
<file path=[Content_Types].xml><?xml version="1.0" encoding="utf-8"?>
<Types xmlns="http://schemas.openxmlformats.org/package/2006/content-types">
  <Default Extension="bin" ContentType="application/vnd.openxmlformats-officedocument.oleObject"/>
  <Default Extension="wmf" ContentType="image/x-wmf"/>
  <Default Extension="emf" ContentType="image/x-emf"/>
  <Default Extension="jpeg" ContentType="image/jpeg"/>
  <Default Extension="rels" ContentType="application/vnd.openxmlformats-package.relationships+xml"/>
  <Default Extension="xml" ContentType="application/xml"/>
  <Default Extension="vml" ContentType="application/vnd.openxmlformats-officedocument.vmlDrawing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</p:sldMasterIdLst>
  <p:notesMasterIdLst>
    <p:notesMasterId r:id="rId32"/>
  </p:notesMasterIdLst>
  <p:sldIdLst>
    <p:sldId id="257" r:id="rId2"/>
    <p:sldId id="258" r:id="rId3"/>
    <p:sldId id="259" r:id="rId4"/>
    <p:sldId id="302" r:id="rId5"/>
    <p:sldId id="261" r:id="rId6"/>
    <p:sldId id="303" r:id="rId7"/>
    <p:sldId id="269" r:id="rId8"/>
    <p:sldId id="304" r:id="rId9"/>
    <p:sldId id="271" r:id="rId10"/>
    <p:sldId id="305" r:id="rId11"/>
    <p:sldId id="273" r:id="rId12"/>
    <p:sldId id="306" r:id="rId13"/>
    <p:sldId id="275" r:id="rId14"/>
    <p:sldId id="307" r:id="rId15"/>
    <p:sldId id="277" r:id="rId16"/>
    <p:sldId id="308" r:id="rId17"/>
    <p:sldId id="279" r:id="rId18"/>
    <p:sldId id="309" r:id="rId19"/>
    <p:sldId id="281" r:id="rId20"/>
    <p:sldId id="310" r:id="rId21"/>
    <p:sldId id="283" r:id="rId22"/>
    <p:sldId id="311" r:id="rId23"/>
    <p:sldId id="312" r:id="rId24"/>
    <p:sldId id="313" r:id="rId25"/>
    <p:sldId id="314" r:id="rId26"/>
    <p:sldId id="315" r:id="rId27"/>
    <p:sldId id="316" r:id="rId28"/>
    <p:sldId id="317" r:id="rId29"/>
    <p:sldId id="318" r:id="rId30"/>
    <p:sldId id="319" r:id="rId31"/>
  </p:sldIdLst>
  <p:sldSz cx="12192000" cy="6858000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35758FB7-9AC5-4552-8A53-C91805E547FA}" styleName="Themed Style 1 - Accent 5">
    <a:tblBg>
      <a:fillRef idx="2">
        <a:schemeClr val="accent5"/>
      </a:fillRef>
      <a:effectRef idx="1">
        <a:schemeClr val="accent5"/>
      </a:effectRef>
    </a:tblBg>
    <a:wholeTbl>
      <a:tcTxStyle>
        <a:fontRef idx="minor">
          <a:scrgbClr r="0" g="0" b="0"/>
        </a:fontRef>
        <a:schemeClr val="dk1"/>
      </a:tcTxStyle>
      <a:tcStyle>
        <a:tcBdr>
          <a:left>
            <a:lnRef idx="1">
              <a:schemeClr val="accent5"/>
            </a:lnRef>
          </a:left>
          <a:right>
            <a:lnRef idx="1">
              <a:schemeClr val="accent5"/>
            </a:lnRef>
          </a:right>
          <a:top>
            <a:lnRef idx="1">
              <a:schemeClr val="accent5"/>
            </a:lnRef>
          </a:top>
          <a:bottom>
            <a:lnRef idx="1">
              <a:schemeClr val="accent5"/>
            </a:lnRef>
          </a:bottom>
          <a:insideH>
            <a:lnRef idx="1">
              <a:schemeClr val="accent5"/>
            </a:lnRef>
          </a:insideH>
          <a:insideV>
            <a:lnRef idx="1">
              <a:schemeClr val="accent5"/>
            </a:lnRef>
          </a:insideV>
        </a:tcBdr>
        <a:fill>
          <a:noFill/>
        </a:fill>
      </a:tcStyle>
    </a:wholeTbl>
    <a:band1H>
      <a:tcStyle>
        <a:tcBdr/>
        <a:fill>
          <a:solidFill>
            <a:schemeClr val="accent5">
              <a:alpha val="40000"/>
            </a:schemeClr>
          </a:solidFill>
        </a:fill>
      </a:tcStyle>
    </a:band1H>
    <a:band2H>
      <a:tcStyle>
        <a:tcBdr/>
      </a:tcStyle>
    </a:band2H>
    <a:band1V>
      <a:tcStyle>
        <a:tcBdr>
          <a:top>
            <a:lnRef idx="1">
              <a:schemeClr val="accent5"/>
            </a:lnRef>
          </a:top>
          <a:bottom>
            <a:lnRef idx="1">
              <a:schemeClr val="accent5"/>
            </a:lnRef>
          </a:bottom>
        </a:tcBdr>
        <a:fill>
          <a:solidFill>
            <a:schemeClr val="accent5">
              <a:alpha val="40000"/>
            </a:schemeClr>
          </a:solidFill>
        </a:fill>
      </a:tcStyle>
    </a:band1V>
    <a:band2V>
      <a:tcStyle>
        <a:tcBdr/>
      </a:tcStyle>
    </a:band2V>
    <a:lastCol>
      <a:tcTxStyle b="on"/>
      <a:tcStyle>
        <a:tcBdr>
          <a:left>
            <a:lnRef idx="2">
              <a:schemeClr val="accent5"/>
            </a:lnRef>
          </a:left>
          <a:right>
            <a:lnRef idx="1">
              <a:schemeClr val="accent5"/>
            </a:lnRef>
          </a:right>
          <a:top>
            <a:lnRef idx="1">
              <a:schemeClr val="accent5"/>
            </a:lnRef>
          </a:top>
          <a:bottom>
            <a:lnRef idx="1">
              <a:schemeClr val="accent5"/>
            </a:lnRef>
          </a:bottom>
          <a:insideH>
            <a:lnRef idx="1">
              <a:schemeClr val="accent5"/>
            </a:lnRef>
          </a:insideH>
          <a:insideV>
            <a:ln>
              <a:noFill/>
            </a:ln>
          </a:insideV>
        </a:tcBdr>
      </a:tcStyle>
    </a:lastCol>
    <a:firstCol>
      <a:tcTxStyle b="on"/>
      <a:tcStyle>
        <a:tcBdr>
          <a:left>
            <a:lnRef idx="1">
              <a:schemeClr val="accent5"/>
            </a:lnRef>
          </a:left>
          <a:right>
            <a:lnRef idx="2">
              <a:schemeClr val="accent5"/>
            </a:lnRef>
          </a:right>
          <a:top>
            <a:lnRef idx="1">
              <a:schemeClr val="accent5"/>
            </a:lnRef>
          </a:top>
          <a:bottom>
            <a:lnRef idx="1">
              <a:schemeClr val="accent5"/>
            </a:lnRef>
          </a:bottom>
          <a:insideH>
            <a:lnRef idx="1">
              <a:schemeClr val="accent5"/>
            </a:lnRef>
          </a:insideH>
          <a:insideV>
            <a:ln>
              <a:noFill/>
            </a:ln>
          </a:insideV>
        </a:tcBdr>
      </a:tcStyle>
    </a:firstCol>
    <a:lastRow>
      <a:tcTxStyle b="on"/>
      <a:tcStyle>
        <a:tcBdr>
          <a:left>
            <a:lnRef idx="1">
              <a:schemeClr val="accent5"/>
            </a:lnRef>
          </a:left>
          <a:right>
            <a:lnRef idx="1">
              <a:schemeClr val="accent5"/>
            </a:lnRef>
          </a:right>
          <a:top>
            <a:lnRef idx="2">
              <a:schemeClr val="accent5"/>
            </a:lnRef>
          </a:top>
          <a:bottom>
            <a:lnRef idx="2">
              <a:schemeClr val="accent5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lastRow>
    <a:firstRow>
      <a:tcTxStyle b="on">
        <a:fontRef idx="minor">
          <a:scrgbClr r="0" g="0" b="0"/>
        </a:fontRef>
        <a:schemeClr val="lt1"/>
      </a:tcTxStyle>
      <a:tcStyle>
        <a:tcBdr>
          <a:left>
            <a:lnRef idx="1">
              <a:schemeClr val="accent5"/>
            </a:lnRef>
          </a:left>
          <a:right>
            <a:lnRef idx="1">
              <a:schemeClr val="accent5"/>
            </a:lnRef>
          </a:right>
          <a:top>
            <a:lnRef idx="1">
              <a:schemeClr val="accent5"/>
            </a:lnRef>
          </a:top>
          <a:bottom>
            <a:lnRef idx="2">
              <a:schemeClr val="lt1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accent5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 horzBarState="maximized">
    <p:restoredLeft sz="11383" autoAdjust="0"/>
    <p:restoredTop sz="94660"/>
  </p:normalViewPr>
  <p:slideViewPr>
    <p:cSldViewPr snapToGrid="0">
      <p:cViewPr varScale="1">
        <p:scale>
          <a:sx n="112" d="100"/>
          <a:sy n="112" d="100"/>
        </p:scale>
        <p:origin x="108" y="198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7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slide" Target="slides/slide25.xml"/><Relationship Id="rId3" Type="http://schemas.openxmlformats.org/officeDocument/2006/relationships/slide" Target="slides/slide2.xml"/><Relationship Id="rId21" Type="http://schemas.openxmlformats.org/officeDocument/2006/relationships/slide" Target="slides/slide20.xml"/><Relationship Id="rId34" Type="http://schemas.openxmlformats.org/officeDocument/2006/relationships/viewProps" Target="viewProps.xml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presProps" Target="presProps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0" Type="http://schemas.openxmlformats.org/officeDocument/2006/relationships/slide" Target="slides/slide19.xml"/><Relationship Id="rId29" Type="http://schemas.openxmlformats.org/officeDocument/2006/relationships/slide" Target="slides/slide28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openxmlformats.org/officeDocument/2006/relationships/notesMaster" Target="notesMasters/notesMaster1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tableStyles" Target="tableStyles.xml"/><Relationship Id="rId10" Type="http://schemas.openxmlformats.org/officeDocument/2006/relationships/slide" Target="slides/slide9.xml"/><Relationship Id="rId19" Type="http://schemas.openxmlformats.org/officeDocument/2006/relationships/slide" Target="slides/slide18.xml"/><Relationship Id="rId31" Type="http://schemas.openxmlformats.org/officeDocument/2006/relationships/slide" Target="slides/slide30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slide" Target="slides/slide29.xml"/><Relationship Id="rId35" Type="http://schemas.openxmlformats.org/officeDocument/2006/relationships/theme" Target="theme/theme1.xml"/></Relationships>
</file>

<file path=ppt/drawings/_rels/vmlDrawing1.vml.rels><?xml version="1.0" encoding="UTF-8" standalone="yes"?>
<Relationships xmlns="http://schemas.openxmlformats.org/package/2006/relationships"><Relationship Id="rId2" Type="http://schemas.openxmlformats.org/officeDocument/2006/relationships/image" Target="../media/image2.emf"/><Relationship Id="rId1" Type="http://schemas.openxmlformats.org/officeDocument/2006/relationships/image" Target="../media/image1.wmf"/></Relationships>
</file>

<file path=ppt/drawings/_rels/vmlDrawing10.vml.rels><?xml version="1.0" encoding="UTF-8" standalone="yes"?>
<Relationships xmlns="http://schemas.openxmlformats.org/package/2006/relationships"><Relationship Id="rId1" Type="http://schemas.openxmlformats.org/officeDocument/2006/relationships/image" Target="../media/image2.emf"/></Relationships>
</file>

<file path=ppt/drawings/_rels/vmlDrawing11.vml.rels><?xml version="1.0" encoding="UTF-8" standalone="yes"?>
<Relationships xmlns="http://schemas.openxmlformats.org/package/2006/relationships"><Relationship Id="rId1" Type="http://schemas.openxmlformats.org/officeDocument/2006/relationships/image" Target="../media/image2.emf"/></Relationships>
</file>

<file path=ppt/drawings/_rels/vmlDrawing12.vml.rels><?xml version="1.0" encoding="UTF-8" standalone="yes"?>
<Relationships xmlns="http://schemas.openxmlformats.org/package/2006/relationships"><Relationship Id="rId1" Type="http://schemas.openxmlformats.org/officeDocument/2006/relationships/image" Target="../media/image2.emf"/></Relationships>
</file>

<file path=ppt/drawings/_rels/vmlDrawing13.vml.rels><?xml version="1.0" encoding="UTF-8" standalone="yes"?>
<Relationships xmlns="http://schemas.openxmlformats.org/package/2006/relationships"><Relationship Id="rId1" Type="http://schemas.openxmlformats.org/officeDocument/2006/relationships/image" Target="../media/image2.emf"/></Relationships>
</file>

<file path=ppt/drawings/_rels/vmlDrawing14.vml.rels><?xml version="1.0" encoding="UTF-8" standalone="yes"?>
<Relationships xmlns="http://schemas.openxmlformats.org/package/2006/relationships"><Relationship Id="rId1" Type="http://schemas.openxmlformats.org/officeDocument/2006/relationships/image" Target="../media/image2.emf"/></Relationships>
</file>

<file path=ppt/drawings/_rels/vmlDrawing15.vml.rels><?xml version="1.0" encoding="UTF-8" standalone="yes"?>
<Relationships xmlns="http://schemas.openxmlformats.org/package/2006/relationships"><Relationship Id="rId1" Type="http://schemas.openxmlformats.org/officeDocument/2006/relationships/image" Target="../media/image2.emf"/></Relationships>
</file>

<file path=ppt/drawings/_rels/vmlDrawing16.vml.rels><?xml version="1.0" encoding="UTF-8" standalone="yes"?>
<Relationships xmlns="http://schemas.openxmlformats.org/package/2006/relationships"><Relationship Id="rId1" Type="http://schemas.openxmlformats.org/officeDocument/2006/relationships/image" Target="../media/image2.emf"/></Relationships>
</file>

<file path=ppt/drawings/_rels/vmlDrawing17.vml.rels><?xml version="1.0" encoding="UTF-8" standalone="yes"?>
<Relationships xmlns="http://schemas.openxmlformats.org/package/2006/relationships"><Relationship Id="rId1" Type="http://schemas.openxmlformats.org/officeDocument/2006/relationships/image" Target="../media/image2.emf"/></Relationships>
</file>

<file path=ppt/drawings/_rels/vmlDrawing18.vml.rels><?xml version="1.0" encoding="UTF-8" standalone="yes"?>
<Relationships xmlns="http://schemas.openxmlformats.org/package/2006/relationships"><Relationship Id="rId1" Type="http://schemas.openxmlformats.org/officeDocument/2006/relationships/image" Target="../media/image2.emf"/></Relationships>
</file>

<file path=ppt/drawings/_rels/vmlDrawing19.vml.rels><?xml version="1.0" encoding="UTF-8" standalone="yes"?>
<Relationships xmlns="http://schemas.openxmlformats.org/package/2006/relationships"><Relationship Id="rId1" Type="http://schemas.openxmlformats.org/officeDocument/2006/relationships/image" Target="../media/image2.emf"/></Relationships>
</file>

<file path=ppt/drawings/_rels/vmlDrawing2.vml.rels><?xml version="1.0" encoding="UTF-8" standalone="yes"?>
<Relationships xmlns="http://schemas.openxmlformats.org/package/2006/relationships"><Relationship Id="rId1" Type="http://schemas.openxmlformats.org/officeDocument/2006/relationships/image" Target="../media/image2.emf"/></Relationships>
</file>

<file path=ppt/drawings/_rels/vmlDrawing20.vml.rels><?xml version="1.0" encoding="UTF-8" standalone="yes"?>
<Relationships xmlns="http://schemas.openxmlformats.org/package/2006/relationships"><Relationship Id="rId1" Type="http://schemas.openxmlformats.org/officeDocument/2006/relationships/image" Target="../media/image2.emf"/></Relationships>
</file>

<file path=ppt/drawings/_rels/vmlDrawing21.vml.rels><?xml version="1.0" encoding="UTF-8" standalone="yes"?>
<Relationships xmlns="http://schemas.openxmlformats.org/package/2006/relationships"><Relationship Id="rId2" Type="http://schemas.openxmlformats.org/officeDocument/2006/relationships/image" Target="../media/image2.emf"/><Relationship Id="rId1" Type="http://schemas.openxmlformats.org/officeDocument/2006/relationships/image" Target="../media/image1.wmf"/></Relationships>
</file>

<file path=ppt/drawings/_rels/vmlDrawing22.vml.rels><?xml version="1.0" encoding="UTF-8" standalone="yes"?>
<Relationships xmlns="http://schemas.openxmlformats.org/package/2006/relationships"><Relationship Id="rId1" Type="http://schemas.openxmlformats.org/officeDocument/2006/relationships/image" Target="../media/image2.emf"/></Relationships>
</file>

<file path=ppt/drawings/_rels/vmlDrawing23.vml.rels><?xml version="1.0" encoding="UTF-8" standalone="yes"?>
<Relationships xmlns="http://schemas.openxmlformats.org/package/2006/relationships"><Relationship Id="rId1" Type="http://schemas.openxmlformats.org/officeDocument/2006/relationships/image" Target="../media/image2.emf"/></Relationships>
</file>

<file path=ppt/drawings/_rels/vmlDrawing24.vml.rels><?xml version="1.0" encoding="UTF-8" standalone="yes"?>
<Relationships xmlns="http://schemas.openxmlformats.org/package/2006/relationships"><Relationship Id="rId1" Type="http://schemas.openxmlformats.org/officeDocument/2006/relationships/image" Target="../media/image2.emf"/></Relationships>
</file>

<file path=ppt/drawings/_rels/vmlDrawing25.vml.rels><?xml version="1.0" encoding="UTF-8" standalone="yes"?>
<Relationships xmlns="http://schemas.openxmlformats.org/package/2006/relationships"><Relationship Id="rId1" Type="http://schemas.openxmlformats.org/officeDocument/2006/relationships/image" Target="../media/image2.emf"/></Relationships>
</file>

<file path=ppt/drawings/_rels/vmlDrawing26.vml.rels><?xml version="1.0" encoding="UTF-8" standalone="yes"?>
<Relationships xmlns="http://schemas.openxmlformats.org/package/2006/relationships"><Relationship Id="rId1" Type="http://schemas.openxmlformats.org/officeDocument/2006/relationships/image" Target="../media/image2.emf"/></Relationships>
</file>

<file path=ppt/drawings/_rels/vmlDrawing27.vml.rels><?xml version="1.0" encoding="UTF-8" standalone="yes"?>
<Relationships xmlns="http://schemas.openxmlformats.org/package/2006/relationships"><Relationship Id="rId1" Type="http://schemas.openxmlformats.org/officeDocument/2006/relationships/image" Target="../media/image2.emf"/></Relationships>
</file>

<file path=ppt/drawings/_rels/vmlDrawing28.vml.rels><?xml version="1.0" encoding="UTF-8" standalone="yes"?>
<Relationships xmlns="http://schemas.openxmlformats.org/package/2006/relationships"><Relationship Id="rId1" Type="http://schemas.openxmlformats.org/officeDocument/2006/relationships/image" Target="../media/image2.emf"/></Relationships>
</file>

<file path=ppt/drawings/_rels/vmlDrawing29.vml.rels><?xml version="1.0" encoding="UTF-8" standalone="yes"?>
<Relationships xmlns="http://schemas.openxmlformats.org/package/2006/relationships"><Relationship Id="rId1" Type="http://schemas.openxmlformats.org/officeDocument/2006/relationships/image" Target="../media/image2.emf"/></Relationships>
</file>

<file path=ppt/drawings/_rels/vmlDrawing3.vml.rels><?xml version="1.0" encoding="UTF-8" standalone="yes"?>
<Relationships xmlns="http://schemas.openxmlformats.org/package/2006/relationships"><Relationship Id="rId1" Type="http://schemas.openxmlformats.org/officeDocument/2006/relationships/image" Target="../media/image2.emf"/></Relationships>
</file>

<file path=ppt/drawings/_rels/vmlDrawing30.vml.rels><?xml version="1.0" encoding="UTF-8" standalone="yes"?>
<Relationships xmlns="http://schemas.openxmlformats.org/package/2006/relationships"><Relationship Id="rId1" Type="http://schemas.openxmlformats.org/officeDocument/2006/relationships/image" Target="../media/image2.emf"/></Relationships>
</file>

<file path=ppt/drawings/_rels/vmlDrawing4.vml.rels><?xml version="1.0" encoding="UTF-8" standalone="yes"?>
<Relationships xmlns="http://schemas.openxmlformats.org/package/2006/relationships"><Relationship Id="rId1" Type="http://schemas.openxmlformats.org/officeDocument/2006/relationships/image" Target="../media/image2.emf"/></Relationships>
</file>

<file path=ppt/drawings/_rels/vmlDrawing5.vml.rels><?xml version="1.0" encoding="UTF-8" standalone="yes"?>
<Relationships xmlns="http://schemas.openxmlformats.org/package/2006/relationships"><Relationship Id="rId1" Type="http://schemas.openxmlformats.org/officeDocument/2006/relationships/image" Target="../media/image2.emf"/></Relationships>
</file>

<file path=ppt/drawings/_rels/vmlDrawing6.vml.rels><?xml version="1.0" encoding="UTF-8" standalone="yes"?>
<Relationships xmlns="http://schemas.openxmlformats.org/package/2006/relationships"><Relationship Id="rId1" Type="http://schemas.openxmlformats.org/officeDocument/2006/relationships/image" Target="../media/image2.emf"/></Relationships>
</file>

<file path=ppt/drawings/_rels/vmlDrawing7.vml.rels><?xml version="1.0" encoding="UTF-8" standalone="yes"?>
<Relationships xmlns="http://schemas.openxmlformats.org/package/2006/relationships"><Relationship Id="rId1" Type="http://schemas.openxmlformats.org/officeDocument/2006/relationships/image" Target="../media/image2.emf"/></Relationships>
</file>

<file path=ppt/drawings/_rels/vmlDrawing8.vml.rels><?xml version="1.0" encoding="UTF-8" standalone="yes"?>
<Relationships xmlns="http://schemas.openxmlformats.org/package/2006/relationships"><Relationship Id="rId1" Type="http://schemas.openxmlformats.org/officeDocument/2006/relationships/image" Target="../media/image2.emf"/></Relationships>
</file>

<file path=ppt/drawings/_rels/vmlDrawing9.vml.rels><?xml version="1.0" encoding="UTF-8" standalone="yes"?>
<Relationships xmlns="http://schemas.openxmlformats.org/package/2006/relationships"><Relationship Id="rId1" Type="http://schemas.openxmlformats.org/officeDocument/2006/relationships/image" Target="../media/image2.emf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36668C04-9CE0-4EC1-9AF4-346F3DFE4CD1}" type="datetimeFigureOut">
              <a:rPr lang="en-US" smtClean="0"/>
              <a:t>2/8/2023</a:t>
            </a:fld>
            <a:endParaRPr lang="en-US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2873BC85-259F-419A-96AD-59B33AEF2129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870031711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68263" y="746125"/>
            <a:ext cx="6624637" cy="3727450"/>
          </a:xfr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 smtClean="0"/>
              <a:t>NOTE THAT 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842490219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68263" y="746125"/>
            <a:ext cx="6624637" cy="3727450"/>
          </a:xfr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en-US" dirty="0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 smtClean="0"/>
              <a:t>NOTE THAT 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378398423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68263" y="746125"/>
            <a:ext cx="6624637" cy="3727450"/>
          </a:xfr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en-US" dirty="0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 smtClean="0"/>
              <a:t>NOTE THAT 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088782681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68263" y="746125"/>
            <a:ext cx="6624637" cy="3727450"/>
          </a:xfr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en-US" dirty="0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 smtClean="0"/>
              <a:t>NOTE THAT 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069139113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68263" y="746125"/>
            <a:ext cx="6624637" cy="3727450"/>
          </a:xfr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en-US" dirty="0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 smtClean="0"/>
              <a:t>NOTE THAT 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887661274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68263" y="746125"/>
            <a:ext cx="6624637" cy="3727450"/>
          </a:xfr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en-US" dirty="0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 smtClean="0"/>
              <a:t>NOTE THAT 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223657805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68263" y="746125"/>
            <a:ext cx="6624637" cy="3727450"/>
          </a:xfr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en-US" dirty="0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 smtClean="0"/>
              <a:t>NOTE THAT 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935809605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68263" y="746125"/>
            <a:ext cx="6624637" cy="3727450"/>
          </a:xfr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en-US" dirty="0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 smtClean="0"/>
              <a:t>NOTE THAT 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260884539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68263" y="746125"/>
            <a:ext cx="6624637" cy="3727450"/>
          </a:xfr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en-US" dirty="0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 smtClean="0"/>
              <a:t>NOTE THAT 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625383148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68263" y="746125"/>
            <a:ext cx="6624637" cy="3727450"/>
          </a:xfr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 smtClean="0"/>
              <a:t>NOTE THAT 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8831496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68263" y="746125"/>
            <a:ext cx="6624637" cy="3727450"/>
          </a:xfr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en-US" dirty="0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 smtClean="0">
                <a:solidFill>
                  <a:prstClr val="black"/>
                </a:solidFill>
              </a:rPr>
              <a:t>NOTE THAT </a:t>
            </a:r>
            <a:endParaRPr 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69384863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68263" y="746125"/>
            <a:ext cx="6624637" cy="3727450"/>
          </a:xfr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en-US" dirty="0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 smtClean="0"/>
              <a:t>NOTE THAT 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301573221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68263" y="746125"/>
            <a:ext cx="6624637" cy="3727450"/>
          </a:xfr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en-US" dirty="0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 smtClean="0">
                <a:solidFill>
                  <a:prstClr val="black"/>
                </a:solidFill>
              </a:rPr>
              <a:t>NOTE THAT </a:t>
            </a:r>
            <a:endParaRPr 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684511032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68263" y="746125"/>
            <a:ext cx="6624637" cy="3727450"/>
          </a:xfr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en-US" dirty="0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 smtClean="0">
                <a:solidFill>
                  <a:prstClr val="black"/>
                </a:solidFill>
              </a:rPr>
              <a:t>NOTE THAT </a:t>
            </a:r>
            <a:endParaRPr 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15257068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68263" y="746125"/>
            <a:ext cx="6624637" cy="3727450"/>
          </a:xfr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en-US" dirty="0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 smtClean="0">
                <a:solidFill>
                  <a:prstClr val="black"/>
                </a:solidFill>
              </a:rPr>
              <a:t>NOTE THAT </a:t>
            </a:r>
            <a:endParaRPr 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56341825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68263" y="746125"/>
            <a:ext cx="6624637" cy="3727450"/>
          </a:xfr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en-US" dirty="0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 smtClean="0">
                <a:solidFill>
                  <a:prstClr val="black"/>
                </a:solidFill>
              </a:rPr>
              <a:t>NOTE THAT </a:t>
            </a:r>
            <a:endParaRPr 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235542342"/>
      </p:ext>
    </p:extLst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68263" y="746125"/>
            <a:ext cx="6624637" cy="3727450"/>
          </a:xfr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en-US" dirty="0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 smtClean="0">
                <a:solidFill>
                  <a:prstClr val="black"/>
                </a:solidFill>
              </a:rPr>
              <a:t>NOTE THAT </a:t>
            </a:r>
            <a:endParaRPr 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19163648"/>
      </p:ext>
    </p:extLst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68263" y="746125"/>
            <a:ext cx="6624637" cy="3727450"/>
          </a:xfr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en-US" dirty="0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 smtClean="0">
                <a:solidFill>
                  <a:prstClr val="black"/>
                </a:solidFill>
              </a:rPr>
              <a:t>NOTE THAT </a:t>
            </a:r>
            <a:endParaRPr 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77055821"/>
      </p:ext>
    </p:extLst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68263" y="746125"/>
            <a:ext cx="6624637" cy="3727450"/>
          </a:xfr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en-US" dirty="0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 smtClean="0">
                <a:solidFill>
                  <a:prstClr val="black"/>
                </a:solidFill>
              </a:rPr>
              <a:t>NOTE THAT </a:t>
            </a:r>
            <a:endParaRPr 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23635082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68263" y="746125"/>
            <a:ext cx="6624637" cy="3727450"/>
          </a:xfr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en-US" dirty="0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 smtClean="0"/>
              <a:t>NOTE THAT 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410570206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68263" y="746125"/>
            <a:ext cx="6624637" cy="3727450"/>
          </a:xfr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en-US" dirty="0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 smtClean="0"/>
              <a:t>NOTE THAT 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580115865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68263" y="746125"/>
            <a:ext cx="6624637" cy="3727450"/>
          </a:xfr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en-US" dirty="0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 smtClean="0"/>
              <a:t>NOTE THAT 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723496024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68263" y="746125"/>
            <a:ext cx="6624637" cy="3727450"/>
          </a:xfr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en-US" dirty="0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 smtClean="0"/>
              <a:t>NOTE THAT 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704652968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68263" y="746125"/>
            <a:ext cx="6624637" cy="3727450"/>
          </a:xfr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en-US" dirty="0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 smtClean="0"/>
              <a:t>NOTE THAT 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670368410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68263" y="746125"/>
            <a:ext cx="6624637" cy="3727450"/>
          </a:xfr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en-US" dirty="0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 smtClean="0"/>
              <a:t>NOTE THAT 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183911407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68263" y="746125"/>
            <a:ext cx="6624637" cy="3727450"/>
          </a:xfr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en-US" dirty="0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 smtClean="0"/>
              <a:t>NOTE THAT 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61129657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 smtClean="0"/>
              <a:t>Click to edit Master subtitle style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2CD73CF-19BC-4702-B29C-5444D8CA4B8E}" type="datetimeFigureOut">
              <a:rPr lang="en-US" smtClean="0"/>
              <a:t>2/8/2023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1427A50-8D11-436D-B48C-9F40D924FA20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091593404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2CD73CF-19BC-4702-B29C-5444D8CA4B8E}" type="datetimeFigureOut">
              <a:rPr lang="en-US" smtClean="0"/>
              <a:t>2/8/2023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1427A50-8D11-436D-B48C-9F40D924FA20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470021948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2CD73CF-19BC-4702-B29C-5444D8CA4B8E}" type="datetimeFigureOut">
              <a:rPr lang="en-US" smtClean="0"/>
              <a:t>2/8/2023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1427A50-8D11-436D-B48C-9F40D924FA20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8777691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2CD73CF-19BC-4702-B29C-5444D8CA4B8E}" type="datetimeFigureOut">
              <a:rPr lang="en-US" smtClean="0"/>
              <a:t>2/8/2023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1427A50-8D11-436D-B48C-9F40D924FA20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538511651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2CD73CF-19BC-4702-B29C-5444D8CA4B8E}" type="datetimeFigureOut">
              <a:rPr lang="en-US" smtClean="0"/>
              <a:t>2/8/2023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1427A50-8D11-436D-B48C-9F40D924FA20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010953330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2CD73CF-19BC-4702-B29C-5444D8CA4B8E}" type="datetimeFigureOut">
              <a:rPr lang="en-US" smtClean="0"/>
              <a:t>2/8/2023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1427A50-8D11-436D-B48C-9F40D924FA20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219021551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2CD73CF-19BC-4702-B29C-5444D8CA4B8E}" type="datetimeFigureOut">
              <a:rPr lang="en-US" smtClean="0"/>
              <a:t>2/8/2023</a:t>
            </a:fld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1427A50-8D11-436D-B48C-9F40D924FA20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619609084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2CD73CF-19BC-4702-B29C-5444D8CA4B8E}" type="datetimeFigureOut">
              <a:rPr lang="en-US" smtClean="0"/>
              <a:t>2/8/2023</a:t>
            </a:fld>
            <a:endParaRPr 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1427A50-8D11-436D-B48C-9F40D924FA20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513495933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2CD73CF-19BC-4702-B29C-5444D8CA4B8E}" type="datetimeFigureOut">
              <a:rPr lang="en-US" smtClean="0"/>
              <a:t>2/8/2023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1427A50-8D11-436D-B48C-9F40D924FA20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42024323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2CD73CF-19BC-4702-B29C-5444D8CA4B8E}" type="datetimeFigureOut">
              <a:rPr lang="en-US" smtClean="0"/>
              <a:t>2/8/2023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1427A50-8D11-436D-B48C-9F40D924FA20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175764114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2CD73CF-19BC-4702-B29C-5444D8CA4B8E}" type="datetimeFigureOut">
              <a:rPr lang="en-US" smtClean="0"/>
              <a:t>2/8/2023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1427A50-8D11-436D-B48C-9F40D924FA20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690141258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2CD73CF-19BC-4702-B29C-5444D8CA4B8E}" type="datetimeFigureOut">
              <a:rPr lang="en-US" smtClean="0"/>
              <a:t>2/8/2023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21427A50-8D11-436D-B48C-9F40D924FA20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95309313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.xml"/><Relationship Id="rId7" Type="http://schemas.openxmlformats.org/officeDocument/2006/relationships/image" Target="../media/image2.emf"/><Relationship Id="rId2" Type="http://schemas.openxmlformats.org/officeDocument/2006/relationships/slideLayout" Target="../slideLayouts/slideLayout7.xml"/><Relationship Id="rId1" Type="http://schemas.openxmlformats.org/officeDocument/2006/relationships/vmlDrawing" Target="../drawings/vmlDrawing1.vml"/><Relationship Id="rId6" Type="http://schemas.openxmlformats.org/officeDocument/2006/relationships/oleObject" Target="../embeddings/oleObject2.bin"/><Relationship Id="rId5" Type="http://schemas.openxmlformats.org/officeDocument/2006/relationships/image" Target="../media/image1.wmf"/><Relationship Id="rId4" Type="http://schemas.openxmlformats.org/officeDocument/2006/relationships/oleObject" Target="../embeddings/oleObject1.bin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7.xml"/><Relationship Id="rId2" Type="http://schemas.openxmlformats.org/officeDocument/2006/relationships/slideLayout" Target="../slideLayouts/slideLayout7.xml"/><Relationship Id="rId1" Type="http://schemas.openxmlformats.org/officeDocument/2006/relationships/vmlDrawing" Target="../drawings/vmlDrawing10.vml"/><Relationship Id="rId5" Type="http://schemas.openxmlformats.org/officeDocument/2006/relationships/image" Target="../media/image2.emf"/><Relationship Id="rId4" Type="http://schemas.openxmlformats.org/officeDocument/2006/relationships/oleObject" Target="../embeddings/oleObject11.bin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8.xml"/><Relationship Id="rId2" Type="http://schemas.openxmlformats.org/officeDocument/2006/relationships/slideLayout" Target="../slideLayouts/slideLayout7.xml"/><Relationship Id="rId1" Type="http://schemas.openxmlformats.org/officeDocument/2006/relationships/vmlDrawing" Target="../drawings/vmlDrawing11.vml"/><Relationship Id="rId5" Type="http://schemas.openxmlformats.org/officeDocument/2006/relationships/image" Target="../media/image2.emf"/><Relationship Id="rId4" Type="http://schemas.openxmlformats.org/officeDocument/2006/relationships/oleObject" Target="../embeddings/oleObject12.bin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9.xml"/><Relationship Id="rId2" Type="http://schemas.openxmlformats.org/officeDocument/2006/relationships/slideLayout" Target="../slideLayouts/slideLayout7.xml"/><Relationship Id="rId1" Type="http://schemas.openxmlformats.org/officeDocument/2006/relationships/vmlDrawing" Target="../drawings/vmlDrawing12.vml"/><Relationship Id="rId5" Type="http://schemas.openxmlformats.org/officeDocument/2006/relationships/image" Target="../media/image2.emf"/><Relationship Id="rId4" Type="http://schemas.openxmlformats.org/officeDocument/2006/relationships/oleObject" Target="../embeddings/oleObject13.bin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0.xml"/><Relationship Id="rId2" Type="http://schemas.openxmlformats.org/officeDocument/2006/relationships/slideLayout" Target="../slideLayouts/slideLayout7.xml"/><Relationship Id="rId1" Type="http://schemas.openxmlformats.org/officeDocument/2006/relationships/vmlDrawing" Target="../drawings/vmlDrawing13.vml"/><Relationship Id="rId5" Type="http://schemas.openxmlformats.org/officeDocument/2006/relationships/image" Target="../media/image2.emf"/><Relationship Id="rId4" Type="http://schemas.openxmlformats.org/officeDocument/2006/relationships/oleObject" Target="../embeddings/oleObject14.bin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1.xml"/><Relationship Id="rId2" Type="http://schemas.openxmlformats.org/officeDocument/2006/relationships/slideLayout" Target="../slideLayouts/slideLayout7.xml"/><Relationship Id="rId1" Type="http://schemas.openxmlformats.org/officeDocument/2006/relationships/vmlDrawing" Target="../drawings/vmlDrawing14.vml"/><Relationship Id="rId5" Type="http://schemas.openxmlformats.org/officeDocument/2006/relationships/image" Target="../media/image2.emf"/><Relationship Id="rId4" Type="http://schemas.openxmlformats.org/officeDocument/2006/relationships/oleObject" Target="../embeddings/oleObject15.bin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2.xml"/><Relationship Id="rId2" Type="http://schemas.openxmlformats.org/officeDocument/2006/relationships/slideLayout" Target="../slideLayouts/slideLayout7.xml"/><Relationship Id="rId1" Type="http://schemas.openxmlformats.org/officeDocument/2006/relationships/vmlDrawing" Target="../drawings/vmlDrawing15.vml"/><Relationship Id="rId5" Type="http://schemas.openxmlformats.org/officeDocument/2006/relationships/image" Target="../media/image2.emf"/><Relationship Id="rId4" Type="http://schemas.openxmlformats.org/officeDocument/2006/relationships/oleObject" Target="../embeddings/oleObject16.bin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3.xml"/><Relationship Id="rId2" Type="http://schemas.openxmlformats.org/officeDocument/2006/relationships/slideLayout" Target="../slideLayouts/slideLayout7.xml"/><Relationship Id="rId1" Type="http://schemas.openxmlformats.org/officeDocument/2006/relationships/vmlDrawing" Target="../drawings/vmlDrawing16.vml"/><Relationship Id="rId5" Type="http://schemas.openxmlformats.org/officeDocument/2006/relationships/image" Target="../media/image2.emf"/><Relationship Id="rId4" Type="http://schemas.openxmlformats.org/officeDocument/2006/relationships/oleObject" Target="../embeddings/oleObject17.bin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4.xml"/><Relationship Id="rId2" Type="http://schemas.openxmlformats.org/officeDocument/2006/relationships/slideLayout" Target="../slideLayouts/slideLayout7.xml"/><Relationship Id="rId1" Type="http://schemas.openxmlformats.org/officeDocument/2006/relationships/vmlDrawing" Target="../drawings/vmlDrawing17.vml"/><Relationship Id="rId5" Type="http://schemas.openxmlformats.org/officeDocument/2006/relationships/image" Target="../media/image2.emf"/><Relationship Id="rId4" Type="http://schemas.openxmlformats.org/officeDocument/2006/relationships/oleObject" Target="../embeddings/oleObject18.bin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5.xml"/><Relationship Id="rId2" Type="http://schemas.openxmlformats.org/officeDocument/2006/relationships/slideLayout" Target="../slideLayouts/slideLayout7.xml"/><Relationship Id="rId1" Type="http://schemas.openxmlformats.org/officeDocument/2006/relationships/vmlDrawing" Target="../drawings/vmlDrawing18.vml"/><Relationship Id="rId5" Type="http://schemas.openxmlformats.org/officeDocument/2006/relationships/image" Target="../media/image2.emf"/><Relationship Id="rId4" Type="http://schemas.openxmlformats.org/officeDocument/2006/relationships/oleObject" Target="../embeddings/oleObject19.bin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6.xml"/><Relationship Id="rId2" Type="http://schemas.openxmlformats.org/officeDocument/2006/relationships/slideLayout" Target="../slideLayouts/slideLayout7.xml"/><Relationship Id="rId1" Type="http://schemas.openxmlformats.org/officeDocument/2006/relationships/vmlDrawing" Target="../drawings/vmlDrawing19.vml"/><Relationship Id="rId5" Type="http://schemas.openxmlformats.org/officeDocument/2006/relationships/image" Target="../media/image2.emf"/><Relationship Id="rId4" Type="http://schemas.openxmlformats.org/officeDocument/2006/relationships/oleObject" Target="../embeddings/oleObject20.bin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3.bin"/><Relationship Id="rId2" Type="http://schemas.openxmlformats.org/officeDocument/2006/relationships/slideLayout" Target="../slideLayouts/slideLayout7.xml"/><Relationship Id="rId1" Type="http://schemas.openxmlformats.org/officeDocument/2006/relationships/vmlDrawing" Target="../drawings/vmlDrawing2.vml"/><Relationship Id="rId4" Type="http://schemas.openxmlformats.org/officeDocument/2006/relationships/image" Target="../media/image2.emf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7.xml"/><Relationship Id="rId2" Type="http://schemas.openxmlformats.org/officeDocument/2006/relationships/slideLayout" Target="../slideLayouts/slideLayout7.xml"/><Relationship Id="rId1" Type="http://schemas.openxmlformats.org/officeDocument/2006/relationships/vmlDrawing" Target="../drawings/vmlDrawing20.vml"/><Relationship Id="rId5" Type="http://schemas.openxmlformats.org/officeDocument/2006/relationships/image" Target="../media/image2.emf"/><Relationship Id="rId4" Type="http://schemas.openxmlformats.org/officeDocument/2006/relationships/oleObject" Target="../embeddings/oleObject21.bin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8.xml"/><Relationship Id="rId7" Type="http://schemas.openxmlformats.org/officeDocument/2006/relationships/image" Target="../media/image2.emf"/><Relationship Id="rId2" Type="http://schemas.openxmlformats.org/officeDocument/2006/relationships/slideLayout" Target="../slideLayouts/slideLayout7.xml"/><Relationship Id="rId1" Type="http://schemas.openxmlformats.org/officeDocument/2006/relationships/vmlDrawing" Target="../drawings/vmlDrawing21.vml"/><Relationship Id="rId6" Type="http://schemas.openxmlformats.org/officeDocument/2006/relationships/oleObject" Target="../embeddings/oleObject23.bin"/><Relationship Id="rId5" Type="http://schemas.openxmlformats.org/officeDocument/2006/relationships/image" Target="../media/image1.wmf"/><Relationship Id="rId4" Type="http://schemas.openxmlformats.org/officeDocument/2006/relationships/oleObject" Target="../embeddings/oleObject22.bin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24.bin"/><Relationship Id="rId2" Type="http://schemas.openxmlformats.org/officeDocument/2006/relationships/slideLayout" Target="../slideLayouts/slideLayout7.xml"/><Relationship Id="rId1" Type="http://schemas.openxmlformats.org/officeDocument/2006/relationships/vmlDrawing" Target="../drawings/vmlDrawing22.vml"/><Relationship Id="rId4" Type="http://schemas.openxmlformats.org/officeDocument/2006/relationships/image" Target="../media/image2.emf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9.xml"/><Relationship Id="rId2" Type="http://schemas.openxmlformats.org/officeDocument/2006/relationships/slideLayout" Target="../slideLayouts/slideLayout7.xml"/><Relationship Id="rId1" Type="http://schemas.openxmlformats.org/officeDocument/2006/relationships/vmlDrawing" Target="../drawings/vmlDrawing23.vml"/><Relationship Id="rId5" Type="http://schemas.openxmlformats.org/officeDocument/2006/relationships/image" Target="../media/image2.emf"/><Relationship Id="rId4" Type="http://schemas.openxmlformats.org/officeDocument/2006/relationships/oleObject" Target="../embeddings/oleObject25.bin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20.xml"/><Relationship Id="rId2" Type="http://schemas.openxmlformats.org/officeDocument/2006/relationships/slideLayout" Target="../slideLayouts/slideLayout7.xml"/><Relationship Id="rId1" Type="http://schemas.openxmlformats.org/officeDocument/2006/relationships/vmlDrawing" Target="../drawings/vmlDrawing24.vml"/><Relationship Id="rId5" Type="http://schemas.openxmlformats.org/officeDocument/2006/relationships/image" Target="../media/image2.emf"/><Relationship Id="rId4" Type="http://schemas.openxmlformats.org/officeDocument/2006/relationships/oleObject" Target="../embeddings/oleObject26.bin"/></Relationships>
</file>

<file path=ppt/slides/_rels/slide25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21.xml"/><Relationship Id="rId2" Type="http://schemas.openxmlformats.org/officeDocument/2006/relationships/slideLayout" Target="../slideLayouts/slideLayout7.xml"/><Relationship Id="rId1" Type="http://schemas.openxmlformats.org/officeDocument/2006/relationships/vmlDrawing" Target="../drawings/vmlDrawing25.vml"/><Relationship Id="rId5" Type="http://schemas.openxmlformats.org/officeDocument/2006/relationships/image" Target="../media/image2.emf"/><Relationship Id="rId4" Type="http://schemas.openxmlformats.org/officeDocument/2006/relationships/oleObject" Target="../embeddings/oleObject27.bin"/></Relationships>
</file>

<file path=ppt/slides/_rels/slide26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22.xml"/><Relationship Id="rId2" Type="http://schemas.openxmlformats.org/officeDocument/2006/relationships/slideLayout" Target="../slideLayouts/slideLayout7.xml"/><Relationship Id="rId1" Type="http://schemas.openxmlformats.org/officeDocument/2006/relationships/vmlDrawing" Target="../drawings/vmlDrawing26.vml"/><Relationship Id="rId5" Type="http://schemas.openxmlformats.org/officeDocument/2006/relationships/image" Target="../media/image2.emf"/><Relationship Id="rId4" Type="http://schemas.openxmlformats.org/officeDocument/2006/relationships/oleObject" Target="../embeddings/oleObject28.bin"/></Relationships>
</file>

<file path=ppt/slides/_rels/slide27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23.xml"/><Relationship Id="rId2" Type="http://schemas.openxmlformats.org/officeDocument/2006/relationships/slideLayout" Target="../slideLayouts/slideLayout7.xml"/><Relationship Id="rId1" Type="http://schemas.openxmlformats.org/officeDocument/2006/relationships/vmlDrawing" Target="../drawings/vmlDrawing27.vml"/><Relationship Id="rId5" Type="http://schemas.openxmlformats.org/officeDocument/2006/relationships/image" Target="../media/image2.emf"/><Relationship Id="rId4" Type="http://schemas.openxmlformats.org/officeDocument/2006/relationships/oleObject" Target="../embeddings/oleObject29.bin"/></Relationships>
</file>

<file path=ppt/slides/_rels/slide28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24.xml"/><Relationship Id="rId2" Type="http://schemas.openxmlformats.org/officeDocument/2006/relationships/slideLayout" Target="../slideLayouts/slideLayout7.xml"/><Relationship Id="rId1" Type="http://schemas.openxmlformats.org/officeDocument/2006/relationships/vmlDrawing" Target="../drawings/vmlDrawing28.vml"/><Relationship Id="rId5" Type="http://schemas.openxmlformats.org/officeDocument/2006/relationships/image" Target="../media/image2.emf"/><Relationship Id="rId4" Type="http://schemas.openxmlformats.org/officeDocument/2006/relationships/oleObject" Target="../embeddings/oleObject30.bin"/></Relationships>
</file>

<file path=ppt/slides/_rels/slide29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25.xml"/><Relationship Id="rId2" Type="http://schemas.openxmlformats.org/officeDocument/2006/relationships/slideLayout" Target="../slideLayouts/slideLayout7.xml"/><Relationship Id="rId1" Type="http://schemas.openxmlformats.org/officeDocument/2006/relationships/vmlDrawing" Target="../drawings/vmlDrawing29.vml"/><Relationship Id="rId5" Type="http://schemas.openxmlformats.org/officeDocument/2006/relationships/image" Target="../media/image2.emf"/><Relationship Id="rId4" Type="http://schemas.openxmlformats.org/officeDocument/2006/relationships/oleObject" Target="../embeddings/oleObject31.bin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4.bin"/><Relationship Id="rId2" Type="http://schemas.openxmlformats.org/officeDocument/2006/relationships/slideLayout" Target="../slideLayouts/slideLayout7.xml"/><Relationship Id="rId1" Type="http://schemas.openxmlformats.org/officeDocument/2006/relationships/vmlDrawing" Target="../drawings/vmlDrawing3.vml"/><Relationship Id="rId4" Type="http://schemas.openxmlformats.org/officeDocument/2006/relationships/image" Target="../media/image2.emf"/></Relationships>
</file>

<file path=ppt/slides/_rels/slide30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26.xml"/><Relationship Id="rId2" Type="http://schemas.openxmlformats.org/officeDocument/2006/relationships/slideLayout" Target="../slideLayouts/slideLayout7.xml"/><Relationship Id="rId1" Type="http://schemas.openxmlformats.org/officeDocument/2006/relationships/vmlDrawing" Target="../drawings/vmlDrawing30.vml"/><Relationship Id="rId5" Type="http://schemas.openxmlformats.org/officeDocument/2006/relationships/image" Target="../media/image2.emf"/><Relationship Id="rId4" Type="http://schemas.openxmlformats.org/officeDocument/2006/relationships/oleObject" Target="../embeddings/oleObject32.bin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5.bin"/><Relationship Id="rId2" Type="http://schemas.openxmlformats.org/officeDocument/2006/relationships/slideLayout" Target="../slideLayouts/slideLayout7.xml"/><Relationship Id="rId1" Type="http://schemas.openxmlformats.org/officeDocument/2006/relationships/vmlDrawing" Target="../drawings/vmlDrawing4.vml"/><Relationship Id="rId4" Type="http://schemas.openxmlformats.org/officeDocument/2006/relationships/image" Target="../media/image2.emf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2.xml"/><Relationship Id="rId2" Type="http://schemas.openxmlformats.org/officeDocument/2006/relationships/slideLayout" Target="../slideLayouts/slideLayout7.xml"/><Relationship Id="rId1" Type="http://schemas.openxmlformats.org/officeDocument/2006/relationships/vmlDrawing" Target="../drawings/vmlDrawing5.vml"/><Relationship Id="rId5" Type="http://schemas.openxmlformats.org/officeDocument/2006/relationships/image" Target="../media/image2.emf"/><Relationship Id="rId4" Type="http://schemas.openxmlformats.org/officeDocument/2006/relationships/oleObject" Target="../embeddings/oleObject6.bin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3.xml"/><Relationship Id="rId2" Type="http://schemas.openxmlformats.org/officeDocument/2006/relationships/slideLayout" Target="../slideLayouts/slideLayout7.xml"/><Relationship Id="rId1" Type="http://schemas.openxmlformats.org/officeDocument/2006/relationships/vmlDrawing" Target="../drawings/vmlDrawing6.vml"/><Relationship Id="rId5" Type="http://schemas.openxmlformats.org/officeDocument/2006/relationships/image" Target="../media/image2.emf"/><Relationship Id="rId4" Type="http://schemas.openxmlformats.org/officeDocument/2006/relationships/oleObject" Target="../embeddings/oleObject7.bin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4.xml"/><Relationship Id="rId2" Type="http://schemas.openxmlformats.org/officeDocument/2006/relationships/slideLayout" Target="../slideLayouts/slideLayout7.xml"/><Relationship Id="rId1" Type="http://schemas.openxmlformats.org/officeDocument/2006/relationships/vmlDrawing" Target="../drawings/vmlDrawing7.vml"/><Relationship Id="rId5" Type="http://schemas.openxmlformats.org/officeDocument/2006/relationships/image" Target="../media/image2.emf"/><Relationship Id="rId4" Type="http://schemas.openxmlformats.org/officeDocument/2006/relationships/oleObject" Target="../embeddings/oleObject8.bin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5.xml"/><Relationship Id="rId2" Type="http://schemas.openxmlformats.org/officeDocument/2006/relationships/slideLayout" Target="../slideLayouts/slideLayout7.xml"/><Relationship Id="rId1" Type="http://schemas.openxmlformats.org/officeDocument/2006/relationships/vmlDrawing" Target="../drawings/vmlDrawing8.vml"/><Relationship Id="rId5" Type="http://schemas.openxmlformats.org/officeDocument/2006/relationships/image" Target="../media/image2.emf"/><Relationship Id="rId4" Type="http://schemas.openxmlformats.org/officeDocument/2006/relationships/oleObject" Target="../embeddings/oleObject9.bin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6.xml"/><Relationship Id="rId2" Type="http://schemas.openxmlformats.org/officeDocument/2006/relationships/slideLayout" Target="../slideLayouts/slideLayout7.xml"/><Relationship Id="rId1" Type="http://schemas.openxmlformats.org/officeDocument/2006/relationships/vmlDrawing" Target="../drawings/vmlDrawing9.vml"/><Relationship Id="rId5" Type="http://schemas.openxmlformats.org/officeDocument/2006/relationships/image" Target="../media/image2.emf"/><Relationship Id="rId4" Type="http://schemas.openxmlformats.org/officeDocument/2006/relationships/oleObject" Target="../embeddings/oleObject10.bin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1986" name="Object 2"/>
          <p:cNvGraphicFramePr>
            <a:graphicFrameLocks noChangeAspect="1"/>
          </p:cNvGraphicFramePr>
          <p:nvPr>
            <p:extLst/>
          </p:nvPr>
        </p:nvGraphicFramePr>
        <p:xfrm>
          <a:off x="3881423" y="1700808"/>
          <a:ext cx="4191000" cy="4104456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274" name="CorelDRAW" r:id="rId4" imgW="3943350" imgH="3943350" progId="">
                  <p:embed/>
                </p:oleObj>
              </mc:Choice>
              <mc:Fallback>
                <p:oleObj name="CorelDRAW" r:id="rId4" imgW="3943350" imgH="3943350" progId="">
                  <p:embed/>
                  <p:pic>
                    <p:nvPicPr>
                      <p:cNvPr id="0" name="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3881423" y="1700808"/>
                        <a:ext cx="4191000" cy="4104456"/>
                      </a:xfrm>
                      <a:prstGeom prst="rect">
                        <a:avLst/>
                      </a:prstGeom>
                      <a:noFill/>
                      <a:extLst/>
                    </p:spPr>
                  </p:pic>
                </p:oleObj>
              </mc:Fallback>
            </mc:AlternateContent>
          </a:graphicData>
        </a:graphic>
      </p:graphicFrame>
      <p:sp>
        <p:nvSpPr>
          <p:cNvPr id="5" name="Rectangle 4"/>
          <p:cNvSpPr/>
          <p:nvPr/>
        </p:nvSpPr>
        <p:spPr>
          <a:xfrm>
            <a:off x="1991545" y="332656"/>
            <a:ext cx="8215371" cy="12618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0" algn="ctr"/>
            <a:endParaRPr lang="en-GB" sz="1600" b="1" u="sng" dirty="0">
              <a:latin typeface="Cambria" pitchFamily="18" charset="0"/>
              <a:ea typeface="Calibri" pitchFamily="34" charset="0"/>
              <a:cs typeface="Times New Roman" pitchFamily="18" charset="0"/>
            </a:endParaRPr>
          </a:p>
          <a:p>
            <a:pPr algn="ctr"/>
            <a:r>
              <a:rPr lang="en-US" sz="2400" b="1" dirty="0" smtClean="0">
                <a:latin typeface="Cambria" pitchFamily="18" charset="0"/>
              </a:rPr>
              <a:t>NIGERIA </a:t>
            </a:r>
            <a:r>
              <a:rPr lang="en-US" sz="2400" b="1" dirty="0">
                <a:latin typeface="Cambria" pitchFamily="18" charset="0"/>
              </a:rPr>
              <a:t>CIVIL AVIATION AUTHORITY</a:t>
            </a:r>
          </a:p>
          <a:p>
            <a:pPr lvl="0" algn="ctr"/>
            <a:r>
              <a:rPr lang="en-GB" sz="1600" b="1" u="sng" dirty="0">
                <a:latin typeface="Cambria" pitchFamily="18" charset="0"/>
                <a:ea typeface="Calibri" pitchFamily="34" charset="0"/>
                <a:cs typeface="Times New Roman" pitchFamily="18" charset="0"/>
              </a:rPr>
              <a:t>EXECUTIVE SUMMARY </a:t>
            </a:r>
            <a:r>
              <a:rPr lang="en-US" sz="1600" b="1" u="sng" dirty="0">
                <a:latin typeface="Cambria" pitchFamily="18" charset="0"/>
                <a:ea typeface="Calibri" pitchFamily="34" charset="0"/>
                <a:cs typeface="Times New Roman" pitchFamily="18" charset="0"/>
              </a:rPr>
              <a:t>ON INTERNATIONAL AND DOMESTIC FLIGHT OPERATIONS</a:t>
            </a:r>
          </a:p>
          <a:p>
            <a:pPr algn="ctr"/>
            <a:r>
              <a:rPr lang="en-US" sz="1600" b="1" u="sng" dirty="0">
                <a:solidFill>
                  <a:prstClr val="black"/>
                </a:solidFill>
                <a:latin typeface="Cambria" pitchFamily="18" charset="0"/>
                <a:ea typeface="Calibri" pitchFamily="34" charset="0"/>
                <a:cs typeface="Times New Roman" pitchFamily="18" charset="0"/>
              </a:rPr>
              <a:t>(JANUARY </a:t>
            </a:r>
            <a:r>
              <a:rPr lang="en-US" sz="1600" b="1" u="sng" dirty="0">
                <a:solidFill>
                  <a:prstClr val="black"/>
                </a:solidFill>
                <a:ea typeface="Calibri" pitchFamily="34" charset="0"/>
                <a:cs typeface="Times New Roman" pitchFamily="18" charset="0"/>
              </a:rPr>
              <a:t>–</a:t>
            </a:r>
            <a:r>
              <a:rPr lang="en-US" sz="1600" b="1" u="sng" dirty="0">
                <a:solidFill>
                  <a:prstClr val="black"/>
                </a:solidFill>
                <a:latin typeface="Cambria" pitchFamily="18" charset="0"/>
                <a:ea typeface="Calibri" pitchFamily="34" charset="0"/>
                <a:cs typeface="Times New Roman" pitchFamily="18" charset="0"/>
              </a:rPr>
              <a:t> DECEMBER, </a:t>
            </a:r>
            <a:r>
              <a:rPr lang="en-US" sz="1600" b="1" u="sng" dirty="0" smtClean="0">
                <a:solidFill>
                  <a:prstClr val="black"/>
                </a:solidFill>
                <a:latin typeface="Cambria" pitchFamily="18" charset="0"/>
                <a:ea typeface="Calibri" pitchFamily="34" charset="0"/>
                <a:cs typeface="Times New Roman" pitchFamily="18" charset="0"/>
              </a:rPr>
              <a:t>2022)</a:t>
            </a:r>
            <a:endParaRPr lang="en-US" sz="1600" dirty="0"/>
          </a:p>
          <a:p>
            <a:pPr lvl="0" algn="ctr"/>
            <a:endParaRPr lang="en-US" sz="400" b="1" u="sng" dirty="0">
              <a:latin typeface="Cambria" pitchFamily="18" charset="0"/>
              <a:ea typeface="Calibri" pitchFamily="34" charset="0"/>
              <a:cs typeface="Times New Roman" pitchFamily="18" charset="0"/>
            </a:endParaRP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>
          <a:xfrm>
            <a:off x="10128448" y="6309360"/>
            <a:ext cx="316214" cy="274320"/>
          </a:xfrm>
        </p:spPr>
        <p:txBody>
          <a:bodyPr/>
          <a:lstStyle/>
          <a:p>
            <a:fld id="{BA8EB603-B53A-462C-9089-9D4AB954B978}" type="slidenum">
              <a:rPr lang="en-US" sz="1050" b="1"/>
              <a:pPr/>
              <a:t>1</a:t>
            </a:fld>
            <a:endParaRPr lang="en-US" sz="1050" b="1" dirty="0"/>
          </a:p>
        </p:txBody>
      </p:sp>
      <p:graphicFrame>
        <p:nvGraphicFramePr>
          <p:cNvPr id="3" name="Object 2"/>
          <p:cNvGraphicFramePr>
            <a:graphicFrameLocks noChangeAspect="1"/>
          </p:cNvGraphicFramePr>
          <p:nvPr>
            <p:extLst/>
          </p:nvPr>
        </p:nvGraphicFramePr>
        <p:xfrm>
          <a:off x="9624392" y="325424"/>
          <a:ext cx="720080" cy="6381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275" r:id="rId6" imgW="568482" imgH="638663" progId="">
                  <p:embed/>
                </p:oleObj>
              </mc:Choice>
              <mc:Fallback>
                <p:oleObj r:id="rId6" imgW="568482" imgH="638663" progId="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7"/>
                      <a:stretch>
                        <a:fillRect/>
                      </a:stretch>
                    </p:blipFill>
                    <p:spPr>
                      <a:xfrm>
                        <a:off x="9624392" y="325424"/>
                        <a:ext cx="720080" cy="638175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</p:spTree>
    <p:extLst>
      <p:ext uri="{BB962C8B-B14F-4D97-AF65-F5344CB8AC3E}">
        <p14:creationId xmlns:p14="http://schemas.microsoft.com/office/powerpoint/2010/main" val="319329427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/>
      </p:par>
    </p:tn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 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45983935"/>
              </p:ext>
            </p:extLst>
          </p:nvPr>
        </p:nvGraphicFramePr>
        <p:xfrm>
          <a:off x="773090" y="727480"/>
          <a:ext cx="10665221" cy="6048679"/>
        </p:xfrm>
        <a:graphic>
          <a:graphicData uri="http://schemas.openxmlformats.org/drawingml/2006/table">
            <a:tbl>
              <a:tblPr/>
              <a:tblGrid>
                <a:gridCol w="262259"/>
                <a:gridCol w="1189287"/>
                <a:gridCol w="287030"/>
                <a:gridCol w="287030"/>
                <a:gridCol w="287030"/>
                <a:gridCol w="287030"/>
                <a:gridCol w="382707"/>
                <a:gridCol w="382707"/>
                <a:gridCol w="382707"/>
                <a:gridCol w="287030"/>
                <a:gridCol w="382707"/>
                <a:gridCol w="287030"/>
                <a:gridCol w="382707"/>
                <a:gridCol w="287030"/>
                <a:gridCol w="367051"/>
                <a:gridCol w="278711"/>
                <a:gridCol w="371613"/>
                <a:gridCol w="371613"/>
                <a:gridCol w="278711"/>
                <a:gridCol w="371613"/>
                <a:gridCol w="278711"/>
                <a:gridCol w="371613"/>
                <a:gridCol w="371613"/>
                <a:gridCol w="371613"/>
                <a:gridCol w="371613"/>
                <a:gridCol w="371613"/>
                <a:gridCol w="557421"/>
                <a:gridCol w="557421"/>
              </a:tblGrid>
              <a:tr h="363561">
                <a:tc rowSpan="2">
                  <a:txBody>
                    <a:bodyPr/>
                    <a:lstStyle/>
                    <a:p>
                      <a:pPr algn="l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550" kern="1200" dirty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Arial"/>
                        </a:rPr>
                        <a:t>    </a:t>
                      </a:r>
                      <a:r>
                        <a:rPr lang="en-US" sz="55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Arial"/>
                        </a:rPr>
                        <a:t>S/N </a:t>
                      </a:r>
                      <a:endParaRPr lang="en-US" sz="55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640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550" b="1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AIRLINES</a:t>
                      </a:r>
                      <a:r>
                        <a:rPr lang="en-US" sz="55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Calibri"/>
                          <a:cs typeface="Times New Roman"/>
                        </a:rPr>
                        <a:t> </a:t>
                      </a:r>
                      <a:endParaRPr lang="en-US" sz="55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640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en-GB" sz="550" b="1" kern="1200" dirty="0" smtClean="0">
                        <a:solidFill>
                          <a:srgbClr val="000000"/>
                        </a:solidFill>
                        <a:latin typeface="Cambria" pitchFamily="18" charset="0"/>
                        <a:ea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GB" sz="550" b="1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JANUARY</a:t>
                      </a:r>
                      <a:endParaRPr lang="en-US" sz="550" b="1" kern="1200" dirty="0" smtClean="0">
                        <a:solidFill>
                          <a:srgbClr val="000000"/>
                        </a:solidFill>
                        <a:latin typeface="Cambria" pitchFamily="18" charset="0"/>
                        <a:ea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en-US" sz="550" b="1" kern="1200" dirty="0" smtClean="0">
                        <a:solidFill>
                          <a:srgbClr val="000000"/>
                        </a:solidFill>
                        <a:latin typeface="Cambria" pitchFamily="18" charset="0"/>
                        <a:ea typeface="Times New Roman"/>
                        <a:cs typeface="Times New Roman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800" b="1" kern="1200" dirty="0" smtClean="0">
                        <a:solidFill>
                          <a:srgbClr val="000000"/>
                        </a:solidFill>
                        <a:latin typeface="Cambria" pitchFamily="18" charset="0"/>
                        <a:ea typeface="Times New Roman"/>
                        <a:cs typeface="Times New Roman"/>
                      </a:endParaRPr>
                    </a:p>
                  </a:txBody>
                  <a:tcPr marL="19641" marR="19641" marT="427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550" b="1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FEBRU</a:t>
                      </a:r>
                      <a:r>
                        <a:rPr lang="en-US" sz="550" b="1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ARY </a:t>
                      </a:r>
                      <a:r>
                        <a:rPr lang="en-US" sz="550" b="1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</a:t>
                      </a:r>
                      <a:endParaRPr lang="en-US" sz="55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80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GB" sz="550" b="1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MARCH </a:t>
                      </a:r>
                      <a:endParaRPr lang="en-US" sz="55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80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GB" sz="550" b="1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APRIL</a:t>
                      </a:r>
                      <a:endParaRPr lang="en-US" sz="55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80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GB" sz="550" b="1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MAY</a:t>
                      </a:r>
                      <a:endParaRPr lang="en-US" sz="55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80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GB" sz="550" b="1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JUNE</a:t>
                      </a:r>
                      <a:endParaRPr lang="en-US" sz="55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80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GB" sz="550" b="1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JULY</a:t>
                      </a:r>
                      <a:endParaRPr lang="en-US" sz="55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80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GB" sz="550" b="1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AUGUST</a:t>
                      </a:r>
                      <a:endParaRPr lang="en-US" sz="55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80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GB" sz="550" b="1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SEPTEMBER</a:t>
                      </a:r>
                      <a:endParaRPr lang="en-US" sz="55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GB" sz="550" b="1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OCTOBER</a:t>
                      </a:r>
                      <a:endParaRPr lang="en-US" sz="55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80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GB" sz="550" b="1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NOVERMBER</a:t>
                      </a:r>
                      <a:endParaRPr lang="en-US" sz="55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80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GB" sz="550" b="1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DECEMBER</a:t>
                      </a:r>
                      <a:endParaRPr lang="en-US" sz="55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80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GB" sz="600" b="1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Total</a:t>
                      </a:r>
                      <a:r>
                        <a:rPr lang="en-GB" sz="600" b="1" baseline="0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 No Of Flights Operated</a:t>
                      </a:r>
                      <a:endParaRPr lang="en-US" sz="60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GB" sz="600" b="1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Total No Of Air/Ramp Returns</a:t>
                      </a:r>
                      <a:endParaRPr lang="en-US" sz="60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606076">
                <a:tc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endParaRPr lang="en-US" sz="500" dirty="0">
                        <a:latin typeface="Cambria" pitchFamily="18" charset="0"/>
                        <a:ea typeface="Times New Roman"/>
                      </a:endParaRPr>
                    </a:p>
                  </a:txBody>
                  <a:tcPr marL="7566" marR="7566" marT="6405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55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Total No. Of Flights Operated</a:t>
                      </a:r>
                      <a:endParaRPr lang="en-US" sz="550" b="0" dirty="0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0" marR="0" marT="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55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No. of Air/</a:t>
                      </a:r>
                    </a:p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55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Ramp Returns</a:t>
                      </a:r>
                      <a:endParaRPr lang="en-US" sz="55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19641" marR="19641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55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Total No. Of Flights Operated</a:t>
                      </a:r>
                      <a:endParaRPr lang="en-US" sz="550" b="0" dirty="0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0" marR="0" marT="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55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No. of Air/</a:t>
                      </a:r>
                    </a:p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55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Ramp Returns</a:t>
                      </a:r>
                      <a:endParaRPr lang="en-US" sz="55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19641" marR="19641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55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Total No. Of Flights Operated</a:t>
                      </a:r>
                      <a:endParaRPr lang="en-US" sz="550" b="0" dirty="0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0" marR="0" marT="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55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No. of Air/</a:t>
                      </a:r>
                    </a:p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55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Ramp Returns</a:t>
                      </a:r>
                      <a:endParaRPr lang="en-US" sz="55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19641" marR="19641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55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Total No. Of Flights Operated</a:t>
                      </a:r>
                      <a:endParaRPr lang="en-US" sz="550" b="0" dirty="0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0" marR="0" marT="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55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No. of Air/</a:t>
                      </a:r>
                    </a:p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55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Ramp Returns</a:t>
                      </a:r>
                      <a:endParaRPr lang="en-US" sz="55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19641" marR="19641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55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Total No. Of Flights Operated</a:t>
                      </a:r>
                      <a:endParaRPr lang="en-US" sz="550" b="0" dirty="0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0" marR="0" marT="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55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No. of Air/</a:t>
                      </a:r>
                    </a:p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55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Ramp Returns</a:t>
                      </a:r>
                      <a:endParaRPr lang="en-US" sz="55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19641" marR="19641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55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Total No. Of Flights Operated</a:t>
                      </a:r>
                      <a:endParaRPr lang="en-US" sz="550" b="0" dirty="0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0" marR="0" marT="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55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No. of Air/</a:t>
                      </a:r>
                    </a:p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55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Ramp Returns</a:t>
                      </a:r>
                      <a:endParaRPr lang="en-US" sz="55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19641" marR="19641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55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Total No. Of Flights Operated</a:t>
                      </a:r>
                      <a:endParaRPr lang="en-US" sz="550" b="0" dirty="0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0" marR="0" marT="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55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No. of Air/</a:t>
                      </a:r>
                    </a:p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55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Ramp Returns</a:t>
                      </a:r>
                      <a:endParaRPr lang="en-US" sz="55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19641" marR="19641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55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Total No. Of Flights Operated</a:t>
                      </a:r>
                      <a:endParaRPr lang="en-US" sz="550" b="0" dirty="0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0" marR="0" marT="0" marB="0" vert="vert270" anchor="ctr"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55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No. of Air/</a:t>
                      </a:r>
                    </a:p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55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Ramp Returns</a:t>
                      </a:r>
                      <a:endParaRPr lang="en-US" sz="55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19641" marR="19641" marT="4270" marB="0" vert="vert27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55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Total No. Of Flights Operated</a:t>
                      </a:r>
                      <a:endParaRPr lang="en-US" sz="550" b="0" dirty="0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0" marR="0" marT="0" marB="0" vert="vert270" anchor="ctr"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55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No. of Air/</a:t>
                      </a:r>
                    </a:p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55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Ramp Returns</a:t>
                      </a:r>
                      <a:endParaRPr lang="en-US" sz="55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19641" marR="19641" marT="4270" marB="0" vert="vert27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55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Total No. Of Flights Operated</a:t>
                      </a:r>
                      <a:endParaRPr lang="en-US" sz="550" b="0" dirty="0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0" marR="0" marT="0" marB="0" vert="vert270" anchor="ctr"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55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No. of Air/</a:t>
                      </a:r>
                    </a:p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55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Ramp Returns</a:t>
                      </a:r>
                      <a:endParaRPr lang="en-US" sz="55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19641" marR="19641" marT="4270" marB="0" vert="vert27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55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Total No. Of Flights Operated</a:t>
                      </a:r>
                      <a:endParaRPr lang="en-US" sz="550" b="0" dirty="0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0" marR="0" marT="0" marB="0" vert="vert270" anchor="ctr"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55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No. of Air/</a:t>
                      </a:r>
                    </a:p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55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Ramp Returns</a:t>
                      </a:r>
                      <a:endParaRPr lang="en-US" sz="55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19641" marR="19641" marT="4270" marB="0" vert="vert27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55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Total No. Of Flights Operated</a:t>
                      </a:r>
                      <a:endParaRPr lang="en-US" sz="550" b="0" dirty="0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0" marR="0" marT="0" marB="0" vert="vert270" anchor="ctr"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55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No. of Air/</a:t>
                      </a:r>
                    </a:p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55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Ramp Returns</a:t>
                      </a:r>
                      <a:endParaRPr lang="en-US" sz="55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19641" marR="19641" marT="4270" marB="0" vert="vert270" anchor="ctr"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60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/>
                </a:tc>
                <a:tc vMerge="1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60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</a:tr>
              <a:tr h="20681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en-GB" sz="630" b="0" dirty="0">
                          <a:latin typeface="Cambria" pitchFamily="18" charset="0"/>
                          <a:ea typeface="Cambria" panose="02040503050406030204" pitchFamily="18" charset="0"/>
                        </a:rPr>
                        <a:t>14</a:t>
                      </a:r>
                    </a:p>
                  </a:txBody>
                  <a:tcPr marL="2953" marR="2953" marT="295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630" b="0" u="none" strike="noStrike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KENYA AIR</a:t>
                      </a:r>
                      <a:endParaRPr lang="en-US" sz="630" b="0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45720" marR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30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28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29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28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-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-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30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100" dirty="0" smtClean="0">
                          <a:latin typeface="+mn-lt"/>
                        </a:rPr>
                        <a:t>-</a:t>
                      </a:r>
                      <a:endParaRPr lang="en-GB" sz="1100" dirty="0">
                        <a:latin typeface="+mn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/>
                        <a:t>-</a:t>
                      </a:r>
                      <a:endParaRPr lang="en-GB" sz="105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/>
                        <a:t>-</a:t>
                      </a:r>
                      <a:endParaRPr lang="en-GB" sz="105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  <a:r>
                        <a:rPr lang="en-GB" sz="11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  <a:endParaRPr lang="en-GB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GB" sz="1050" b="0" i="0" u="none" strike="noStrike" dirty="0" smtClean="0">
                        <a:solidFill>
                          <a:srgbClr val="000000"/>
                        </a:solidFill>
                        <a:effectLst/>
                        <a:latin typeface="Cambria" panose="02040503050406030204" pitchFamily="18" charset="0"/>
                      </a:endParaRPr>
                    </a:p>
                    <a:p>
                      <a:pPr algn="ctr" fontAlgn="ctr"/>
                      <a:r>
                        <a:rPr lang="en-GB" sz="105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23</a:t>
                      </a:r>
                      <a:endParaRPr lang="en-GB" sz="1050" b="0" i="0" u="none" strike="noStrike" dirty="0">
                        <a:solidFill>
                          <a:srgbClr val="000000"/>
                        </a:solidFill>
                        <a:effectLst/>
                        <a:latin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/>
                        <a:t>1</a:t>
                      </a:r>
                      <a:endParaRPr lang="en-GB" sz="1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28</a:t>
                      </a:r>
                      <a:endParaRPr lang="en-GB" sz="105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n-lt"/>
                        </a:rPr>
                        <a:t>-</a:t>
                      </a:r>
                      <a:endParaRPr lang="en-GB" sz="1050" dirty="0">
                        <a:latin typeface="+mn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344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4141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en-GB" sz="630" b="0" dirty="0">
                          <a:latin typeface="Cambria" pitchFamily="18" charset="0"/>
                          <a:ea typeface="Cambria" panose="02040503050406030204" pitchFamily="18" charset="0"/>
                        </a:rPr>
                        <a:t>15</a:t>
                      </a:r>
                    </a:p>
                  </a:txBody>
                  <a:tcPr marL="2953" marR="2953" marT="295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30" b="0" u="none" strike="noStrike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KLM</a:t>
                      </a:r>
                      <a:endParaRPr lang="en-US" sz="630" b="0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45720" marR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23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19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1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22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24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-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-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30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100" dirty="0" smtClean="0">
                          <a:latin typeface="+mn-lt"/>
                        </a:rPr>
                        <a:t>1</a:t>
                      </a:r>
                      <a:endParaRPr lang="en-GB" sz="1100" dirty="0">
                        <a:latin typeface="+mn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n-lt"/>
                        </a:rPr>
                        <a:t>-</a:t>
                      </a:r>
                      <a:endParaRPr lang="en-GB" sz="1050" dirty="0">
                        <a:latin typeface="+mn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n-lt"/>
                        </a:rPr>
                        <a:t>-</a:t>
                      </a:r>
                      <a:endParaRPr lang="en-GB" sz="1050" dirty="0">
                        <a:latin typeface="+mn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GB" sz="1050" b="0" i="0" u="none" strike="noStrike" dirty="0" smtClean="0">
                        <a:solidFill>
                          <a:srgbClr val="000000"/>
                        </a:solidFill>
                        <a:effectLst/>
                        <a:latin typeface="Cambria" panose="02040503050406030204" pitchFamily="18" charset="0"/>
                      </a:endParaRPr>
                    </a:p>
                    <a:p>
                      <a:pPr algn="ctr" fontAlgn="ctr"/>
                      <a:r>
                        <a:rPr lang="en-GB" sz="105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25</a:t>
                      </a:r>
                      <a:endParaRPr lang="en-GB" sz="1050" b="0" i="0" u="none" strike="noStrike" dirty="0">
                        <a:solidFill>
                          <a:srgbClr val="000000"/>
                        </a:solidFill>
                        <a:effectLst/>
                        <a:latin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/>
                        <a:t>-</a:t>
                      </a:r>
                      <a:endParaRPr lang="en-GB" sz="105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n-lt"/>
                        </a:rPr>
                        <a:t>-</a:t>
                      </a:r>
                      <a:endParaRPr lang="en-GB" sz="1050" dirty="0">
                        <a:latin typeface="+mn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306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04916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en-GB" sz="630" b="0" dirty="0">
                          <a:latin typeface="Cambria" pitchFamily="18" charset="0"/>
                          <a:ea typeface="Cambria" panose="02040503050406030204" pitchFamily="18" charset="0"/>
                        </a:rPr>
                        <a:t>16</a:t>
                      </a:r>
                    </a:p>
                  </a:txBody>
                  <a:tcPr marL="2953" marR="2953" marT="295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30" b="0" u="none" strike="noStrike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LUFTHANSA</a:t>
                      </a:r>
                      <a:endParaRPr lang="en-US" sz="630" b="0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45720" marR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70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49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57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69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-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-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74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100" dirty="0" smtClean="0">
                          <a:latin typeface="+mn-lt"/>
                        </a:rPr>
                        <a:t>-</a:t>
                      </a:r>
                      <a:endParaRPr lang="en-GB" sz="1100" dirty="0">
                        <a:latin typeface="+mn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n-lt"/>
                        </a:rPr>
                        <a:t>-</a:t>
                      </a:r>
                      <a:endParaRPr lang="en-GB" sz="1050" dirty="0">
                        <a:latin typeface="+mn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n-lt"/>
                        </a:rPr>
                        <a:t>-</a:t>
                      </a:r>
                      <a:endParaRPr lang="en-GB" sz="1050" dirty="0">
                        <a:latin typeface="+mn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GB" sz="1050" b="0" i="0" u="none" strike="noStrike" dirty="0" smtClean="0">
                        <a:solidFill>
                          <a:srgbClr val="000000"/>
                        </a:solidFill>
                        <a:effectLst/>
                        <a:latin typeface="Cambria" panose="02040503050406030204" pitchFamily="18" charset="0"/>
                      </a:endParaRPr>
                    </a:p>
                    <a:p>
                      <a:pPr algn="ctr" fontAlgn="ctr"/>
                      <a:r>
                        <a:rPr lang="en-GB" sz="105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60</a:t>
                      </a:r>
                      <a:endParaRPr lang="en-GB" sz="1050" b="0" i="0" u="none" strike="noStrike" dirty="0">
                        <a:solidFill>
                          <a:srgbClr val="000000"/>
                        </a:solidFill>
                        <a:effectLst/>
                        <a:latin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/>
                        <a:t>-</a:t>
                      </a:r>
                      <a:endParaRPr lang="en-GB" sz="105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58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n-lt"/>
                        </a:rPr>
                        <a:t>-</a:t>
                      </a:r>
                      <a:endParaRPr lang="en-GB" sz="1050" dirty="0">
                        <a:latin typeface="+mn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769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  <a:endParaRPr lang="en-GB" sz="1100" b="1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303611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en-GB" sz="630" b="0" dirty="0">
                          <a:latin typeface="Cambria" pitchFamily="18" charset="0"/>
                          <a:ea typeface="Cambria" panose="02040503050406030204" pitchFamily="18" charset="0"/>
                        </a:rPr>
                        <a:t>17</a:t>
                      </a:r>
                    </a:p>
                  </a:txBody>
                  <a:tcPr marL="2953" marR="2953" marT="295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30" b="0" u="none" strike="noStrike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MIDDLE EAST AIRLINES</a:t>
                      </a:r>
                      <a:endParaRPr lang="en-US" sz="630" b="0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45720" marR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14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14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14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14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-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-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100" dirty="0" smtClean="0">
                          <a:latin typeface="+mn-lt"/>
                        </a:rPr>
                        <a:t>-</a:t>
                      </a:r>
                      <a:endParaRPr lang="en-GB" sz="1100" dirty="0">
                        <a:latin typeface="+mn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n-lt"/>
                        </a:rPr>
                        <a:t>-</a:t>
                      </a:r>
                      <a:endParaRPr lang="en-GB" sz="1050" dirty="0">
                        <a:latin typeface="+mn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n-lt"/>
                        </a:rPr>
                        <a:t>-</a:t>
                      </a:r>
                      <a:endParaRPr lang="en-GB" sz="1050" dirty="0">
                        <a:latin typeface="+mn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  <a:r>
                        <a:rPr lang="en-GB" sz="11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  <a:endParaRPr lang="en-GB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GB" sz="1050" b="0" i="0" u="none" strike="noStrike" dirty="0" smtClean="0">
                        <a:solidFill>
                          <a:srgbClr val="000000"/>
                        </a:solidFill>
                        <a:effectLst/>
                        <a:latin typeface="Cambria" panose="02040503050406030204" pitchFamily="18" charset="0"/>
                      </a:endParaRPr>
                    </a:p>
                    <a:p>
                      <a:pPr algn="ctr" fontAlgn="ctr"/>
                      <a:r>
                        <a:rPr lang="en-GB" sz="105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11</a:t>
                      </a:r>
                      <a:endParaRPr lang="en-GB" sz="1050" b="0" i="0" u="none" strike="noStrike" dirty="0">
                        <a:solidFill>
                          <a:srgbClr val="000000"/>
                        </a:solidFill>
                        <a:effectLst/>
                        <a:latin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/>
                        <a:t>-</a:t>
                      </a:r>
                      <a:endParaRPr lang="en-GB" sz="105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n-lt"/>
                        </a:rPr>
                        <a:t>-</a:t>
                      </a:r>
                      <a:endParaRPr lang="en-GB" sz="1050" dirty="0">
                        <a:latin typeface="+mn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138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  <a:endParaRPr lang="en-GB" sz="1100" b="1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04916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en-GB" sz="630" b="0" dirty="0">
                          <a:latin typeface="Cambria" pitchFamily="18" charset="0"/>
                          <a:ea typeface="Cambria" panose="02040503050406030204" pitchFamily="18" charset="0"/>
                        </a:rPr>
                        <a:t>18</a:t>
                      </a:r>
                    </a:p>
                  </a:txBody>
                  <a:tcPr marL="2953" marR="2953" marT="295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30" b="0" u="none" strike="noStrike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QATAR AIR</a:t>
                      </a:r>
                      <a:endParaRPr lang="en-US" sz="630" b="0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45720" marR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73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71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110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115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1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1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130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2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103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100" dirty="0" smtClean="0">
                          <a:latin typeface="+mn-lt"/>
                        </a:rPr>
                        <a:t>-</a:t>
                      </a:r>
                      <a:endParaRPr lang="en-GB" sz="1100" dirty="0">
                        <a:latin typeface="+mn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/>
                        <a:t>-</a:t>
                      </a:r>
                      <a:endParaRPr lang="en-GB" sz="105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/>
                        <a:t>-</a:t>
                      </a:r>
                      <a:endParaRPr lang="en-GB" sz="105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  <a:r>
                        <a:rPr lang="en-GB" sz="11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  <a:endParaRPr lang="en-GB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GB" sz="1050" b="0" i="0" u="none" strike="noStrike" dirty="0" smtClean="0">
                        <a:solidFill>
                          <a:srgbClr val="000000"/>
                        </a:solidFill>
                        <a:effectLst/>
                        <a:latin typeface="Cambria" panose="02040503050406030204" pitchFamily="18" charset="0"/>
                      </a:endParaRPr>
                    </a:p>
                    <a:p>
                      <a:pPr algn="ctr" fontAlgn="ctr"/>
                      <a:r>
                        <a:rPr lang="en-GB" sz="105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69</a:t>
                      </a:r>
                      <a:endParaRPr lang="en-GB" sz="1050" b="0" i="0" u="none" strike="noStrike" dirty="0">
                        <a:solidFill>
                          <a:srgbClr val="000000"/>
                        </a:solidFill>
                        <a:effectLst/>
                        <a:latin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/>
                        <a:t>-</a:t>
                      </a:r>
                      <a:endParaRPr lang="en-GB" sz="1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88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n-lt"/>
                        </a:rPr>
                        <a:t>1</a:t>
                      </a:r>
                      <a:endParaRPr lang="en-GB" sz="1050" dirty="0">
                        <a:latin typeface="+mn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1,179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2071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en-GB" sz="630" b="0" dirty="0">
                          <a:latin typeface="Cambria" pitchFamily="18" charset="0"/>
                          <a:ea typeface="Cambria" panose="02040503050406030204" pitchFamily="18" charset="0"/>
                        </a:rPr>
                        <a:t>19</a:t>
                      </a:r>
                    </a:p>
                  </a:txBody>
                  <a:tcPr marL="2953" marR="2953" marT="295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30" b="0" u="none" strike="noStrike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ROYAL AIR MAROC</a:t>
                      </a:r>
                      <a:endParaRPr lang="en-US" sz="630" b="0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45720" marR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12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21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29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-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-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31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100" dirty="0" smtClean="0">
                          <a:latin typeface="+mn-lt"/>
                        </a:rPr>
                        <a:t>-</a:t>
                      </a:r>
                      <a:endParaRPr lang="en-GB" sz="1100" dirty="0">
                        <a:latin typeface="+mn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n-lt"/>
                        </a:rPr>
                        <a:t>-</a:t>
                      </a:r>
                      <a:endParaRPr lang="en-GB" sz="1050" dirty="0">
                        <a:latin typeface="+mn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n-lt"/>
                        </a:rPr>
                        <a:t>-</a:t>
                      </a:r>
                      <a:endParaRPr lang="en-GB" sz="1050" dirty="0">
                        <a:latin typeface="+mn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  <a:r>
                        <a:rPr lang="en-GB" sz="11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  <a:endParaRPr lang="en-GB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GB" sz="1050" b="0" i="0" u="none" strike="noStrike" dirty="0" smtClean="0">
                        <a:solidFill>
                          <a:srgbClr val="000000"/>
                        </a:solidFill>
                        <a:effectLst/>
                        <a:latin typeface="Cambria" panose="02040503050406030204" pitchFamily="18" charset="0"/>
                      </a:endParaRPr>
                    </a:p>
                    <a:p>
                      <a:pPr algn="ctr" fontAlgn="ctr"/>
                      <a:endParaRPr lang="en-GB" sz="1050" b="0" i="0" u="none" strike="noStrike" dirty="0" smtClean="0">
                        <a:solidFill>
                          <a:srgbClr val="000000"/>
                        </a:solidFill>
                        <a:effectLst/>
                        <a:latin typeface="Cambria" panose="02040503050406030204" pitchFamily="18" charset="0"/>
                      </a:endParaRPr>
                    </a:p>
                    <a:p>
                      <a:pPr algn="ctr" fontAlgn="ctr"/>
                      <a:r>
                        <a:rPr lang="en-GB" sz="105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29</a:t>
                      </a:r>
                      <a:endParaRPr lang="en-GB" sz="1050" b="0" i="0" u="none" strike="noStrike" dirty="0">
                        <a:solidFill>
                          <a:srgbClr val="000000"/>
                        </a:solidFill>
                        <a:effectLst/>
                        <a:latin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/>
                        <a:t>-</a:t>
                      </a:r>
                      <a:endParaRPr lang="en-GB" sz="1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34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n-lt"/>
                        </a:rPr>
                        <a:t>-</a:t>
                      </a:r>
                      <a:endParaRPr lang="en-GB" sz="1050" dirty="0">
                        <a:latin typeface="+mn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289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  <a:endParaRPr lang="en-GB" sz="1100" b="1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24757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en-GB" sz="630" b="0" dirty="0">
                          <a:latin typeface="Cambria" pitchFamily="18" charset="0"/>
                          <a:ea typeface="Cambria" panose="02040503050406030204" pitchFamily="18" charset="0"/>
                        </a:rPr>
                        <a:t>20</a:t>
                      </a:r>
                    </a:p>
                  </a:txBody>
                  <a:tcPr marL="2953" marR="2953" marT="295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30" b="0" u="none" strike="noStrike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RWAND</a:t>
                      </a:r>
                      <a:r>
                        <a:rPr lang="en-US" sz="630" b="0" u="none" strike="noStrike" baseline="0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 AIR</a:t>
                      </a:r>
                      <a:endParaRPr lang="en-US" sz="630" b="0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45720" marR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37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30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39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1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33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-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-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31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100" dirty="0" smtClean="0">
                          <a:latin typeface="+mn-lt"/>
                        </a:rPr>
                        <a:t>-</a:t>
                      </a:r>
                      <a:endParaRPr lang="en-GB" sz="1100" dirty="0">
                        <a:latin typeface="+mn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n-lt"/>
                        </a:rPr>
                        <a:t>-</a:t>
                      </a:r>
                      <a:endParaRPr lang="en-GB" sz="1050" dirty="0">
                        <a:latin typeface="+mn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n-lt"/>
                        </a:rPr>
                        <a:t>-</a:t>
                      </a:r>
                      <a:endParaRPr lang="en-GB" sz="1050" dirty="0">
                        <a:latin typeface="+mn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  <a:r>
                        <a:rPr lang="en-GB" sz="11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  <a:endParaRPr lang="en-GB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GB" sz="1050" b="0" i="0" u="none" strike="noStrike" dirty="0" smtClean="0">
                        <a:solidFill>
                          <a:srgbClr val="000000"/>
                        </a:solidFill>
                        <a:effectLst/>
                        <a:latin typeface="Cambria" panose="02040503050406030204" pitchFamily="18" charset="0"/>
                      </a:endParaRPr>
                    </a:p>
                    <a:p>
                      <a:pPr algn="ctr" fontAlgn="ctr"/>
                      <a:r>
                        <a:rPr lang="en-GB" sz="105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38</a:t>
                      </a:r>
                      <a:endParaRPr lang="en-GB" sz="1050" b="0" i="0" u="none" strike="noStrike" dirty="0">
                        <a:solidFill>
                          <a:srgbClr val="000000"/>
                        </a:solidFill>
                        <a:effectLst/>
                        <a:latin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/>
                        <a:t>1</a:t>
                      </a:r>
                      <a:endParaRPr lang="en-GB" sz="1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45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n-lt"/>
                        </a:rPr>
                        <a:t>-</a:t>
                      </a:r>
                      <a:endParaRPr lang="en-GB" sz="1050" dirty="0">
                        <a:latin typeface="+mn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425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36448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en-GB" sz="630" b="0" dirty="0" smtClean="0">
                          <a:latin typeface="Cambria" pitchFamily="18" charset="0"/>
                          <a:ea typeface="Cambria" panose="02040503050406030204" pitchFamily="18" charset="0"/>
                        </a:rPr>
                        <a:t>21</a:t>
                      </a:r>
                      <a:endParaRPr lang="en-GB" sz="630" b="0" dirty="0"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2953" marR="2953" marT="295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30" b="0" u="none" strike="noStrike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SAUDI AIR</a:t>
                      </a:r>
                      <a:endParaRPr lang="en-US" sz="630" b="0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45720" marR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13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-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-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100" dirty="0" smtClean="0">
                          <a:latin typeface="+mn-lt"/>
                        </a:rPr>
                        <a:t>-</a:t>
                      </a:r>
                      <a:endParaRPr lang="en-GB" sz="1100" dirty="0">
                        <a:latin typeface="+mn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n-lt"/>
                        </a:rPr>
                        <a:t>-</a:t>
                      </a:r>
                      <a:endParaRPr lang="en-GB" sz="1050" dirty="0">
                        <a:latin typeface="+mn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n-lt"/>
                        </a:rPr>
                        <a:t>-</a:t>
                      </a:r>
                      <a:endParaRPr lang="en-GB" sz="1050" dirty="0">
                        <a:latin typeface="+mn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  <a:endParaRPr lang="en-GB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  <a:endParaRPr lang="en-GB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-</a:t>
                      </a:r>
                      <a:endParaRPr lang="en-GB" sz="1050" b="0" i="0" u="none" strike="noStrike" dirty="0">
                        <a:solidFill>
                          <a:srgbClr val="000000"/>
                        </a:solidFill>
                        <a:effectLst/>
                        <a:latin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/>
                        <a:t>-</a:t>
                      </a:r>
                      <a:endParaRPr lang="en-GB" sz="105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-</a:t>
                      </a:r>
                      <a:endParaRPr lang="en-GB" sz="105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n-lt"/>
                        </a:rPr>
                        <a:t>-</a:t>
                      </a:r>
                      <a:endParaRPr lang="en-GB" sz="1050" dirty="0">
                        <a:latin typeface="+mn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49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  <a:endParaRPr lang="en-GB" sz="1100" b="1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311084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en-GB" sz="630" b="0" dirty="0" smtClean="0">
                          <a:latin typeface="Cambria" pitchFamily="18" charset="0"/>
                          <a:ea typeface="Cambria" panose="02040503050406030204" pitchFamily="18" charset="0"/>
                        </a:rPr>
                        <a:t>22</a:t>
                      </a:r>
                      <a:endParaRPr lang="en-GB" sz="630" b="0" dirty="0"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2953" marR="2953" marT="295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630" b="0" i="0" u="none" strike="noStrike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Cambria" panose="02040503050406030204" pitchFamily="18" charset="0"/>
                        </a:rPr>
                        <a:t>SOUTH AFRICAN AIRWAYS</a:t>
                      </a:r>
                    </a:p>
                  </a:txBody>
                  <a:tcPr marL="45720" marR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12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14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13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-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-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100" dirty="0" smtClean="0">
                          <a:latin typeface="+mn-lt"/>
                        </a:rPr>
                        <a:t>-</a:t>
                      </a:r>
                      <a:endParaRPr lang="en-GB" sz="1100" dirty="0">
                        <a:latin typeface="+mn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/>
                        <a:t>-</a:t>
                      </a:r>
                      <a:endParaRPr lang="en-GB" sz="105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/>
                        <a:t>-</a:t>
                      </a:r>
                      <a:endParaRPr lang="en-GB" sz="105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GB" sz="1050" b="0" i="0" u="none" strike="noStrike" dirty="0" smtClean="0">
                        <a:solidFill>
                          <a:srgbClr val="000000"/>
                        </a:solidFill>
                        <a:effectLst/>
                        <a:latin typeface="Cambria" panose="02040503050406030204" pitchFamily="18" charset="0"/>
                      </a:endParaRPr>
                    </a:p>
                    <a:p>
                      <a:pPr algn="ctr" fontAlgn="ctr"/>
                      <a:r>
                        <a:rPr lang="en-GB" sz="105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12</a:t>
                      </a:r>
                      <a:endParaRPr lang="en-GB" sz="1050" b="0" i="0" u="none" strike="noStrike" dirty="0">
                        <a:solidFill>
                          <a:srgbClr val="000000"/>
                        </a:solidFill>
                        <a:effectLst/>
                        <a:latin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/>
                        <a:t>-</a:t>
                      </a:r>
                      <a:endParaRPr lang="en-GB" sz="105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n-lt"/>
                        </a:rPr>
                        <a:t>-</a:t>
                      </a:r>
                      <a:endParaRPr lang="en-GB" sz="1050" dirty="0">
                        <a:latin typeface="+mn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151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  <a:endParaRPr lang="en-GB" sz="1100" b="1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311084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en-GB" sz="630" b="0" dirty="0" smtClean="0">
                          <a:latin typeface="Cambria" pitchFamily="18" charset="0"/>
                          <a:ea typeface="Cambria" panose="02040503050406030204" pitchFamily="18" charset="0"/>
                        </a:rPr>
                        <a:t>23</a:t>
                      </a:r>
                      <a:endParaRPr lang="en-GB" sz="630" b="0" dirty="0"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2953" marR="2953" marT="295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GB" sz="630" b="0" i="0" u="none" strike="noStrike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Cambria" panose="02040503050406030204" pitchFamily="18" charset="0"/>
                        </a:rPr>
                        <a:t>TAAG</a:t>
                      </a:r>
                      <a:r>
                        <a:rPr lang="en-GB" sz="630" b="0" i="0" u="none" strike="noStrike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Cambria" panose="02040503050406030204" pitchFamily="18" charset="0"/>
                        </a:rPr>
                        <a:t> ANGOLA</a:t>
                      </a:r>
                      <a:endParaRPr lang="en-US" sz="630" b="0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45720" marR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7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1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-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100" dirty="0" smtClean="0">
                          <a:latin typeface="+mn-lt"/>
                        </a:rPr>
                        <a:t>-</a:t>
                      </a:r>
                      <a:endParaRPr lang="en-GB" sz="1100" dirty="0">
                        <a:latin typeface="+mn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n-lt"/>
                        </a:rPr>
                        <a:t>-</a:t>
                      </a:r>
                      <a:endParaRPr lang="en-GB" sz="1050" dirty="0">
                        <a:latin typeface="+mn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n-lt"/>
                        </a:rPr>
                        <a:t>-</a:t>
                      </a:r>
                      <a:endParaRPr lang="en-GB" sz="1050" dirty="0">
                        <a:latin typeface="+mn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GB" sz="1050" b="0" i="0" u="none" strike="noStrike" dirty="0" smtClean="0">
                        <a:solidFill>
                          <a:srgbClr val="000000"/>
                        </a:solidFill>
                        <a:effectLst/>
                        <a:latin typeface="Cambria" panose="02040503050406030204" pitchFamily="18" charset="0"/>
                      </a:endParaRPr>
                    </a:p>
                    <a:p>
                      <a:pPr algn="ctr" fontAlgn="ctr"/>
                      <a:r>
                        <a:rPr lang="en-GB" sz="105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9</a:t>
                      </a:r>
                      <a:endParaRPr lang="en-GB" sz="1050" b="0" i="0" u="none" strike="noStrike" dirty="0">
                        <a:solidFill>
                          <a:srgbClr val="000000"/>
                        </a:solidFill>
                        <a:effectLst/>
                        <a:latin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/>
                        <a:t>-</a:t>
                      </a:r>
                      <a:endParaRPr lang="en-GB" sz="105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n-lt"/>
                        </a:rPr>
                        <a:t>-</a:t>
                      </a:r>
                      <a:endParaRPr lang="en-GB" sz="1050" dirty="0">
                        <a:latin typeface="+mn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101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343731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en-GB" sz="630" b="0" dirty="0" smtClean="0">
                          <a:latin typeface="Cambria" pitchFamily="18" charset="0"/>
                          <a:ea typeface="Cambria" panose="02040503050406030204" pitchFamily="18" charset="0"/>
                        </a:rPr>
                        <a:t>24</a:t>
                      </a:r>
                      <a:endParaRPr lang="en-GB" sz="630" b="0" dirty="0"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2953" marR="2953" marT="295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30" b="0" u="none" strike="noStrike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TURKISH </a:t>
                      </a:r>
                    </a:p>
                    <a:p>
                      <a:pPr algn="l" fontAlgn="ctr"/>
                      <a:r>
                        <a:rPr lang="en-US" sz="630" b="0" u="none" strike="noStrike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AIRLINES</a:t>
                      </a:r>
                      <a:endParaRPr lang="en-US" sz="630" b="0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45720" marR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54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56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65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57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-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-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59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100" dirty="0" smtClean="0">
                          <a:latin typeface="+mn-lt"/>
                        </a:rPr>
                        <a:t>-</a:t>
                      </a:r>
                      <a:endParaRPr lang="en-GB" sz="1100" dirty="0">
                        <a:latin typeface="+mn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n-lt"/>
                        </a:rPr>
                        <a:t>-</a:t>
                      </a:r>
                      <a:endParaRPr lang="en-GB" sz="1050" dirty="0">
                        <a:latin typeface="+mn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n-lt"/>
                        </a:rPr>
                        <a:t>-</a:t>
                      </a:r>
                      <a:endParaRPr lang="en-GB" sz="1050" dirty="0">
                        <a:latin typeface="+mn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GB" sz="1050" b="0" i="0" u="none" strike="noStrike" dirty="0" smtClean="0">
                        <a:solidFill>
                          <a:srgbClr val="000000"/>
                        </a:solidFill>
                        <a:effectLst/>
                        <a:latin typeface="Cambria" panose="02040503050406030204" pitchFamily="18" charset="0"/>
                      </a:endParaRPr>
                    </a:p>
                    <a:p>
                      <a:pPr algn="ctr" fontAlgn="ctr"/>
                      <a:r>
                        <a:rPr lang="en-GB" sz="105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38</a:t>
                      </a:r>
                      <a:endParaRPr lang="en-GB" sz="1050" b="0" i="0" u="none" strike="noStrike" dirty="0">
                        <a:solidFill>
                          <a:srgbClr val="000000"/>
                        </a:solidFill>
                        <a:effectLst/>
                        <a:latin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/>
                        <a:t>-</a:t>
                      </a:r>
                      <a:endParaRPr lang="en-GB" sz="105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39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n-lt"/>
                        </a:rPr>
                        <a:t>-</a:t>
                      </a:r>
                      <a:endParaRPr lang="en-GB" sz="1050" dirty="0">
                        <a:latin typeface="+mn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654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  <a:endParaRPr lang="en-GB" sz="1100" b="1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19821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en-GB" sz="630" b="0" dirty="0" smtClean="0">
                          <a:latin typeface="Cambria" pitchFamily="18" charset="0"/>
                          <a:ea typeface="Cambria" panose="02040503050406030204" pitchFamily="18" charset="0"/>
                        </a:rPr>
                        <a:t>25</a:t>
                      </a:r>
                      <a:endParaRPr lang="en-GB" sz="630" b="0" dirty="0"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2953" marR="2953" marT="295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30" b="0" i="0" u="none" strike="noStrike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Cambria" panose="02040503050406030204" pitchFamily="18" charset="0"/>
                        </a:rPr>
                        <a:t>UNITED AIRLINE</a:t>
                      </a:r>
                      <a:endParaRPr lang="en-US" sz="630" b="0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45720" marR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13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12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13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1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13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-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-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100" dirty="0" smtClean="0">
                          <a:latin typeface="+mn-lt"/>
                        </a:rPr>
                        <a:t>1</a:t>
                      </a:r>
                      <a:endParaRPr lang="en-GB" sz="1100" dirty="0">
                        <a:latin typeface="+mn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n-lt"/>
                        </a:rPr>
                        <a:t>-</a:t>
                      </a:r>
                      <a:endParaRPr lang="en-GB" sz="1050" dirty="0">
                        <a:latin typeface="+mn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n-lt"/>
                        </a:rPr>
                        <a:t>-</a:t>
                      </a:r>
                      <a:endParaRPr lang="en-GB" sz="1050" dirty="0">
                        <a:latin typeface="+mn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  <a:r>
                        <a:rPr lang="en-GB" sz="11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  <a:endParaRPr lang="en-GB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GB" sz="1050" b="0" i="0" u="none" strike="noStrike" dirty="0" smtClean="0">
                        <a:solidFill>
                          <a:srgbClr val="000000"/>
                        </a:solidFill>
                        <a:effectLst/>
                        <a:latin typeface="Cambria" panose="02040503050406030204" pitchFamily="18" charset="0"/>
                      </a:endParaRPr>
                    </a:p>
                    <a:p>
                      <a:pPr algn="ctr" fontAlgn="ctr"/>
                      <a:r>
                        <a:rPr lang="en-GB" sz="105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13</a:t>
                      </a:r>
                      <a:endParaRPr lang="en-GB" sz="1050" b="0" i="0" u="none" strike="noStrike" dirty="0">
                        <a:solidFill>
                          <a:srgbClr val="000000"/>
                        </a:solidFill>
                        <a:effectLst/>
                        <a:latin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/>
                        <a:t>1</a:t>
                      </a:r>
                      <a:endParaRPr lang="en-GB" sz="1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n-lt"/>
                        </a:rPr>
                        <a:t>-</a:t>
                      </a:r>
                      <a:endParaRPr lang="en-GB" sz="1050" dirty="0">
                        <a:latin typeface="+mn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157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19821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en-GB" sz="630" b="0" dirty="0" smtClean="0">
                          <a:latin typeface="Cambria" pitchFamily="18" charset="0"/>
                          <a:ea typeface="Cambria" panose="02040503050406030204" pitchFamily="18" charset="0"/>
                        </a:rPr>
                        <a:t>26</a:t>
                      </a:r>
                      <a:endParaRPr lang="en-GB" sz="630" b="0" dirty="0"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2953" marR="2953" marT="295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30" b="0" u="none" strike="noStrike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VIRGIN ATLANTIC</a:t>
                      </a:r>
                      <a:endParaRPr lang="en-US" sz="630" b="0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45720" marR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31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28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31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30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-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-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31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100" dirty="0" smtClean="0">
                          <a:latin typeface="+mn-lt"/>
                        </a:rPr>
                        <a:t>-</a:t>
                      </a:r>
                      <a:endParaRPr lang="en-GB" sz="1100" dirty="0">
                        <a:latin typeface="+mn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  <a:endParaRPr lang="en-GB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  <a:r>
                        <a:rPr lang="en-GB" sz="11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  <a:endParaRPr lang="en-GB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GB" sz="1050" b="0" i="0" u="none" strike="noStrike" dirty="0" smtClean="0">
                        <a:solidFill>
                          <a:srgbClr val="000000"/>
                        </a:solidFill>
                        <a:effectLst/>
                        <a:latin typeface="Cambria" panose="02040503050406030204" pitchFamily="18" charset="0"/>
                      </a:endParaRPr>
                    </a:p>
                    <a:p>
                      <a:pPr algn="ctr" fontAlgn="ctr"/>
                      <a:r>
                        <a:rPr lang="en-GB" sz="105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30</a:t>
                      </a:r>
                      <a:endParaRPr lang="en-GB" sz="1050" b="0" i="0" u="none" strike="noStrike" dirty="0">
                        <a:solidFill>
                          <a:srgbClr val="000000"/>
                        </a:solidFill>
                        <a:effectLst/>
                        <a:latin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/>
                        <a:t>-</a:t>
                      </a:r>
                      <a:endParaRPr lang="en-GB" sz="1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31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n-lt"/>
                        </a:rPr>
                        <a:t>-</a:t>
                      </a:r>
                      <a:endParaRPr lang="en-GB" sz="1050" dirty="0">
                        <a:latin typeface="+mn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363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  <a:endParaRPr lang="en-GB" sz="1100" b="1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356814"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GB" sz="800" b="1" dirty="0">
                          <a:latin typeface="Cambria" panose="02040503050406030204" pitchFamily="18" charset="0"/>
                          <a:ea typeface="Cambria" panose="02040503050406030204" pitchFamily="18" charset="0"/>
                          <a:cs typeface="Times New Roman"/>
                        </a:rPr>
                        <a:t>TOTAL</a:t>
                      </a:r>
                      <a:r>
                        <a:rPr lang="en-GB" sz="800" b="1" baseline="0" dirty="0">
                          <a:latin typeface="Cambria" panose="02040503050406030204" pitchFamily="18" charset="0"/>
                          <a:ea typeface="Cambria" panose="02040503050406030204" pitchFamily="18" charset="0"/>
                          <a:cs typeface="Times New Roman"/>
                        </a:rPr>
                        <a:t> NO OF </a:t>
                      </a:r>
                    </a:p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GB" sz="800" b="1" baseline="0" dirty="0">
                          <a:latin typeface="Cambria" panose="02040503050406030204" pitchFamily="18" charset="0"/>
                          <a:ea typeface="Cambria" panose="02040503050406030204" pitchFamily="18" charset="0"/>
                          <a:cs typeface="Times New Roman"/>
                        </a:rPr>
                        <a:t>FLIGHTS OPERATED</a:t>
                      </a:r>
                      <a:endParaRPr lang="en-US" sz="800" b="1" dirty="0">
                        <a:latin typeface="Cambria" panose="02040503050406030204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2953" marR="2953" marT="295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 fontAlgn="ctr"/>
                      <a:endParaRPr lang="en-US" sz="750" b="0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45720" marR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endParaRPr lang="en-GB" sz="1050" b="1" dirty="0" smtClean="0">
                        <a:latin typeface="+mj-lt"/>
                        <a:ea typeface="Cambria" panose="02040503050406030204" pitchFamily="18" charset="0"/>
                      </a:endParaRPr>
                    </a:p>
                    <a:p>
                      <a:pPr algn="ctr"/>
                      <a:r>
                        <a:rPr lang="en-GB" sz="1050" b="1" dirty="0" smtClean="0">
                          <a:latin typeface="+mj-lt"/>
                          <a:ea typeface="Cambria" panose="02040503050406030204" pitchFamily="18" charset="0"/>
                        </a:rPr>
                        <a:t>938</a:t>
                      </a:r>
                      <a:endParaRPr lang="en-GB" sz="1050" b="1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80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endParaRPr lang="en-GB" sz="1050" b="1" dirty="0" smtClean="0">
                        <a:latin typeface="+mj-lt"/>
                        <a:ea typeface="Cambria" panose="02040503050406030204" pitchFamily="18" charset="0"/>
                      </a:endParaRPr>
                    </a:p>
                    <a:p>
                      <a:pPr algn="ctr"/>
                      <a:r>
                        <a:rPr lang="en-GB" sz="1050" b="1" dirty="0" smtClean="0">
                          <a:latin typeface="+mj-lt"/>
                          <a:ea typeface="Cambria" panose="02040503050406030204" pitchFamily="18" charset="0"/>
                        </a:rPr>
                        <a:t>940</a:t>
                      </a:r>
                      <a:endParaRPr lang="en-GB" sz="1050" b="1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80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endParaRPr lang="en-GB" sz="1050" b="1" dirty="0" smtClean="0">
                        <a:latin typeface="+mj-lt"/>
                        <a:ea typeface="Cambria" panose="02040503050406030204" pitchFamily="18" charset="0"/>
                      </a:endParaRPr>
                    </a:p>
                    <a:p>
                      <a:pPr algn="ctr"/>
                      <a:r>
                        <a:rPr lang="en-GB" sz="1050" b="1" dirty="0" smtClean="0">
                          <a:latin typeface="+mj-lt"/>
                          <a:ea typeface="Cambria" panose="02040503050406030204" pitchFamily="18" charset="0"/>
                        </a:rPr>
                        <a:t>1,108</a:t>
                      </a:r>
                      <a:endParaRPr lang="en-GB" sz="1050" b="1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80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endParaRPr lang="en-GB" sz="1050" b="1" dirty="0" smtClean="0">
                        <a:latin typeface="+mj-lt"/>
                      </a:endParaRPr>
                    </a:p>
                    <a:p>
                      <a:pPr algn="ctr"/>
                      <a:r>
                        <a:rPr lang="en-GB" sz="1050" b="1" dirty="0" smtClean="0">
                          <a:latin typeface="+mj-lt"/>
                        </a:rPr>
                        <a:t>1,141</a:t>
                      </a:r>
                      <a:endParaRPr lang="en-GB" sz="1050" b="1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GB" sz="500" dirty="0">
                        <a:latin typeface="Cambria" panose="02040503050406030204" pitchFamily="18" charset="0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fontAlgn="ctr"/>
                      <a:endParaRPr lang="en-GB" sz="1050" b="1" i="0" u="none" strike="noStrike" dirty="0" smtClean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  <a:p>
                      <a:pPr algn="ctr" fontAlgn="ctr"/>
                      <a:r>
                        <a:rPr lang="en-GB" sz="105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1,134</a:t>
                      </a:r>
                      <a:endParaRPr lang="en-GB" sz="1050" b="1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GB" sz="500" b="1" i="0" u="none" strike="noStrike" dirty="0" smtClean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fontAlgn="ctr"/>
                      <a:endParaRPr lang="en-GB" sz="1050" b="1" i="0" u="none" strike="noStrike" dirty="0" smtClean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  <a:p>
                      <a:pPr algn="ctr" fontAlgn="ctr"/>
                      <a:r>
                        <a:rPr lang="en-GB" sz="105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1,116</a:t>
                      </a:r>
                      <a:endParaRPr lang="en-GB" sz="1050" b="1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en-GB" sz="1050" b="1" dirty="0"/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GB" sz="1050" b="1" dirty="0" smtClean="0">
                          <a:latin typeface="+mj-lt"/>
                        </a:rPr>
                        <a:t>1,196</a:t>
                      </a:r>
                      <a:endParaRPr lang="en-GB" sz="1050" b="1" dirty="0">
                        <a:latin typeface="+mj-lt"/>
                      </a:endParaRP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sz="700" b="0" i="0" u="none" strike="noStrike" dirty="0">
                        <a:solidFill>
                          <a:srgbClr val="000000"/>
                        </a:solidFill>
                        <a:latin typeface="Cambria" panose="02040503050406030204" pitchFamily="18" charset="0"/>
                        <a:ea typeface="Cambria" panose="02040503050406030204" pitchFamily="18" charset="0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GB" sz="1050" b="1" dirty="0" smtClean="0">
                          <a:latin typeface="+mj-lt"/>
                        </a:rPr>
                        <a:t>1,165</a:t>
                      </a:r>
                      <a:endParaRPr lang="en-GB" sz="1050" b="1" dirty="0">
                        <a:latin typeface="+mj-lt"/>
                      </a:endParaRP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sz="750" b="0" i="0" u="none" strike="noStrike" dirty="0">
                        <a:solidFill>
                          <a:srgbClr val="000000"/>
                        </a:solidFill>
                        <a:latin typeface="Cambria" panose="02040503050406030204" pitchFamily="18" charset="0"/>
                        <a:ea typeface="Cambria" panose="02040503050406030204" pitchFamily="18" charset="0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GB" sz="1050" b="1" dirty="0" smtClean="0">
                          <a:latin typeface="+mj-lt"/>
                        </a:rPr>
                        <a:t>1,065</a:t>
                      </a:r>
                      <a:endParaRPr lang="en-GB" sz="1050" b="1" dirty="0">
                        <a:latin typeface="+mj-lt"/>
                      </a:endParaRP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sz="750" b="0" i="0" u="none" strike="noStrike" dirty="0">
                        <a:solidFill>
                          <a:srgbClr val="000000"/>
                        </a:solidFill>
                        <a:latin typeface="Cambria" panose="02040503050406030204" pitchFamily="18" charset="0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GB" sz="1050" b="1" dirty="0" smtClean="0">
                          <a:latin typeface="+mj-lt"/>
                        </a:rPr>
                        <a:t>1,096</a:t>
                      </a:r>
                      <a:endParaRPr lang="en-GB" sz="1050" b="1" dirty="0">
                        <a:latin typeface="+mj-lt"/>
                      </a:endParaRP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GB" sz="750" b="1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GB" sz="1050" b="1" dirty="0" smtClean="0">
                          <a:latin typeface="+mj-lt"/>
                        </a:rPr>
                        <a:t>1,009</a:t>
                      </a:r>
                      <a:endParaRPr lang="en-GB" sz="1050" b="1" dirty="0">
                        <a:latin typeface="+mj-lt"/>
                      </a:endParaRP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GB" sz="750" b="0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ctr" defTabSz="6858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50" b="1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j-lt"/>
                        <a:ea typeface="+mn-ea"/>
                        <a:cs typeface="+mn-cs"/>
                      </a:endParaRPr>
                    </a:p>
                    <a:p>
                      <a:pPr marL="0" marR="0" lvl="0" indent="0" algn="ctr" defTabSz="6858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105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j-lt"/>
                          <a:ea typeface="+mn-ea"/>
                          <a:cs typeface="+mn-cs"/>
                        </a:rPr>
                        <a:t>1,098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GB" sz="750" b="0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fontAlgn="b"/>
                      <a:r>
                        <a:rPr lang="en-GB" sz="120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13,003</a:t>
                      </a:r>
                      <a:endParaRPr lang="en-GB" sz="1200" b="1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r" fontAlgn="b"/>
                      <a:endParaRPr lang="en-GB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356814"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GB" sz="800" b="1" dirty="0">
                          <a:latin typeface="Cambria" panose="02040503050406030204" pitchFamily="18" charset="0"/>
                          <a:ea typeface="Cambria" panose="02040503050406030204" pitchFamily="18" charset="0"/>
                          <a:cs typeface="Times New Roman"/>
                        </a:rPr>
                        <a:t>TOTAL NO OF </a:t>
                      </a:r>
                    </a:p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GB" sz="800" b="1" dirty="0">
                          <a:latin typeface="Cambria" panose="02040503050406030204" pitchFamily="18" charset="0"/>
                          <a:ea typeface="Cambria" panose="02040503050406030204" pitchFamily="18" charset="0"/>
                          <a:cs typeface="Times New Roman"/>
                        </a:rPr>
                        <a:t>AIR/RAMP RETURNS</a:t>
                      </a:r>
                      <a:endParaRPr lang="en-US" sz="800" b="1" dirty="0">
                        <a:latin typeface="Cambria" panose="02040503050406030204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2953" marR="2953" marT="2953" marB="0" anchor="ctr"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endParaRPr lang="en-GB" sz="1050" b="1" dirty="0" smtClean="0">
                        <a:latin typeface="+mj-lt"/>
                        <a:ea typeface="Cambria" panose="02040503050406030204" pitchFamily="18" charset="0"/>
                      </a:endParaRPr>
                    </a:p>
                    <a:p>
                      <a:pPr algn="ctr"/>
                      <a:r>
                        <a:rPr lang="en-GB" sz="1050" b="1" dirty="0" smtClean="0">
                          <a:latin typeface="+mj-lt"/>
                          <a:ea typeface="Cambria" panose="02040503050406030204" pitchFamily="18" charset="0"/>
                        </a:rPr>
                        <a:t>1</a:t>
                      </a:r>
                      <a:endParaRPr lang="en-GB" sz="1050" b="1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50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endParaRPr lang="en-GB" sz="1050" b="1" dirty="0" smtClean="0">
                        <a:latin typeface="+mj-lt"/>
                        <a:ea typeface="Cambria" panose="02040503050406030204" pitchFamily="18" charset="0"/>
                      </a:endParaRPr>
                    </a:p>
                    <a:p>
                      <a:pPr algn="ctr"/>
                      <a:r>
                        <a:rPr lang="en-GB" sz="1050" b="1" dirty="0" smtClean="0">
                          <a:latin typeface="+mj-lt"/>
                          <a:ea typeface="Cambria" panose="02040503050406030204" pitchFamily="18" charset="0"/>
                        </a:rPr>
                        <a:t>1</a:t>
                      </a:r>
                      <a:endParaRPr lang="en-GB" sz="1050" b="1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50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anchor="ctr"/>
                </a:tc>
                <a:tc gridSpan="2">
                  <a:txBody>
                    <a:bodyPr/>
                    <a:lstStyle/>
                    <a:p>
                      <a:pPr algn="ctr"/>
                      <a:endParaRPr lang="en-GB" sz="1050" b="1" dirty="0" smtClean="0">
                        <a:latin typeface="+mj-lt"/>
                        <a:ea typeface="Cambria" panose="02040503050406030204" pitchFamily="18" charset="0"/>
                      </a:endParaRPr>
                    </a:p>
                    <a:p>
                      <a:pPr algn="ctr"/>
                      <a:r>
                        <a:rPr lang="en-GB" sz="1050" b="1" dirty="0" smtClean="0">
                          <a:latin typeface="+mj-lt"/>
                          <a:ea typeface="Cambria" panose="02040503050406030204" pitchFamily="18" charset="0"/>
                        </a:rPr>
                        <a:t>4</a:t>
                      </a:r>
                      <a:endParaRPr lang="en-GB" sz="1050" b="1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80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anchor="ctr"/>
                </a:tc>
                <a:tc gridSpan="2">
                  <a:txBody>
                    <a:bodyPr/>
                    <a:lstStyle/>
                    <a:p>
                      <a:pPr algn="ctr"/>
                      <a:endParaRPr lang="en-GB" sz="1050" b="1" dirty="0" smtClean="0">
                        <a:latin typeface="+mj-lt"/>
                      </a:endParaRPr>
                    </a:p>
                    <a:p>
                      <a:pPr algn="ctr"/>
                      <a:r>
                        <a:rPr lang="en-GB" sz="1050" b="1" dirty="0" smtClean="0">
                          <a:latin typeface="+mj-lt"/>
                        </a:rPr>
                        <a:t>5</a:t>
                      </a:r>
                      <a:endParaRPr lang="en-GB" sz="1050" b="1" dirty="0">
                        <a:latin typeface="+mj-lt"/>
                      </a:endParaRP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n-GB" sz="500" dirty="0">
                        <a:latin typeface="Cambria" panose="02040503050406030204" pitchFamily="18" charset="0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/>
                </a:tc>
                <a:tc gridSpan="2">
                  <a:txBody>
                    <a:bodyPr/>
                    <a:lstStyle/>
                    <a:p>
                      <a:pPr algn="ctr"/>
                      <a:endParaRPr lang="en-GB" sz="1050" b="1" dirty="0" smtClean="0">
                        <a:latin typeface="+mj-lt"/>
                      </a:endParaRPr>
                    </a:p>
                    <a:p>
                      <a:pPr algn="ctr"/>
                      <a:r>
                        <a:rPr lang="en-GB" sz="1050" b="1" dirty="0" smtClean="0">
                          <a:latin typeface="+mj-lt"/>
                        </a:rPr>
                        <a:t>3</a:t>
                      </a:r>
                      <a:endParaRPr lang="en-GB" sz="1050" b="1" dirty="0">
                        <a:latin typeface="+mj-lt"/>
                      </a:endParaRP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endParaRPr lang="en-US" sz="500" b="1" i="0" u="none" strike="noStrike" dirty="0">
                        <a:solidFill>
                          <a:srgbClr val="000000"/>
                        </a:solidFill>
                        <a:effectLst/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/>
                </a:tc>
                <a:tc gridSpan="2">
                  <a:txBody>
                    <a:bodyPr/>
                    <a:lstStyle/>
                    <a:p>
                      <a:pPr algn="ctr"/>
                      <a:endParaRPr lang="en-GB" sz="1050" b="1" dirty="0" smtClean="0">
                        <a:latin typeface="+mj-lt"/>
                      </a:endParaRPr>
                    </a:p>
                    <a:p>
                      <a:pPr algn="ctr"/>
                      <a:r>
                        <a:rPr lang="en-GB" sz="1050" b="1" dirty="0" smtClean="0">
                          <a:latin typeface="+mj-lt"/>
                        </a:rPr>
                        <a:t>2</a:t>
                      </a:r>
                      <a:endParaRPr lang="en-GB" sz="1050" b="1" dirty="0">
                        <a:latin typeface="+mj-lt"/>
                      </a:endParaRP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endParaRPr lang="en-US" sz="500" b="1" i="0" u="none" strike="noStrike" dirty="0">
                        <a:solidFill>
                          <a:srgbClr val="000000"/>
                        </a:solidFill>
                        <a:effectLst/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GB" sz="1050" b="1" dirty="0" smtClean="0">
                          <a:latin typeface="+mj-lt"/>
                        </a:rPr>
                        <a:t>2</a:t>
                      </a:r>
                      <a:endParaRPr lang="en-GB" sz="1050" b="1" dirty="0">
                        <a:latin typeface="+mj-lt"/>
                      </a:endParaRPr>
                    </a:p>
                  </a:txBody>
                  <a:tcPr marL="9525" marR="9525" marT="9525" marB="0" anchor="b"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sz="700" b="0" i="0" u="none" strike="noStrike" dirty="0">
                        <a:solidFill>
                          <a:srgbClr val="000000"/>
                        </a:solidFill>
                        <a:latin typeface="Cambria" panose="02040503050406030204" pitchFamily="18" charset="0"/>
                        <a:ea typeface="Cambria" panose="02040503050406030204" pitchFamily="18" charset="0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GB" sz="1050" b="1" dirty="0" smtClean="0">
                          <a:latin typeface="+mj-lt"/>
                        </a:rPr>
                        <a:t>1</a:t>
                      </a:r>
                      <a:endParaRPr lang="en-GB" sz="1050" b="1" dirty="0">
                        <a:latin typeface="+mj-lt"/>
                      </a:endParaRPr>
                    </a:p>
                  </a:txBody>
                  <a:tcPr marL="9525" marR="9525" marT="9525" marB="0" anchor="b"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sz="750" b="0" i="0" u="none" strike="noStrike" dirty="0">
                        <a:solidFill>
                          <a:srgbClr val="000000"/>
                        </a:solidFill>
                        <a:latin typeface="Cambria" panose="02040503050406030204" pitchFamily="18" charset="0"/>
                        <a:ea typeface="Cambria" panose="02040503050406030204" pitchFamily="18" charset="0"/>
                      </a:endParaRPr>
                    </a:p>
                  </a:txBody>
                  <a:tcPr marL="6405" marR="6405" marT="4270" marB="0" anchor="ctr"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GB" sz="1050" b="1" dirty="0" smtClean="0">
                          <a:latin typeface="+mj-lt"/>
                        </a:rPr>
                        <a:t>0</a:t>
                      </a:r>
                      <a:endParaRPr lang="en-GB" sz="1050" b="1" dirty="0">
                        <a:latin typeface="+mj-lt"/>
                      </a:endParaRPr>
                    </a:p>
                  </a:txBody>
                  <a:tcPr marL="9525" marR="9525" marT="9525" marB="0" anchor="b"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sz="750" b="0" i="0" u="none" strike="noStrike" dirty="0">
                        <a:solidFill>
                          <a:srgbClr val="000000"/>
                        </a:solidFill>
                        <a:latin typeface="Cambria" panose="02040503050406030204" pitchFamily="18" charset="0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GB" sz="1050" b="1" dirty="0" smtClean="0">
                          <a:latin typeface="+mj-lt"/>
                        </a:rPr>
                        <a:t>2</a:t>
                      </a:r>
                      <a:endParaRPr lang="en-GB" sz="1050" b="1" dirty="0">
                        <a:latin typeface="+mj-lt"/>
                      </a:endParaRPr>
                    </a:p>
                  </a:txBody>
                  <a:tcPr marL="9525" marR="9525" marT="9525" marB="0" anchor="b"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GB" sz="750" b="1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GB" sz="1050" b="1" dirty="0" smtClean="0">
                          <a:latin typeface="+mj-lt"/>
                        </a:rPr>
                        <a:t>7</a:t>
                      </a:r>
                      <a:endParaRPr lang="en-GB" sz="1050" b="1" dirty="0">
                        <a:latin typeface="+mj-lt"/>
                      </a:endParaRPr>
                    </a:p>
                  </a:txBody>
                  <a:tcPr marL="9525" marR="9525" marT="9525" marB="0" anchor="b"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GB" sz="750" b="0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/>
                </a:tc>
                <a:tc gridSpan="2">
                  <a:txBody>
                    <a:bodyPr/>
                    <a:lstStyle/>
                    <a:p>
                      <a:pPr algn="ctr"/>
                      <a:endParaRPr lang="en-GB" sz="1050" b="1" dirty="0" smtClean="0">
                        <a:latin typeface="+mj-lt"/>
                      </a:endParaRPr>
                    </a:p>
                    <a:p>
                      <a:pPr algn="ctr"/>
                      <a:r>
                        <a:rPr lang="en-GB" sz="1050" b="1" dirty="0" smtClean="0">
                          <a:latin typeface="+mj-lt"/>
                        </a:rPr>
                        <a:t>3</a:t>
                      </a:r>
                      <a:endParaRPr lang="en-GB" sz="1050" b="1" dirty="0">
                        <a:latin typeface="+mj-lt"/>
                      </a:endParaRP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GB" sz="750" b="0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/>
                </a:tc>
                <a:tc gridSpan="2">
                  <a:txBody>
                    <a:bodyPr/>
                    <a:lstStyle/>
                    <a:p>
                      <a:pPr algn="ctr" fontAlgn="b"/>
                      <a:r>
                        <a:rPr lang="en-GB" sz="120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31</a:t>
                      </a:r>
                      <a:endParaRPr lang="en-GB" sz="1200" b="1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pPr algn="r" fontAlgn="b"/>
                      <a:endParaRPr lang="en-GB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/>
                </a:tc>
              </a:tr>
            </a:tbl>
          </a:graphicData>
        </a:graphic>
      </p:graphicFrame>
      <p:sp>
        <p:nvSpPr>
          <p:cNvPr id="31746" name="Rectangle 2"/>
          <p:cNvSpPr>
            <a:spLocks noChangeArrowheads="1"/>
          </p:cNvSpPr>
          <p:nvPr/>
        </p:nvSpPr>
        <p:spPr bwMode="auto">
          <a:xfrm>
            <a:off x="3233679" y="97795"/>
            <a:ext cx="5724644" cy="26161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indent="457200" algn="just" fontAlgn="base">
              <a:spcBef>
                <a:spcPct val="0"/>
              </a:spcBef>
              <a:spcAft>
                <a:spcPct val="0"/>
              </a:spcAft>
            </a:pPr>
            <a:r>
              <a:rPr lang="en-US" sz="1100" dirty="0">
                <a:latin typeface="Calibri" pitchFamily="34" charset="0"/>
                <a:ea typeface="Calibri" pitchFamily="34" charset="0"/>
                <a:cs typeface="Times New Roman" pitchFamily="18" charset="0"/>
              </a:rPr>
              <a:t>						</a:t>
            </a:r>
            <a:endParaRPr lang="en-US" dirty="0">
              <a:latin typeface="Arial" pitchFamily="34" charset="0"/>
            </a:endParaRPr>
          </a:p>
        </p:txBody>
      </p:sp>
      <p:sp>
        <p:nvSpPr>
          <p:cNvPr id="31747" name="Rectangle 3"/>
          <p:cNvSpPr>
            <a:spLocks noChangeArrowheads="1"/>
          </p:cNvSpPr>
          <p:nvPr/>
        </p:nvSpPr>
        <p:spPr bwMode="auto">
          <a:xfrm>
            <a:off x="831273" y="11543"/>
            <a:ext cx="10648603" cy="57708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indent="457200" algn="ctr" fontAlgn="base">
              <a:spcBef>
                <a:spcPct val="0"/>
              </a:spcBef>
              <a:spcAft>
                <a:spcPct val="0"/>
              </a:spcAft>
              <a:tabLst>
                <a:tab pos="384175" algn="l"/>
              </a:tabLst>
            </a:pPr>
            <a:r>
              <a:rPr lang="en-GB" sz="1050" b="1" dirty="0">
                <a:latin typeface="Cambria" pitchFamily="18" charset="0"/>
                <a:ea typeface="Calibri" pitchFamily="34" charset="0"/>
                <a:cs typeface="Times New Roman" pitchFamily="18" charset="0"/>
              </a:rPr>
              <a:t>NIGERIAN CIVIL AVIATION AUTHORITY</a:t>
            </a:r>
          </a:p>
          <a:p>
            <a:pPr indent="457200" algn="ctr" fontAlgn="base">
              <a:spcBef>
                <a:spcPct val="0"/>
              </a:spcBef>
              <a:spcAft>
                <a:spcPct val="0"/>
              </a:spcAft>
              <a:tabLst>
                <a:tab pos="384175" algn="l"/>
              </a:tabLst>
            </a:pPr>
            <a:r>
              <a:rPr lang="en-US" sz="1050" b="1" dirty="0">
                <a:latin typeface="Cambria" pitchFamily="18" charset="0"/>
                <a:ea typeface="Calibri" pitchFamily="34" charset="0"/>
                <a:cs typeface="Times New Roman" pitchFamily="18" charset="0"/>
              </a:rPr>
              <a:t>AIR/RAMP RETURN: INTERNATIONAL AIRLINE OPERATIONS </a:t>
            </a:r>
          </a:p>
          <a:p>
            <a:pPr indent="457200" algn="ctr" eaLnBrk="0" fontAlgn="base" hangingPunct="0">
              <a:spcBef>
                <a:spcPct val="0"/>
              </a:spcBef>
              <a:spcAft>
                <a:spcPct val="0"/>
              </a:spcAft>
              <a:tabLst>
                <a:tab pos="384175" algn="l"/>
              </a:tabLst>
            </a:pPr>
            <a:r>
              <a:rPr lang="en-US" sz="1050" b="1" dirty="0" smtClean="0">
                <a:latin typeface="Cambria" pitchFamily="18" charset="0"/>
                <a:ea typeface="Calibri" pitchFamily="34" charset="0"/>
                <a:cs typeface="Times New Roman" pitchFamily="18" charset="0"/>
              </a:rPr>
              <a:t>(JANUARY –  DECEMBER, 2022)</a:t>
            </a:r>
            <a:endParaRPr lang="en-US" sz="1050" dirty="0">
              <a:latin typeface="Arial" pitchFamily="34" charset="0"/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>
          <a:xfrm>
            <a:off x="11594360" y="6460832"/>
            <a:ext cx="483813" cy="292082"/>
          </a:xfrm>
        </p:spPr>
        <p:txBody>
          <a:bodyPr/>
          <a:lstStyle/>
          <a:p>
            <a:fld id="{4B95ED36-659F-4CC6-9776-40FDF25A500F}" type="slidenum">
              <a:rPr lang="en-US" b="1"/>
              <a:pPr/>
              <a:t>10</a:t>
            </a:fld>
            <a:endParaRPr lang="en-US" b="1" dirty="0"/>
          </a:p>
        </p:txBody>
      </p:sp>
      <p:graphicFrame>
        <p:nvGraphicFramePr>
          <p:cNvPr id="8" name="Object 7"/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3261009776"/>
              </p:ext>
            </p:extLst>
          </p:nvPr>
        </p:nvGraphicFramePr>
        <p:xfrm>
          <a:off x="11358093" y="97795"/>
          <a:ext cx="720080" cy="6381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44159" r:id="rId4" imgW="568482" imgH="638663" progId="">
                  <p:embed/>
                </p:oleObj>
              </mc:Choice>
              <mc:Fallback>
                <p:oleObj r:id="rId4" imgW="568482" imgH="638663" progId="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5"/>
                      <a:stretch>
                        <a:fillRect/>
                      </a:stretch>
                    </p:blipFill>
                    <p:spPr>
                      <a:xfrm>
                        <a:off x="11358093" y="97795"/>
                        <a:ext cx="720080" cy="638175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</p:spTree>
    <p:extLst>
      <p:ext uri="{BB962C8B-B14F-4D97-AF65-F5344CB8AC3E}">
        <p14:creationId xmlns:p14="http://schemas.microsoft.com/office/powerpoint/2010/main" val="347469828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/>
      </p:par>
    </p:tn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 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7299523"/>
              </p:ext>
            </p:extLst>
          </p:nvPr>
        </p:nvGraphicFramePr>
        <p:xfrm>
          <a:off x="773075" y="793178"/>
          <a:ext cx="10515610" cy="5487718"/>
        </p:xfrm>
        <a:graphic>
          <a:graphicData uri="http://schemas.openxmlformats.org/drawingml/2006/table">
            <a:tbl>
              <a:tblPr/>
              <a:tblGrid>
                <a:gridCol w="234830"/>
                <a:gridCol w="1057756"/>
                <a:gridCol w="330681"/>
                <a:gridCol w="341809"/>
                <a:gridCol w="255568"/>
                <a:gridCol w="308834"/>
                <a:gridCol w="293722"/>
                <a:gridCol w="293722"/>
                <a:gridCol w="367151"/>
                <a:gridCol w="293722"/>
                <a:gridCol w="367151"/>
                <a:gridCol w="367151"/>
                <a:gridCol w="367151"/>
                <a:gridCol w="367151"/>
                <a:gridCol w="293722"/>
                <a:gridCol w="367151"/>
                <a:gridCol w="293722"/>
                <a:gridCol w="293722"/>
                <a:gridCol w="293722"/>
                <a:gridCol w="367151"/>
                <a:gridCol w="367151"/>
                <a:gridCol w="367151"/>
                <a:gridCol w="367151"/>
                <a:gridCol w="450051"/>
                <a:gridCol w="486671"/>
                <a:gridCol w="347622"/>
                <a:gridCol w="417149"/>
                <a:gridCol w="557075"/>
              </a:tblGrid>
              <a:tr h="560402">
                <a:tc rowSpan="2">
                  <a:txBody>
                    <a:bodyPr/>
                    <a:lstStyle/>
                    <a:p>
                      <a:pPr algn="l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US" sz="550" kern="1200" dirty="0">
                          <a:solidFill>
                            <a:srgbClr val="000000"/>
                          </a:solidFill>
                          <a:latin typeface="Cambria" pitchFamily="18" charset="0"/>
                          <a:ea typeface="Cambria" panose="02040503050406030204" pitchFamily="18" charset="0"/>
                          <a:cs typeface="Arial"/>
                        </a:rPr>
                        <a:t>    </a:t>
                      </a:r>
                      <a:r>
                        <a:rPr lang="en-US" sz="55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Cambria" panose="02040503050406030204" pitchFamily="18" charset="0"/>
                          <a:cs typeface="Arial"/>
                        </a:rPr>
                        <a:t>S/N </a:t>
                      </a:r>
                      <a:endParaRPr lang="en-US" sz="550" dirty="0"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6405" marR="6405" marT="640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550" b="1" kern="1200" dirty="0" smtClean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US" sz="550" b="1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Cambria" panose="02040503050406030204" pitchFamily="18" charset="0"/>
                          <a:cs typeface="Times New Roman"/>
                        </a:rPr>
                        <a:t>AIRLINES</a:t>
                      </a:r>
                      <a:r>
                        <a:rPr lang="en-US" sz="55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Cambria" panose="02040503050406030204" pitchFamily="18" charset="0"/>
                          <a:cs typeface="Times New Roman"/>
                        </a:rPr>
                        <a:t> </a:t>
                      </a:r>
                      <a:endParaRPr lang="en-US" sz="550" dirty="0"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6405" marR="6405" marT="640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GB" sz="550" b="1" kern="1200" dirty="0" smtClean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550" b="1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Cambria" panose="02040503050406030204" pitchFamily="18" charset="0"/>
                          <a:cs typeface="Times New Roman"/>
                        </a:rPr>
                        <a:t>JANUARY</a:t>
                      </a:r>
                      <a:endParaRPr lang="en-US" sz="550" b="1" kern="1200" dirty="0" smtClean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550" b="1" kern="1200" dirty="0" smtClean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US" sz="550" b="1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Cambria" panose="02040503050406030204" pitchFamily="18" charset="0"/>
                          <a:cs typeface="Times New Roman"/>
                        </a:rPr>
                        <a:t>FEBRU</a:t>
                      </a:r>
                      <a:r>
                        <a:rPr lang="en-US" sz="550" b="1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Cambria" panose="02040503050406030204" pitchFamily="18" charset="0"/>
                          <a:cs typeface="Times New Roman"/>
                        </a:rPr>
                        <a:t>ARY </a:t>
                      </a:r>
                      <a:r>
                        <a:rPr lang="en-US" sz="550" b="1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Cambria" panose="02040503050406030204" pitchFamily="18" charset="0"/>
                          <a:cs typeface="Times New Roman"/>
                        </a:rPr>
                        <a:t> </a:t>
                      </a:r>
                      <a:endParaRPr lang="en-US" sz="550" b="1" dirty="0"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80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550" b="1" dirty="0" smtClean="0">
                          <a:latin typeface="Cambria" pitchFamily="18" charset="0"/>
                          <a:ea typeface="Cambria" panose="02040503050406030204" pitchFamily="18" charset="0"/>
                          <a:cs typeface="Times New Roman"/>
                        </a:rPr>
                        <a:t>MARCH </a:t>
                      </a:r>
                      <a:endParaRPr lang="en-US" sz="550" b="1" dirty="0"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80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550" b="1" dirty="0" smtClean="0">
                          <a:latin typeface="Cambria" pitchFamily="18" charset="0"/>
                          <a:ea typeface="Cambria" panose="02040503050406030204" pitchFamily="18" charset="0"/>
                          <a:cs typeface="Times New Roman"/>
                        </a:rPr>
                        <a:t>APRIL</a:t>
                      </a:r>
                      <a:endParaRPr lang="en-US" sz="550" b="1" dirty="0"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550" b="1" dirty="0" smtClean="0">
                          <a:latin typeface="Cambria" pitchFamily="18" charset="0"/>
                          <a:ea typeface="Cambria" panose="02040503050406030204" pitchFamily="18" charset="0"/>
                          <a:cs typeface="Times New Roman"/>
                        </a:rPr>
                        <a:t>MAY</a:t>
                      </a:r>
                      <a:endParaRPr lang="en-US" sz="550" b="1" dirty="0"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550" b="1" dirty="0" smtClean="0">
                          <a:latin typeface="Cambria" pitchFamily="18" charset="0"/>
                          <a:ea typeface="Cambria" panose="02040503050406030204" pitchFamily="18" charset="0"/>
                          <a:cs typeface="Times New Roman"/>
                        </a:rPr>
                        <a:t>JUNE</a:t>
                      </a:r>
                      <a:endParaRPr lang="en-US" sz="550" b="1" dirty="0"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550" b="1" dirty="0" smtClean="0">
                          <a:latin typeface="Cambria" pitchFamily="18" charset="0"/>
                          <a:ea typeface="Cambria" panose="02040503050406030204" pitchFamily="18" charset="0"/>
                          <a:cs typeface="Times New Roman"/>
                        </a:rPr>
                        <a:t>JULY</a:t>
                      </a:r>
                      <a:endParaRPr lang="en-US" sz="550" b="1" dirty="0"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 dirty="0"/>
                    </a:p>
                  </a:txBody>
                  <a:tcPr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550" b="1" dirty="0" smtClean="0">
                          <a:latin typeface="Cambria" pitchFamily="18" charset="0"/>
                          <a:ea typeface="Cambria" panose="02040503050406030204" pitchFamily="18" charset="0"/>
                          <a:cs typeface="Times New Roman"/>
                        </a:rPr>
                        <a:t>AUGUST</a:t>
                      </a:r>
                      <a:endParaRPr lang="en-US" sz="550" b="1" dirty="0"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550" b="1" dirty="0" smtClean="0">
                          <a:latin typeface="Cambria" pitchFamily="18" charset="0"/>
                          <a:ea typeface="Cambria" panose="02040503050406030204" pitchFamily="18" charset="0"/>
                          <a:cs typeface="Times New Roman"/>
                        </a:rPr>
                        <a:t>SEPTEMBER</a:t>
                      </a:r>
                      <a:endParaRPr lang="en-US" sz="550" b="1" dirty="0"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550" b="1" dirty="0" smtClean="0">
                          <a:latin typeface="Cambria" pitchFamily="18" charset="0"/>
                          <a:ea typeface="Cambria" panose="02040503050406030204" pitchFamily="18" charset="0"/>
                          <a:cs typeface="Times New Roman"/>
                        </a:rPr>
                        <a:t>OCTOBER</a:t>
                      </a:r>
                      <a:endParaRPr lang="en-US" sz="550" b="1" dirty="0"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80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550" b="1" dirty="0" smtClean="0">
                          <a:latin typeface="Cambria" pitchFamily="18" charset="0"/>
                          <a:ea typeface="Cambria" panose="02040503050406030204" pitchFamily="18" charset="0"/>
                          <a:cs typeface="Times New Roman"/>
                        </a:rPr>
                        <a:t>NOVERMBER</a:t>
                      </a:r>
                      <a:endParaRPr lang="en-US" sz="550" b="1" dirty="0"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50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550" b="1" dirty="0" smtClean="0">
                          <a:latin typeface="Cambria" pitchFamily="18" charset="0"/>
                          <a:ea typeface="Cambria" panose="02040503050406030204" pitchFamily="18" charset="0"/>
                          <a:cs typeface="Times New Roman"/>
                        </a:rPr>
                        <a:t>DECEMBER</a:t>
                      </a:r>
                      <a:endParaRPr lang="en-US" sz="550" b="1" dirty="0" smtClean="0"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600" b="1" dirty="0" smtClean="0">
                          <a:latin typeface="Cambria" pitchFamily="18" charset="0"/>
                          <a:ea typeface="Cambria" panose="02040503050406030204" pitchFamily="18" charset="0"/>
                          <a:cs typeface="Times New Roman"/>
                        </a:rPr>
                        <a:t>Total</a:t>
                      </a:r>
                      <a:r>
                        <a:rPr lang="en-GB" sz="600" b="1" baseline="0" dirty="0" smtClean="0">
                          <a:latin typeface="Cambria" pitchFamily="18" charset="0"/>
                          <a:ea typeface="Cambria" panose="02040503050406030204" pitchFamily="18" charset="0"/>
                          <a:cs typeface="Times New Roman"/>
                        </a:rPr>
                        <a:t> No Of Flights Operated</a:t>
                      </a:r>
                      <a:endParaRPr lang="en-US" sz="600" b="1" dirty="0"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600" b="1" dirty="0" smtClean="0">
                          <a:latin typeface="Cambria" pitchFamily="18" charset="0"/>
                          <a:ea typeface="Cambria" panose="02040503050406030204" pitchFamily="18" charset="0"/>
                          <a:cs typeface="Times New Roman"/>
                        </a:rPr>
                        <a:t>Total </a:t>
                      </a:r>
                    </a:p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600" b="1" dirty="0" smtClean="0">
                          <a:latin typeface="Cambria" pitchFamily="18" charset="0"/>
                          <a:ea typeface="Cambria" panose="02040503050406030204" pitchFamily="18" charset="0"/>
                          <a:cs typeface="Times New Roman"/>
                        </a:rPr>
                        <a:t>No Of Overbooking/ Denied Boarding</a:t>
                      </a:r>
                      <a:endParaRPr lang="en-US" sz="600" b="1" dirty="0"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709870">
                <a:tc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algn="l">
                        <a:lnSpc>
                          <a:spcPct val="150000"/>
                        </a:lnSpc>
                      </a:pPr>
                      <a:endParaRPr lang="en-US" sz="700" dirty="0">
                        <a:latin typeface="Cambria" pitchFamily="18" charset="0"/>
                        <a:ea typeface="Times New Roman"/>
                      </a:endParaRPr>
                    </a:p>
                  </a:txBody>
                  <a:tcPr marL="7566" marR="7566" marT="6405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Cambria" panose="02040503050406030204" pitchFamily="18" charset="0"/>
                          <a:cs typeface="Times New Roman"/>
                        </a:rPr>
                        <a:t>Total No. Of Flights Operated</a:t>
                      </a:r>
                      <a:endParaRPr lang="en-US" sz="500" b="0" dirty="0" smtClean="0"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0" marR="0" marT="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Cambria" panose="02040503050406030204" pitchFamily="18" charset="0"/>
                          <a:cs typeface="Times New Roman"/>
                        </a:rPr>
                        <a:t>No.</a:t>
                      </a:r>
                      <a:r>
                        <a:rPr lang="en-US" sz="50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Cambria" panose="02040503050406030204" pitchFamily="18" charset="0"/>
                          <a:cs typeface="Times New Roman"/>
                        </a:rPr>
                        <a:t> Of Overbooking/ Denied Boarding</a:t>
                      </a:r>
                      <a:endParaRPr lang="en-US" sz="500" b="0" dirty="0"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19641" marR="19641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Cambria" panose="02040503050406030204" pitchFamily="18" charset="0"/>
                          <a:cs typeface="Times New Roman"/>
                        </a:rPr>
                        <a:t>Total No. Of Flights Operated</a:t>
                      </a:r>
                      <a:endParaRPr lang="en-US" sz="500" b="0" dirty="0" smtClean="0"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6405" marR="6405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Cambria" panose="02040503050406030204" pitchFamily="18" charset="0"/>
                          <a:cs typeface="Times New Roman"/>
                        </a:rPr>
                        <a:t>No.</a:t>
                      </a:r>
                      <a:r>
                        <a:rPr lang="en-US" sz="50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Cambria" panose="02040503050406030204" pitchFamily="18" charset="0"/>
                          <a:cs typeface="Times New Roman"/>
                        </a:rPr>
                        <a:t> Of Overbooking/ Denied Boarding</a:t>
                      </a:r>
                      <a:endParaRPr lang="en-US" sz="500" b="0" dirty="0"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6405" marR="6405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Cambria" panose="02040503050406030204" pitchFamily="18" charset="0"/>
                          <a:cs typeface="Times New Roman"/>
                        </a:rPr>
                        <a:t>Total No. Of Flights Operated</a:t>
                      </a:r>
                      <a:endParaRPr lang="en-US" sz="500" b="0" dirty="0"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6405" marR="6405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Cambria" panose="02040503050406030204" pitchFamily="18" charset="0"/>
                          <a:cs typeface="Times New Roman"/>
                        </a:rPr>
                        <a:t>No.</a:t>
                      </a:r>
                      <a:r>
                        <a:rPr lang="en-US" sz="50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Cambria" panose="02040503050406030204" pitchFamily="18" charset="0"/>
                          <a:cs typeface="Times New Roman"/>
                        </a:rPr>
                        <a:t> Of Overbooking/ Denied Boarding</a:t>
                      </a:r>
                      <a:endParaRPr lang="en-US" sz="500" b="0" dirty="0" smtClean="0"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6405" marR="6405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Cambria" panose="02040503050406030204" pitchFamily="18" charset="0"/>
                          <a:cs typeface="Times New Roman"/>
                        </a:rPr>
                        <a:t>Total No. Of Flights Operated</a:t>
                      </a:r>
                      <a:endParaRPr lang="en-US" sz="500" b="0" dirty="0"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6405" marR="6405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Cambria" panose="02040503050406030204" pitchFamily="18" charset="0"/>
                          <a:cs typeface="Times New Roman"/>
                        </a:rPr>
                        <a:t>No.</a:t>
                      </a:r>
                      <a:r>
                        <a:rPr lang="en-US" sz="50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Cambria" panose="02040503050406030204" pitchFamily="18" charset="0"/>
                          <a:cs typeface="Times New Roman"/>
                        </a:rPr>
                        <a:t> Of Overbooking/ Denied Boarding</a:t>
                      </a:r>
                      <a:endParaRPr lang="en-US" sz="500" b="0" dirty="0" smtClean="0"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6405" marR="6405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Cambria" panose="02040503050406030204" pitchFamily="18" charset="0"/>
                          <a:cs typeface="Times New Roman"/>
                        </a:rPr>
                        <a:t>Total No. Of Flights Operated</a:t>
                      </a:r>
                      <a:endParaRPr lang="en-US" sz="500" b="0" dirty="0"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6405" marR="6405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Cambria" panose="02040503050406030204" pitchFamily="18" charset="0"/>
                          <a:cs typeface="Times New Roman"/>
                        </a:rPr>
                        <a:t>No.</a:t>
                      </a:r>
                      <a:r>
                        <a:rPr lang="en-US" sz="50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Cambria" panose="02040503050406030204" pitchFamily="18" charset="0"/>
                          <a:cs typeface="Times New Roman"/>
                        </a:rPr>
                        <a:t> Of Overbooking/ Denied Boarding</a:t>
                      </a:r>
                      <a:endParaRPr lang="en-US" sz="500" b="0" dirty="0" smtClean="0"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6405" marR="6405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Cambria" panose="02040503050406030204" pitchFamily="18" charset="0"/>
                          <a:cs typeface="Times New Roman"/>
                        </a:rPr>
                        <a:t>Total No. Of Flights Operated</a:t>
                      </a:r>
                      <a:endParaRPr lang="en-US" sz="500" b="0" dirty="0"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6405" marR="6405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Cambria" panose="02040503050406030204" pitchFamily="18" charset="0"/>
                          <a:cs typeface="Times New Roman"/>
                        </a:rPr>
                        <a:t>No.</a:t>
                      </a:r>
                      <a:r>
                        <a:rPr lang="en-US" sz="50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Cambria" panose="02040503050406030204" pitchFamily="18" charset="0"/>
                          <a:cs typeface="Times New Roman"/>
                        </a:rPr>
                        <a:t> Of Overbooking/ Denied Boarding</a:t>
                      </a:r>
                      <a:endParaRPr lang="en-US" sz="500" b="0" dirty="0" smtClean="0"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6405" marR="6405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Cambria" panose="02040503050406030204" pitchFamily="18" charset="0"/>
                          <a:cs typeface="Times New Roman"/>
                        </a:rPr>
                        <a:t>Total No. Of Flights Operated</a:t>
                      </a:r>
                      <a:endParaRPr lang="en-US" sz="500" b="0" dirty="0"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6405" marR="6405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Cambria" panose="02040503050406030204" pitchFamily="18" charset="0"/>
                          <a:cs typeface="Times New Roman"/>
                        </a:rPr>
                        <a:t>No.</a:t>
                      </a:r>
                      <a:r>
                        <a:rPr lang="en-US" sz="50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Cambria" panose="02040503050406030204" pitchFamily="18" charset="0"/>
                          <a:cs typeface="Times New Roman"/>
                        </a:rPr>
                        <a:t> Of Overbooking/ Denied Boarding</a:t>
                      </a:r>
                      <a:endParaRPr lang="en-US" sz="500" b="0" dirty="0" smtClean="0"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6405" marR="6405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Cambria" panose="02040503050406030204" pitchFamily="18" charset="0"/>
                          <a:cs typeface="Times New Roman"/>
                        </a:rPr>
                        <a:t>Total No. Of Flights Operated</a:t>
                      </a:r>
                      <a:endParaRPr lang="en-US" sz="500" b="0" dirty="0"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6405" marR="6405" marT="4270" marB="0" vert="vert270" anchor="ctr"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Cambria" panose="02040503050406030204" pitchFamily="18" charset="0"/>
                          <a:cs typeface="Times New Roman"/>
                        </a:rPr>
                        <a:t>No.</a:t>
                      </a:r>
                      <a:r>
                        <a:rPr lang="en-US" sz="50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Cambria" panose="02040503050406030204" pitchFamily="18" charset="0"/>
                          <a:cs typeface="Times New Roman"/>
                        </a:rPr>
                        <a:t> Of Overbooking/ Denied Boarding</a:t>
                      </a:r>
                      <a:endParaRPr lang="en-US" sz="500" b="0" dirty="0" smtClean="0"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6405" marR="6405" marT="4270" marB="0" vert="vert27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Cambria" panose="02040503050406030204" pitchFamily="18" charset="0"/>
                          <a:cs typeface="Times New Roman"/>
                        </a:rPr>
                        <a:t>Total No. Of Flights Operated</a:t>
                      </a:r>
                      <a:endParaRPr lang="en-US" sz="500" b="0" dirty="0"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6405" marR="6405" marT="4270" marB="0" vert="vert270" anchor="ctr"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Cambria" panose="02040503050406030204" pitchFamily="18" charset="0"/>
                          <a:cs typeface="Times New Roman"/>
                        </a:rPr>
                        <a:t>No.</a:t>
                      </a:r>
                      <a:r>
                        <a:rPr lang="en-US" sz="50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Cambria" panose="02040503050406030204" pitchFamily="18" charset="0"/>
                          <a:cs typeface="Times New Roman"/>
                        </a:rPr>
                        <a:t> Of Overbooking/ Denied Boarding</a:t>
                      </a:r>
                      <a:endParaRPr lang="en-US" sz="500" b="0" dirty="0" smtClean="0"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6405" marR="6405" marT="4270" marB="0" vert="vert27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Cambria" panose="02040503050406030204" pitchFamily="18" charset="0"/>
                          <a:cs typeface="Times New Roman"/>
                        </a:rPr>
                        <a:t>Total No. Of Flights Operated</a:t>
                      </a:r>
                      <a:endParaRPr lang="en-US" sz="500" b="0" dirty="0"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6405" marR="6405" marT="4270" marB="0" vert="vert270" anchor="ctr"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Cambria" panose="02040503050406030204" pitchFamily="18" charset="0"/>
                          <a:cs typeface="Times New Roman"/>
                        </a:rPr>
                        <a:t>No.</a:t>
                      </a:r>
                      <a:r>
                        <a:rPr lang="en-US" sz="50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Cambria" panose="02040503050406030204" pitchFamily="18" charset="0"/>
                          <a:cs typeface="Times New Roman"/>
                        </a:rPr>
                        <a:t> Of Overbooking/ Denied Boarding</a:t>
                      </a:r>
                      <a:endParaRPr lang="en-US" sz="500" b="0" dirty="0" smtClean="0"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6405" marR="6405" marT="4270" marB="0" vert="vert27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Cambria" panose="02040503050406030204" pitchFamily="18" charset="0"/>
                          <a:cs typeface="Times New Roman"/>
                        </a:rPr>
                        <a:t>Total No. Of Flights Operated</a:t>
                      </a:r>
                      <a:endParaRPr lang="en-US" sz="500" b="0" dirty="0"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6405" marR="6405" marT="4270" marB="0" vert="vert270" anchor="ctr"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Cambria" panose="02040503050406030204" pitchFamily="18" charset="0"/>
                          <a:cs typeface="Times New Roman"/>
                        </a:rPr>
                        <a:t>No.</a:t>
                      </a:r>
                      <a:r>
                        <a:rPr lang="en-US" sz="50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Cambria" panose="02040503050406030204" pitchFamily="18" charset="0"/>
                          <a:cs typeface="Times New Roman"/>
                        </a:rPr>
                        <a:t> Of Overbooking/ Denied Boarding</a:t>
                      </a:r>
                      <a:endParaRPr lang="en-US" sz="500" b="0" dirty="0" smtClean="0"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6405" marR="6405" marT="4270" marB="0" vert="vert27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Cambria" panose="02040503050406030204" pitchFamily="18" charset="0"/>
                          <a:cs typeface="Times New Roman"/>
                        </a:rPr>
                        <a:t>Total No. Of Flights Operated</a:t>
                      </a:r>
                      <a:endParaRPr lang="en-US" sz="500" b="0" dirty="0"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6405" marR="6405" marT="4270" marB="0" vert="vert270" anchor="ctr"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Cambria" panose="02040503050406030204" pitchFamily="18" charset="0"/>
                          <a:cs typeface="Times New Roman"/>
                        </a:rPr>
                        <a:t>No.</a:t>
                      </a:r>
                      <a:r>
                        <a:rPr lang="en-US" sz="50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Cambria" panose="02040503050406030204" pitchFamily="18" charset="0"/>
                          <a:cs typeface="Times New Roman"/>
                        </a:rPr>
                        <a:t> Of Overbooking/ Denied Boarding</a:t>
                      </a:r>
                      <a:endParaRPr lang="en-US" sz="500" b="0" dirty="0" smtClean="0"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6405" marR="6405" marT="4270" marB="0" vert="vert270" anchor="ctr"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60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/>
                </a:tc>
                <a:tc vMerge="1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60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</a:tr>
              <a:tr h="28901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630" b="0" kern="1200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1</a:t>
                      </a:r>
                      <a:endParaRPr lang="en-US" sz="630" b="0" dirty="0"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2953" marR="2953" marT="295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30" b="0" u="none" strike="noStrike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AFRICA WORLD</a:t>
                      </a:r>
                      <a:endParaRPr lang="en-US" sz="630" b="0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45720" marR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101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102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110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105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-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110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-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125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100" dirty="0" smtClean="0"/>
                        <a:t>-</a:t>
                      </a:r>
                      <a:endParaRPr lang="en-GB" sz="1100" dirty="0"/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122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/>
                        <a:t>-</a:t>
                      </a:r>
                      <a:endParaRPr lang="en-GB" sz="105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120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  <a:r>
                        <a:rPr lang="en-GB" sz="11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  <a:endParaRPr lang="en-GB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GB" sz="1050" b="0" i="0" u="none" strike="noStrike" dirty="0" smtClean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  <a:p>
                      <a:pPr algn="ctr" fontAlgn="ctr"/>
                      <a:r>
                        <a:rPr lang="en-GB" sz="105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116</a:t>
                      </a:r>
                      <a:endParaRPr lang="en-GB" sz="105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n-lt"/>
                        </a:rPr>
                        <a:t>-</a:t>
                      </a:r>
                      <a:endParaRPr lang="en-GB" sz="1050" dirty="0">
                        <a:latin typeface="+mn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132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n-lt"/>
                        </a:rPr>
                        <a:t>-</a:t>
                      </a:r>
                      <a:endParaRPr lang="en-GB" sz="1050" dirty="0">
                        <a:latin typeface="+mn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1,367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  <a:endParaRPr lang="en-GB" sz="1100" b="1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8901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630" b="0" kern="1200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2</a:t>
                      </a:r>
                      <a:endParaRPr lang="en-US" sz="630" b="0" dirty="0"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2953" marR="2953" marT="295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30" b="0" u="none" strike="noStrike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AIR COTE D'IVOIRE</a:t>
                      </a:r>
                      <a:endParaRPr lang="en-US" sz="630" b="0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45720" marR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45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46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53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51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-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-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60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100" dirty="0" smtClean="0"/>
                        <a:t>-</a:t>
                      </a:r>
                      <a:endParaRPr lang="en-GB" sz="1100" dirty="0"/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n-lt"/>
                        </a:rPr>
                        <a:t>-</a:t>
                      </a:r>
                      <a:endParaRPr lang="en-GB" sz="1050" dirty="0">
                        <a:latin typeface="+mn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GB" sz="1050" b="0" i="0" u="none" strike="noStrike" dirty="0" smtClean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  <a:p>
                      <a:pPr algn="ctr" fontAlgn="ctr"/>
                      <a:r>
                        <a:rPr lang="en-GB" sz="105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48</a:t>
                      </a:r>
                      <a:endParaRPr lang="en-GB" sz="105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n-lt"/>
                        </a:rPr>
                        <a:t>-</a:t>
                      </a:r>
                      <a:endParaRPr lang="en-GB" sz="1050" dirty="0">
                        <a:latin typeface="+mn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51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n-lt"/>
                        </a:rPr>
                        <a:t>-</a:t>
                      </a:r>
                      <a:endParaRPr lang="en-GB" sz="1050" dirty="0">
                        <a:latin typeface="+mn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609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  <a:endParaRPr lang="en-GB" sz="1100" b="1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8901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630" b="0" kern="1200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3</a:t>
                      </a:r>
                      <a:endParaRPr lang="en-US" sz="630" b="0" dirty="0"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2953" marR="2953" marT="295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30" b="0" u="none" strike="noStrike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AIR FRANCE</a:t>
                      </a:r>
                      <a:endParaRPr lang="en-US" sz="630" b="0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45720" marR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35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33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38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38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-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-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39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100" dirty="0" smtClean="0"/>
                        <a:t>1</a:t>
                      </a:r>
                      <a:endParaRPr lang="en-GB" sz="1100" dirty="0"/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n-lt"/>
                        </a:rPr>
                        <a:t>-</a:t>
                      </a:r>
                      <a:endParaRPr lang="en-GB" sz="1050" dirty="0">
                        <a:latin typeface="+mn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GB" sz="1050" b="0" i="0" u="none" strike="noStrike" dirty="0" smtClean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  <a:p>
                      <a:pPr algn="ctr" fontAlgn="ctr"/>
                      <a:r>
                        <a:rPr lang="en-GB" sz="105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38</a:t>
                      </a:r>
                      <a:endParaRPr lang="en-GB" sz="105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n-lt"/>
                        </a:rPr>
                        <a:t>-</a:t>
                      </a:r>
                      <a:endParaRPr lang="en-GB" sz="1050" dirty="0">
                        <a:latin typeface="+mn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44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n-lt"/>
                        </a:rPr>
                        <a:t>-</a:t>
                      </a:r>
                      <a:endParaRPr lang="en-GB" sz="1050" dirty="0">
                        <a:latin typeface="+mn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450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8901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GB" sz="630" b="0" dirty="0">
                          <a:latin typeface="Cambria" pitchFamily="18" charset="0"/>
                          <a:ea typeface="Cambria" panose="02040503050406030204" pitchFamily="18" charset="0"/>
                          <a:cs typeface="Times New Roman"/>
                        </a:rPr>
                        <a:t>4</a:t>
                      </a:r>
                      <a:endParaRPr lang="en-US" sz="630" b="0" dirty="0"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2953" marR="2953" marT="295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30" b="0" u="none" strike="noStrike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   AIR PEACE</a:t>
                      </a:r>
                      <a:endParaRPr lang="en-US" sz="630" b="0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99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93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1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99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107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116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-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-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111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100" dirty="0" smtClean="0"/>
                        <a:t>-</a:t>
                      </a:r>
                      <a:endParaRPr lang="en-GB" sz="1100" dirty="0"/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n-lt"/>
                        </a:rPr>
                        <a:t>-</a:t>
                      </a:r>
                      <a:endParaRPr lang="en-GB" sz="1050" dirty="0">
                        <a:latin typeface="+mn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/>
                        <a:t>-</a:t>
                      </a:r>
                      <a:endParaRPr lang="en-GB" sz="105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  <a:r>
                        <a:rPr lang="en-GB" sz="11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  <a:endParaRPr lang="en-GB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GB" sz="1050" b="0" i="0" u="none" strike="noStrike" dirty="0" smtClean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  <a:p>
                      <a:pPr algn="ctr" fontAlgn="ctr"/>
                      <a:r>
                        <a:rPr lang="en-GB" sz="105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104</a:t>
                      </a:r>
                      <a:endParaRPr lang="en-GB" sz="105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n-lt"/>
                        </a:rPr>
                        <a:t>-</a:t>
                      </a:r>
                      <a:endParaRPr lang="en-GB" sz="1050" dirty="0">
                        <a:latin typeface="+mn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111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n-lt"/>
                        </a:rPr>
                        <a:t>-</a:t>
                      </a:r>
                      <a:endParaRPr lang="en-GB" sz="1050" dirty="0">
                        <a:latin typeface="+mn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1,258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8901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GB" sz="630" b="0" dirty="0">
                          <a:latin typeface="Cambria" pitchFamily="18" charset="0"/>
                          <a:ea typeface="Cambria" panose="02040503050406030204" pitchFamily="18" charset="0"/>
                          <a:cs typeface="Times New Roman"/>
                        </a:rPr>
                        <a:t>5</a:t>
                      </a:r>
                      <a:endParaRPr lang="en-US" sz="630" b="0" dirty="0"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2953" marR="2953" marT="295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30" b="0" u="none" strike="noStrike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ASKY AIRLINE</a:t>
                      </a:r>
                      <a:endParaRPr lang="en-US" sz="630" b="0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45720" marR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69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77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87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1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82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83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-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95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-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106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100" dirty="0" smtClean="0"/>
                        <a:t>-</a:t>
                      </a:r>
                      <a:endParaRPr lang="en-GB" sz="1100" dirty="0"/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n-lt"/>
                        </a:rPr>
                        <a:t>-</a:t>
                      </a:r>
                      <a:endParaRPr lang="en-GB" sz="1050" dirty="0">
                        <a:latin typeface="+mn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  <a:r>
                        <a:rPr lang="en-GB" sz="11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  <a:endParaRPr lang="en-GB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GB" sz="1050" b="0" i="0" u="none" strike="noStrike" dirty="0" smtClean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  <a:p>
                      <a:pPr algn="ctr" fontAlgn="ctr"/>
                      <a:r>
                        <a:rPr lang="en-GB" sz="105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93</a:t>
                      </a:r>
                      <a:endParaRPr lang="en-GB" sz="105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n-lt"/>
                        </a:rPr>
                        <a:t>-</a:t>
                      </a:r>
                      <a:endParaRPr lang="en-GB" sz="1050" dirty="0">
                        <a:latin typeface="+mn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101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n-lt"/>
                        </a:rPr>
                        <a:t>-</a:t>
                      </a:r>
                      <a:endParaRPr lang="en-GB" sz="1050" dirty="0">
                        <a:latin typeface="+mn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1,097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8901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GB" sz="630" b="0" dirty="0">
                          <a:latin typeface="Cambria" pitchFamily="18" charset="0"/>
                          <a:ea typeface="Cambria" panose="02040503050406030204" pitchFamily="18" charset="0"/>
                          <a:cs typeface="Times New Roman"/>
                        </a:rPr>
                        <a:t>6</a:t>
                      </a:r>
                      <a:endParaRPr lang="en-US" sz="630" b="0" dirty="0"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2953" marR="2953" marT="295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30" b="0" i="0" u="none" strike="noStrike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Cambria" panose="02040503050406030204" pitchFamily="18" charset="0"/>
                        </a:rPr>
                        <a:t>AZMAN</a:t>
                      </a:r>
                      <a:r>
                        <a:rPr lang="en-US" sz="630" b="0" i="0" u="none" strike="noStrike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Cambria" panose="02040503050406030204" pitchFamily="18" charset="0"/>
                        </a:rPr>
                        <a:t> AIR</a:t>
                      </a:r>
                      <a:endParaRPr lang="en-US" sz="630" b="0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45720" marR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 </a:t>
                      </a:r>
                      <a:r>
                        <a:rPr lang="en-GB" sz="105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endParaRPr lang="en-GB" sz="105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-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-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-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 </a:t>
                      </a:r>
                      <a:r>
                        <a:rPr lang="en-GB" sz="11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-</a:t>
                      </a:r>
                      <a:endParaRPr lang="en-GB" sz="11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100" dirty="0" smtClean="0"/>
                        <a:t>-</a:t>
                      </a:r>
                      <a:endParaRPr lang="en-GB" sz="1100" dirty="0"/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en-GB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/>
                        <a:t>-</a:t>
                      </a:r>
                      <a:endParaRPr lang="en-GB" sz="105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  <a:endParaRPr lang="en-GB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n-lt"/>
                        </a:rPr>
                        <a:t>-</a:t>
                      </a:r>
                      <a:endParaRPr lang="en-GB" sz="1050" dirty="0">
                        <a:latin typeface="+mn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  <a:endParaRPr lang="en-GB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  <a:endParaRPr lang="en-GB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-</a:t>
                      </a:r>
                      <a:endParaRPr lang="en-GB" sz="105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n-lt"/>
                        </a:rPr>
                        <a:t>-</a:t>
                      </a:r>
                      <a:endParaRPr lang="en-GB" sz="1050" dirty="0">
                        <a:latin typeface="+mn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-</a:t>
                      </a:r>
                      <a:endParaRPr lang="en-GB" sz="105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n-lt"/>
                        </a:rPr>
                        <a:t>-</a:t>
                      </a:r>
                      <a:endParaRPr lang="en-GB" sz="1050" dirty="0">
                        <a:latin typeface="+mn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  <a:endParaRPr lang="en-GB" sz="1100" b="1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8901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GB" sz="630" b="0" dirty="0">
                          <a:latin typeface="Cambria" pitchFamily="18" charset="0"/>
                          <a:ea typeface="Cambria" panose="02040503050406030204" pitchFamily="18" charset="0"/>
                          <a:cs typeface="Times New Roman"/>
                        </a:rPr>
                        <a:t>7</a:t>
                      </a:r>
                      <a:endParaRPr lang="en-US" sz="630" b="0" dirty="0"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2953" marR="2953" marT="295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30" b="0" u="none" strike="noStrike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BADR AIR</a:t>
                      </a:r>
                      <a:endParaRPr lang="en-US" sz="630" b="0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45720" marR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4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1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-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-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100" dirty="0" smtClean="0"/>
                        <a:t>-</a:t>
                      </a:r>
                      <a:endParaRPr lang="en-GB" sz="1100" dirty="0"/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n-lt"/>
                        </a:rPr>
                        <a:t>-</a:t>
                      </a:r>
                      <a:endParaRPr lang="en-GB" sz="1050" dirty="0">
                        <a:latin typeface="+mn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n-lt"/>
                        </a:rPr>
                        <a:t>-</a:t>
                      </a:r>
                      <a:endParaRPr lang="en-GB" sz="1050" dirty="0">
                        <a:latin typeface="+mn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  <a:r>
                        <a:rPr lang="en-GB" sz="11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  <a:endParaRPr lang="en-GB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GB" sz="1050" b="0" i="0" u="none" strike="noStrike" dirty="0" smtClean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  <a:p>
                      <a:pPr algn="ctr" fontAlgn="ctr"/>
                      <a:r>
                        <a:rPr lang="en-GB" sz="105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11</a:t>
                      </a:r>
                      <a:endParaRPr lang="en-GB" sz="105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n-lt"/>
                        </a:rPr>
                        <a:t>-</a:t>
                      </a:r>
                      <a:endParaRPr lang="en-GB" sz="1050" dirty="0">
                        <a:latin typeface="+mn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n-lt"/>
                        </a:rPr>
                        <a:t>-</a:t>
                      </a:r>
                      <a:endParaRPr lang="en-GB" sz="1050" dirty="0">
                        <a:latin typeface="+mn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69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82969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en-GB" sz="630" b="0" dirty="0">
                          <a:latin typeface="Cambria" pitchFamily="18" charset="0"/>
                          <a:ea typeface="Cambria" panose="02040503050406030204" pitchFamily="18" charset="0"/>
                        </a:rPr>
                        <a:t>8</a:t>
                      </a:r>
                      <a:endParaRPr lang="en-US" sz="630" b="0" dirty="0"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2953" marR="2953" marT="295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30" b="0" u="none" strike="noStrike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BRITISH AIRWAYS</a:t>
                      </a:r>
                      <a:endParaRPr lang="en-US" sz="630" b="0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45720" marR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52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55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61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60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-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-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45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100" dirty="0" smtClean="0"/>
                        <a:t>1</a:t>
                      </a:r>
                      <a:endParaRPr lang="en-GB" sz="1100" dirty="0"/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n-lt"/>
                        </a:rPr>
                        <a:t>-</a:t>
                      </a:r>
                      <a:endParaRPr lang="en-GB" sz="1050" dirty="0">
                        <a:latin typeface="+mn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/>
                        <a:t>-</a:t>
                      </a:r>
                      <a:endParaRPr lang="en-GB" sz="105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  <a:r>
                        <a:rPr lang="en-GB" sz="11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  <a:endParaRPr lang="en-GB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GB" sz="1050" b="0" i="0" u="none" strike="noStrike" dirty="0" smtClean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  <a:p>
                      <a:pPr algn="ctr" fontAlgn="ctr"/>
                      <a:r>
                        <a:rPr lang="en-GB" sz="105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58</a:t>
                      </a:r>
                      <a:endParaRPr lang="en-GB" sz="105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n-lt"/>
                        </a:rPr>
                        <a:t>-</a:t>
                      </a:r>
                      <a:endParaRPr lang="en-GB" sz="1050" dirty="0">
                        <a:latin typeface="+mn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62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n-lt"/>
                        </a:rPr>
                        <a:t>-</a:t>
                      </a:r>
                      <a:endParaRPr lang="en-GB" sz="1050" dirty="0">
                        <a:latin typeface="+mn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616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8901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en-GB" sz="630" b="0" dirty="0">
                          <a:latin typeface="Cambria" pitchFamily="18" charset="0"/>
                          <a:ea typeface="Cambria" panose="02040503050406030204" pitchFamily="18" charset="0"/>
                        </a:rPr>
                        <a:t>9</a:t>
                      </a:r>
                    </a:p>
                  </a:txBody>
                  <a:tcPr marL="2953" marR="2953" marT="295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GB" sz="630" b="0" i="0" u="none" strike="noStrike" dirty="0">
                          <a:solidFill>
                            <a:srgbClr val="000000"/>
                          </a:solidFill>
                          <a:latin typeface="Cambria" pitchFamily="18" charset="0"/>
                          <a:ea typeface="Cambria" panose="02040503050406030204" pitchFamily="18" charset="0"/>
                        </a:rPr>
                        <a:t>CRONOS AIR</a:t>
                      </a:r>
                      <a:endParaRPr lang="en-US" sz="630" b="0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45720" marR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-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-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100" dirty="0" smtClean="0"/>
                        <a:t>-</a:t>
                      </a:r>
                      <a:endParaRPr lang="en-GB" sz="1100" dirty="0"/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n-lt"/>
                        </a:rPr>
                        <a:t>-</a:t>
                      </a:r>
                      <a:endParaRPr lang="en-GB" sz="1050" dirty="0">
                        <a:latin typeface="+mn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n-lt"/>
                        </a:rPr>
                        <a:t>-</a:t>
                      </a:r>
                      <a:endParaRPr lang="en-GB" sz="1050" dirty="0">
                        <a:latin typeface="+mn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</a:t>
                      </a:r>
                      <a:endParaRPr lang="en-GB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GB" sz="1050" b="0" i="0" u="none" strike="noStrike" dirty="0" smtClean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  <a:p>
                      <a:pPr algn="ctr" fontAlgn="ctr"/>
                      <a:r>
                        <a:rPr lang="en-GB" sz="105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4</a:t>
                      </a:r>
                      <a:endParaRPr lang="en-GB" sz="105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n-lt"/>
                        </a:rPr>
                        <a:t>-</a:t>
                      </a:r>
                      <a:endParaRPr lang="en-GB" sz="1050" dirty="0">
                        <a:latin typeface="+mn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n-lt"/>
                        </a:rPr>
                        <a:t>-</a:t>
                      </a:r>
                      <a:endParaRPr lang="en-GB" sz="1050" dirty="0">
                        <a:latin typeface="+mn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53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  <a:endParaRPr lang="en-GB" sz="1100" b="1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341944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en-GB" sz="630" b="0" dirty="0">
                          <a:latin typeface="Cambria" pitchFamily="18" charset="0"/>
                          <a:ea typeface="Cambria" panose="02040503050406030204" pitchFamily="18" charset="0"/>
                        </a:rPr>
                        <a:t>10</a:t>
                      </a:r>
                    </a:p>
                  </a:txBody>
                  <a:tcPr marL="2953" marR="2953" marT="295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30" b="0" u="none" strike="noStrike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DELTA AIRLINE</a:t>
                      </a:r>
                      <a:endParaRPr lang="en-US" sz="630" b="0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45720" marR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37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28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31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30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1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-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-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42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100" dirty="0" smtClean="0"/>
                        <a:t>-</a:t>
                      </a:r>
                      <a:endParaRPr lang="en-GB" sz="1100" dirty="0"/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/>
                        <a:t>-</a:t>
                      </a:r>
                      <a:endParaRPr lang="en-GB" sz="105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n-lt"/>
                        </a:rPr>
                        <a:t>-</a:t>
                      </a:r>
                      <a:endParaRPr lang="en-GB" sz="1050" dirty="0">
                        <a:latin typeface="+mn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GB" sz="1050" b="0" i="0" u="none" strike="noStrike" dirty="0" smtClean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  <a:p>
                      <a:pPr algn="ctr" fontAlgn="ctr"/>
                      <a:r>
                        <a:rPr lang="en-GB" sz="105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29</a:t>
                      </a:r>
                      <a:endParaRPr lang="en-GB" sz="105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n-lt"/>
                        </a:rPr>
                        <a:t>-</a:t>
                      </a:r>
                      <a:endParaRPr lang="en-GB" sz="1050" dirty="0">
                        <a:latin typeface="+mn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30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n-lt"/>
                        </a:rPr>
                        <a:t>-</a:t>
                      </a:r>
                      <a:endParaRPr lang="en-GB" sz="1050" dirty="0">
                        <a:latin typeface="+mn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407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8901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en-GB" sz="630" b="0" dirty="0">
                          <a:latin typeface="Cambria" pitchFamily="18" charset="0"/>
                          <a:ea typeface="Cambria" panose="02040503050406030204" pitchFamily="18" charset="0"/>
                        </a:rPr>
                        <a:t>11</a:t>
                      </a:r>
                    </a:p>
                  </a:txBody>
                  <a:tcPr marL="2953" marR="2953" marT="295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30" b="0" u="none" strike="noStrike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EGYPT AIR</a:t>
                      </a:r>
                      <a:endParaRPr lang="en-US" sz="630" b="0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45720" marR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53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46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58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60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-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-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64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100" dirty="0" smtClean="0"/>
                        <a:t>-</a:t>
                      </a:r>
                      <a:endParaRPr lang="en-GB" sz="1100" dirty="0"/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n-lt"/>
                        </a:rPr>
                        <a:t>-</a:t>
                      </a:r>
                      <a:endParaRPr lang="en-GB" sz="1050" dirty="0">
                        <a:latin typeface="+mn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n-lt"/>
                        </a:rPr>
                        <a:t>-</a:t>
                      </a:r>
                      <a:endParaRPr lang="en-GB" sz="1050" dirty="0">
                        <a:latin typeface="+mn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GB" sz="1050" b="0" i="0" u="none" strike="noStrike" dirty="0" smtClean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  <a:p>
                      <a:pPr algn="ctr" fontAlgn="ctr"/>
                      <a:r>
                        <a:rPr lang="en-GB" sz="105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57</a:t>
                      </a:r>
                      <a:endParaRPr lang="en-GB" sz="105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n-lt"/>
                        </a:rPr>
                        <a:t>-</a:t>
                      </a:r>
                      <a:endParaRPr lang="en-GB" sz="1050" dirty="0">
                        <a:latin typeface="+mn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65</a:t>
                      </a:r>
                      <a:endParaRPr lang="en-GB" sz="105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n-lt"/>
                        </a:rPr>
                        <a:t>-</a:t>
                      </a:r>
                      <a:endParaRPr lang="en-GB" sz="1050" dirty="0">
                        <a:latin typeface="+mn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706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  <a:endParaRPr lang="en-GB" sz="1100" b="1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90837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en-GB" sz="630" b="0" dirty="0">
                          <a:latin typeface="Cambria" pitchFamily="18" charset="0"/>
                          <a:ea typeface="Cambria" panose="02040503050406030204" pitchFamily="18" charset="0"/>
                        </a:rPr>
                        <a:t>12</a:t>
                      </a:r>
                    </a:p>
                  </a:txBody>
                  <a:tcPr marL="2953" marR="2953" marT="295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30" b="0" u="none" strike="noStrike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EMIRATES</a:t>
                      </a:r>
                      <a:endParaRPr lang="en-US" sz="630" b="0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45720" marR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32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44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45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1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-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72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100" dirty="0" smtClean="0"/>
                        <a:t>-</a:t>
                      </a:r>
                      <a:endParaRPr lang="en-GB" sz="1100" dirty="0"/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n-lt"/>
                        </a:rPr>
                        <a:t>-</a:t>
                      </a:r>
                      <a:endParaRPr lang="en-GB" sz="1050" dirty="0">
                        <a:latin typeface="+mn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  <a:endParaRPr lang="en-GB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-</a:t>
                      </a:r>
                      <a:endParaRPr lang="en-GB" sz="105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n-lt"/>
                        </a:rPr>
                        <a:t>-</a:t>
                      </a:r>
                      <a:endParaRPr lang="en-GB" sz="1050" dirty="0">
                        <a:latin typeface="+mn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-</a:t>
                      </a:r>
                      <a:endParaRPr lang="en-GB" sz="105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n-lt"/>
                        </a:rPr>
                        <a:t>-</a:t>
                      </a:r>
                      <a:endParaRPr lang="en-GB" sz="1050" dirty="0">
                        <a:latin typeface="+mn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365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8901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en-GB" sz="630" b="0" dirty="0">
                          <a:latin typeface="Cambria" pitchFamily="18" charset="0"/>
                          <a:ea typeface="Cambria" panose="02040503050406030204" pitchFamily="18" charset="0"/>
                        </a:rPr>
                        <a:t>13</a:t>
                      </a:r>
                    </a:p>
                  </a:txBody>
                  <a:tcPr marL="2953" marR="2953" marT="295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30" b="0" u="none" strike="noStrike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ETHIOPIAN AIR</a:t>
                      </a:r>
                      <a:endParaRPr lang="en-US" sz="630" b="0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45720" marR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81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86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1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90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105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88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-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93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-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85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100" dirty="0" smtClean="0"/>
                        <a:t>-</a:t>
                      </a:r>
                      <a:endParaRPr lang="en-GB" sz="1100" dirty="0"/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n-lt"/>
                        </a:rPr>
                        <a:t>-</a:t>
                      </a:r>
                      <a:endParaRPr lang="en-GB" sz="1050" dirty="0">
                        <a:latin typeface="+mn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GB" sz="1050" b="0" i="0" u="none" strike="noStrike" dirty="0" smtClean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  <a:p>
                      <a:pPr algn="ctr" fontAlgn="ctr"/>
                      <a:r>
                        <a:rPr lang="en-GB" sz="105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94</a:t>
                      </a:r>
                      <a:endParaRPr lang="en-GB" sz="105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n-lt"/>
                        </a:rPr>
                        <a:t>-</a:t>
                      </a:r>
                      <a:endParaRPr lang="en-GB" sz="1050" dirty="0">
                        <a:latin typeface="+mn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92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n-lt"/>
                        </a:rPr>
                        <a:t>-</a:t>
                      </a:r>
                      <a:endParaRPr lang="en-GB" sz="1050" dirty="0">
                        <a:latin typeface="+mn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1,080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</a:tbl>
          </a:graphicData>
        </a:graphic>
      </p:graphicFrame>
      <p:sp>
        <p:nvSpPr>
          <p:cNvPr id="31746" name="Rectangle 2"/>
          <p:cNvSpPr>
            <a:spLocks noChangeArrowheads="1"/>
          </p:cNvSpPr>
          <p:nvPr/>
        </p:nvSpPr>
        <p:spPr bwMode="auto">
          <a:xfrm>
            <a:off x="3233679" y="97795"/>
            <a:ext cx="5724644" cy="26161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indent="457200" algn="just" fontAlgn="base">
              <a:spcBef>
                <a:spcPct val="0"/>
              </a:spcBef>
              <a:spcAft>
                <a:spcPct val="0"/>
              </a:spcAft>
            </a:pPr>
            <a:r>
              <a:rPr lang="en-US" sz="1100" dirty="0">
                <a:latin typeface="Calibri" pitchFamily="34" charset="0"/>
                <a:ea typeface="Calibri" pitchFamily="34" charset="0"/>
                <a:cs typeface="Times New Roman" pitchFamily="18" charset="0"/>
              </a:rPr>
              <a:t>						</a:t>
            </a:r>
            <a:endParaRPr lang="en-US" dirty="0">
              <a:latin typeface="Arial" pitchFamily="34" charset="0"/>
            </a:endParaRPr>
          </a:p>
        </p:txBody>
      </p:sp>
      <p:sp>
        <p:nvSpPr>
          <p:cNvPr id="31747" name="Rectangle 3"/>
          <p:cNvSpPr>
            <a:spLocks noChangeArrowheads="1"/>
          </p:cNvSpPr>
          <p:nvPr/>
        </p:nvSpPr>
        <p:spPr bwMode="auto">
          <a:xfrm>
            <a:off x="1667509" y="36241"/>
            <a:ext cx="8856984" cy="64633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indent="457200" algn="ctr" fontAlgn="base">
              <a:spcBef>
                <a:spcPct val="0"/>
              </a:spcBef>
              <a:spcAft>
                <a:spcPct val="0"/>
              </a:spcAft>
              <a:tabLst>
                <a:tab pos="384175" algn="l"/>
              </a:tabLst>
            </a:pPr>
            <a:r>
              <a:rPr lang="en-GB" sz="1200" b="1" dirty="0" smtClean="0">
                <a:latin typeface="Cambria" pitchFamily="18" charset="0"/>
                <a:ea typeface="Calibri" pitchFamily="34" charset="0"/>
                <a:cs typeface="Times New Roman" pitchFamily="18" charset="0"/>
              </a:rPr>
              <a:t>NIGERIA </a:t>
            </a:r>
            <a:r>
              <a:rPr lang="en-GB" sz="1200" b="1" dirty="0">
                <a:latin typeface="Cambria" pitchFamily="18" charset="0"/>
                <a:ea typeface="Calibri" pitchFamily="34" charset="0"/>
                <a:cs typeface="Times New Roman" pitchFamily="18" charset="0"/>
              </a:rPr>
              <a:t>CIVIL AVIATION AUTHORITY</a:t>
            </a:r>
          </a:p>
          <a:p>
            <a:pPr indent="457200" algn="ctr" fontAlgn="base">
              <a:spcBef>
                <a:spcPct val="0"/>
              </a:spcBef>
              <a:spcAft>
                <a:spcPct val="0"/>
              </a:spcAft>
              <a:tabLst>
                <a:tab pos="384175" algn="l"/>
              </a:tabLst>
            </a:pPr>
            <a:r>
              <a:rPr lang="en-US" sz="1200" b="1" dirty="0">
                <a:latin typeface="Cambria" pitchFamily="18" charset="0"/>
                <a:ea typeface="Calibri" pitchFamily="34" charset="0"/>
                <a:cs typeface="Times New Roman" pitchFamily="18" charset="0"/>
              </a:rPr>
              <a:t>OVER-BOOKING/DENIED BOARDING : INTERNATIONAL AIRLINE OPERATIONS </a:t>
            </a:r>
            <a:endParaRPr lang="en-US" sz="1200" dirty="0">
              <a:latin typeface="Cambria" pitchFamily="18" charset="0"/>
            </a:endParaRPr>
          </a:p>
          <a:p>
            <a:pPr indent="457200" algn="ctr" eaLnBrk="0" fontAlgn="base" hangingPunct="0">
              <a:spcBef>
                <a:spcPct val="0"/>
              </a:spcBef>
              <a:spcAft>
                <a:spcPct val="0"/>
              </a:spcAft>
              <a:tabLst>
                <a:tab pos="384175" algn="l"/>
              </a:tabLst>
            </a:pPr>
            <a:r>
              <a:rPr lang="en-US" sz="1200" b="1" dirty="0">
                <a:latin typeface="Cambria" pitchFamily="18" charset="0"/>
                <a:ea typeface="Calibri" pitchFamily="34" charset="0"/>
                <a:cs typeface="Times New Roman" pitchFamily="18" charset="0"/>
              </a:rPr>
              <a:t>(JANUARY –  DECEMBER, </a:t>
            </a:r>
            <a:r>
              <a:rPr lang="en-US" sz="1200" b="1" dirty="0" smtClean="0">
                <a:latin typeface="Cambria" pitchFamily="18" charset="0"/>
                <a:ea typeface="Calibri" pitchFamily="34" charset="0"/>
                <a:cs typeface="Times New Roman" pitchFamily="18" charset="0"/>
              </a:rPr>
              <a:t>2022)</a:t>
            </a:r>
            <a:endParaRPr lang="en-US" sz="1200" dirty="0">
              <a:latin typeface="Cambria" pitchFamily="18" charset="0"/>
            </a:endParaRPr>
          </a:p>
        </p:txBody>
      </p:sp>
      <p:sp>
        <p:nvSpPr>
          <p:cNvPr id="8" name="Slide Number Placeholder 7"/>
          <p:cNvSpPr>
            <a:spLocks noGrp="1"/>
          </p:cNvSpPr>
          <p:nvPr>
            <p:ph type="sldNum" sz="quarter" idx="12"/>
          </p:nvPr>
        </p:nvSpPr>
        <p:spPr>
          <a:xfrm>
            <a:off x="11491343" y="6343246"/>
            <a:ext cx="480060" cy="365125"/>
          </a:xfrm>
        </p:spPr>
        <p:txBody>
          <a:bodyPr/>
          <a:lstStyle/>
          <a:p>
            <a:fld id="{BA8EB603-B53A-462C-9089-9D4AB954B978}" type="slidenum">
              <a:rPr lang="en-US" b="1" smtClean="0"/>
              <a:pPr/>
              <a:t>11</a:t>
            </a:fld>
            <a:endParaRPr lang="en-US" b="1" dirty="0"/>
          </a:p>
        </p:txBody>
      </p:sp>
      <p:graphicFrame>
        <p:nvGraphicFramePr>
          <p:cNvPr id="7" name="Object 6"/>
          <p:cNvGraphicFramePr>
            <a:graphicFrameLocks noChangeAspect="1"/>
          </p:cNvGraphicFramePr>
          <p:nvPr>
            <p:extLst/>
          </p:nvPr>
        </p:nvGraphicFramePr>
        <p:xfrm>
          <a:off x="9912424" y="40318"/>
          <a:ext cx="612069" cy="54245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1401" r:id="rId4" imgW="568482" imgH="638663" progId="">
                  <p:embed/>
                </p:oleObj>
              </mc:Choice>
              <mc:Fallback>
                <p:oleObj r:id="rId4" imgW="568482" imgH="638663" progId="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5"/>
                      <a:stretch>
                        <a:fillRect/>
                      </a:stretch>
                    </p:blipFill>
                    <p:spPr>
                      <a:xfrm>
                        <a:off x="9912424" y="40318"/>
                        <a:ext cx="612069" cy="542450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</p:spTree>
    <p:extLst>
      <p:ext uri="{BB962C8B-B14F-4D97-AF65-F5344CB8AC3E}">
        <p14:creationId xmlns:p14="http://schemas.microsoft.com/office/powerpoint/2010/main" val="112565502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/>
      </p:par>
    </p:tn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 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21128645"/>
              </p:ext>
            </p:extLst>
          </p:nvPr>
        </p:nvGraphicFramePr>
        <p:xfrm>
          <a:off x="773075" y="793180"/>
          <a:ext cx="10515610" cy="6008984"/>
        </p:xfrm>
        <a:graphic>
          <a:graphicData uri="http://schemas.openxmlformats.org/drawingml/2006/table">
            <a:tbl>
              <a:tblPr/>
              <a:tblGrid>
                <a:gridCol w="234830"/>
                <a:gridCol w="1057756"/>
                <a:gridCol w="330681"/>
                <a:gridCol w="341809"/>
                <a:gridCol w="255568"/>
                <a:gridCol w="308834"/>
                <a:gridCol w="293722"/>
                <a:gridCol w="293722"/>
                <a:gridCol w="367151"/>
                <a:gridCol w="293722"/>
                <a:gridCol w="367151"/>
                <a:gridCol w="367151"/>
                <a:gridCol w="367151"/>
                <a:gridCol w="367151"/>
                <a:gridCol w="293722"/>
                <a:gridCol w="367151"/>
                <a:gridCol w="293722"/>
                <a:gridCol w="293722"/>
                <a:gridCol w="293722"/>
                <a:gridCol w="367151"/>
                <a:gridCol w="367151"/>
                <a:gridCol w="367151"/>
                <a:gridCol w="367151"/>
                <a:gridCol w="450051"/>
                <a:gridCol w="486671"/>
                <a:gridCol w="347622"/>
                <a:gridCol w="417149"/>
                <a:gridCol w="557075"/>
              </a:tblGrid>
              <a:tr h="375579">
                <a:tc rowSpan="2">
                  <a:txBody>
                    <a:bodyPr/>
                    <a:lstStyle/>
                    <a:p>
                      <a:pPr algn="l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US" sz="550" kern="1200" dirty="0">
                          <a:solidFill>
                            <a:srgbClr val="000000"/>
                          </a:solidFill>
                          <a:latin typeface="Cambria" pitchFamily="18" charset="0"/>
                          <a:ea typeface="Cambria" panose="02040503050406030204" pitchFamily="18" charset="0"/>
                          <a:cs typeface="Arial"/>
                        </a:rPr>
                        <a:t>    </a:t>
                      </a:r>
                      <a:r>
                        <a:rPr lang="en-US" sz="55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Cambria" panose="02040503050406030204" pitchFamily="18" charset="0"/>
                          <a:cs typeface="Arial"/>
                        </a:rPr>
                        <a:t>S/N </a:t>
                      </a:r>
                      <a:endParaRPr lang="en-US" sz="550" dirty="0"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6405" marR="6405" marT="640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550" b="1" kern="1200" dirty="0" smtClean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US" sz="550" b="1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Cambria" panose="02040503050406030204" pitchFamily="18" charset="0"/>
                          <a:cs typeface="Times New Roman"/>
                        </a:rPr>
                        <a:t>AIRLINES</a:t>
                      </a:r>
                      <a:r>
                        <a:rPr lang="en-US" sz="55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Cambria" panose="02040503050406030204" pitchFamily="18" charset="0"/>
                          <a:cs typeface="Times New Roman"/>
                        </a:rPr>
                        <a:t> </a:t>
                      </a:r>
                      <a:endParaRPr lang="en-US" sz="550" dirty="0"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6405" marR="6405" marT="640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GB" sz="550" b="1" kern="1200" dirty="0" smtClean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550" b="1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Cambria" panose="02040503050406030204" pitchFamily="18" charset="0"/>
                          <a:cs typeface="Times New Roman"/>
                        </a:rPr>
                        <a:t>JANUARY</a:t>
                      </a:r>
                      <a:endParaRPr lang="en-US" sz="550" b="1" kern="1200" dirty="0" smtClean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550" b="1" kern="1200" dirty="0" smtClean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US" sz="550" b="1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Cambria" panose="02040503050406030204" pitchFamily="18" charset="0"/>
                          <a:cs typeface="Times New Roman"/>
                        </a:rPr>
                        <a:t>FEBRU</a:t>
                      </a:r>
                      <a:r>
                        <a:rPr lang="en-US" sz="550" b="1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Cambria" panose="02040503050406030204" pitchFamily="18" charset="0"/>
                          <a:cs typeface="Times New Roman"/>
                        </a:rPr>
                        <a:t>ARY </a:t>
                      </a:r>
                      <a:r>
                        <a:rPr lang="en-US" sz="550" b="1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Cambria" panose="02040503050406030204" pitchFamily="18" charset="0"/>
                          <a:cs typeface="Times New Roman"/>
                        </a:rPr>
                        <a:t> </a:t>
                      </a:r>
                      <a:endParaRPr lang="en-US" sz="550" b="1" dirty="0"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80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550" b="1" dirty="0" smtClean="0">
                          <a:latin typeface="Cambria" pitchFamily="18" charset="0"/>
                          <a:ea typeface="Cambria" panose="02040503050406030204" pitchFamily="18" charset="0"/>
                          <a:cs typeface="Times New Roman"/>
                        </a:rPr>
                        <a:t>MARCH </a:t>
                      </a:r>
                      <a:endParaRPr lang="en-US" sz="550" b="1" dirty="0"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80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550" b="1" dirty="0" smtClean="0">
                          <a:latin typeface="Cambria" pitchFamily="18" charset="0"/>
                          <a:ea typeface="Cambria" panose="02040503050406030204" pitchFamily="18" charset="0"/>
                          <a:cs typeface="Times New Roman"/>
                        </a:rPr>
                        <a:t>APRIL</a:t>
                      </a:r>
                      <a:endParaRPr lang="en-US" sz="550" b="1" dirty="0"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550" b="1" dirty="0" smtClean="0">
                          <a:latin typeface="Cambria" pitchFamily="18" charset="0"/>
                          <a:ea typeface="Cambria" panose="02040503050406030204" pitchFamily="18" charset="0"/>
                          <a:cs typeface="Times New Roman"/>
                        </a:rPr>
                        <a:t>MAY</a:t>
                      </a:r>
                      <a:endParaRPr lang="en-US" sz="550" b="1" dirty="0"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550" b="1" dirty="0" smtClean="0">
                          <a:latin typeface="Cambria" pitchFamily="18" charset="0"/>
                          <a:ea typeface="Cambria" panose="02040503050406030204" pitchFamily="18" charset="0"/>
                          <a:cs typeface="Times New Roman"/>
                        </a:rPr>
                        <a:t>JUNE</a:t>
                      </a:r>
                      <a:endParaRPr lang="en-US" sz="550" b="1" dirty="0"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550" b="1" dirty="0" smtClean="0">
                          <a:latin typeface="Cambria" pitchFamily="18" charset="0"/>
                          <a:ea typeface="Cambria" panose="02040503050406030204" pitchFamily="18" charset="0"/>
                          <a:cs typeface="Times New Roman"/>
                        </a:rPr>
                        <a:t>JULY</a:t>
                      </a:r>
                      <a:endParaRPr lang="en-US" sz="550" b="1" dirty="0"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 dirty="0"/>
                    </a:p>
                  </a:txBody>
                  <a:tcPr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550" b="1" dirty="0" smtClean="0">
                          <a:latin typeface="Cambria" pitchFamily="18" charset="0"/>
                          <a:ea typeface="Cambria" panose="02040503050406030204" pitchFamily="18" charset="0"/>
                          <a:cs typeface="Times New Roman"/>
                        </a:rPr>
                        <a:t>AUGUST</a:t>
                      </a:r>
                      <a:endParaRPr lang="en-US" sz="550" b="1" dirty="0"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550" b="1" dirty="0" smtClean="0">
                          <a:latin typeface="Cambria" pitchFamily="18" charset="0"/>
                          <a:ea typeface="Cambria" panose="02040503050406030204" pitchFamily="18" charset="0"/>
                          <a:cs typeface="Times New Roman"/>
                        </a:rPr>
                        <a:t>SEPTEMBER</a:t>
                      </a:r>
                      <a:endParaRPr lang="en-US" sz="550" b="1" dirty="0"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550" b="1" dirty="0" smtClean="0">
                          <a:latin typeface="Cambria" pitchFamily="18" charset="0"/>
                          <a:ea typeface="Cambria" panose="02040503050406030204" pitchFamily="18" charset="0"/>
                          <a:cs typeface="Times New Roman"/>
                        </a:rPr>
                        <a:t>OCTOBER</a:t>
                      </a:r>
                      <a:endParaRPr lang="en-US" sz="550" b="1" dirty="0"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80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550" b="1" dirty="0" smtClean="0">
                          <a:latin typeface="Cambria" pitchFamily="18" charset="0"/>
                          <a:ea typeface="Cambria" panose="02040503050406030204" pitchFamily="18" charset="0"/>
                          <a:cs typeface="Times New Roman"/>
                        </a:rPr>
                        <a:t>NOVERMBER</a:t>
                      </a:r>
                      <a:endParaRPr lang="en-US" sz="550" b="1" dirty="0"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50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550" b="1" dirty="0" smtClean="0">
                          <a:latin typeface="Cambria" pitchFamily="18" charset="0"/>
                          <a:ea typeface="Cambria" panose="02040503050406030204" pitchFamily="18" charset="0"/>
                          <a:cs typeface="Times New Roman"/>
                        </a:rPr>
                        <a:t>DECEMBER</a:t>
                      </a:r>
                      <a:endParaRPr lang="en-US" sz="550" b="1" dirty="0" smtClean="0"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600" b="1" dirty="0" smtClean="0">
                          <a:latin typeface="Cambria" pitchFamily="18" charset="0"/>
                          <a:ea typeface="Cambria" panose="02040503050406030204" pitchFamily="18" charset="0"/>
                          <a:cs typeface="Times New Roman"/>
                        </a:rPr>
                        <a:t>Total</a:t>
                      </a:r>
                      <a:r>
                        <a:rPr lang="en-GB" sz="600" b="1" baseline="0" dirty="0" smtClean="0">
                          <a:latin typeface="Cambria" pitchFamily="18" charset="0"/>
                          <a:ea typeface="Cambria" panose="02040503050406030204" pitchFamily="18" charset="0"/>
                          <a:cs typeface="Times New Roman"/>
                        </a:rPr>
                        <a:t> No Of Flights Operated</a:t>
                      </a:r>
                      <a:endParaRPr lang="en-US" sz="600" b="1" dirty="0"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600" b="1" dirty="0" smtClean="0">
                          <a:latin typeface="Cambria" pitchFamily="18" charset="0"/>
                          <a:ea typeface="Cambria" panose="02040503050406030204" pitchFamily="18" charset="0"/>
                          <a:cs typeface="Times New Roman"/>
                        </a:rPr>
                        <a:t>Total </a:t>
                      </a:r>
                    </a:p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600" b="1" dirty="0" smtClean="0">
                          <a:latin typeface="Cambria" pitchFamily="18" charset="0"/>
                          <a:ea typeface="Cambria" panose="02040503050406030204" pitchFamily="18" charset="0"/>
                          <a:cs typeface="Times New Roman"/>
                        </a:rPr>
                        <a:t>No Of Overbooking/ Denied Boarding</a:t>
                      </a:r>
                      <a:endParaRPr lang="en-US" sz="600" b="1" dirty="0"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475751">
                <a:tc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algn="l">
                        <a:lnSpc>
                          <a:spcPct val="150000"/>
                        </a:lnSpc>
                      </a:pPr>
                      <a:endParaRPr lang="en-US" sz="700" dirty="0">
                        <a:latin typeface="Cambria" pitchFamily="18" charset="0"/>
                        <a:ea typeface="Times New Roman"/>
                      </a:endParaRPr>
                    </a:p>
                  </a:txBody>
                  <a:tcPr marL="7566" marR="7566" marT="6405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Cambria" panose="02040503050406030204" pitchFamily="18" charset="0"/>
                          <a:cs typeface="Times New Roman"/>
                        </a:rPr>
                        <a:t>Total No. Of Flights Operated</a:t>
                      </a:r>
                      <a:endParaRPr lang="en-US" sz="500" b="0" dirty="0" smtClean="0"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0" marR="0" marT="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Cambria" panose="02040503050406030204" pitchFamily="18" charset="0"/>
                          <a:cs typeface="Times New Roman"/>
                        </a:rPr>
                        <a:t>No.</a:t>
                      </a:r>
                      <a:r>
                        <a:rPr lang="en-US" sz="50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Cambria" panose="02040503050406030204" pitchFamily="18" charset="0"/>
                          <a:cs typeface="Times New Roman"/>
                        </a:rPr>
                        <a:t> Of Overbooking/ Denied Boarding</a:t>
                      </a:r>
                      <a:endParaRPr lang="en-US" sz="500" b="0" dirty="0"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19641" marR="19641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Cambria" panose="02040503050406030204" pitchFamily="18" charset="0"/>
                          <a:cs typeface="Times New Roman"/>
                        </a:rPr>
                        <a:t>Total No. Of Flights Operated</a:t>
                      </a:r>
                      <a:endParaRPr lang="en-US" sz="500" b="0" dirty="0" smtClean="0"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6405" marR="6405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Cambria" panose="02040503050406030204" pitchFamily="18" charset="0"/>
                          <a:cs typeface="Times New Roman"/>
                        </a:rPr>
                        <a:t>No.</a:t>
                      </a:r>
                      <a:r>
                        <a:rPr lang="en-US" sz="50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Cambria" panose="02040503050406030204" pitchFamily="18" charset="0"/>
                          <a:cs typeface="Times New Roman"/>
                        </a:rPr>
                        <a:t> Of Overbooking/ Denied Boarding</a:t>
                      </a:r>
                      <a:endParaRPr lang="en-US" sz="500" b="0" dirty="0"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6405" marR="6405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Cambria" panose="02040503050406030204" pitchFamily="18" charset="0"/>
                          <a:cs typeface="Times New Roman"/>
                        </a:rPr>
                        <a:t>Total No. Of Flights Operated</a:t>
                      </a:r>
                      <a:endParaRPr lang="en-US" sz="500" b="0" dirty="0"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6405" marR="6405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Cambria" panose="02040503050406030204" pitchFamily="18" charset="0"/>
                          <a:cs typeface="Times New Roman"/>
                        </a:rPr>
                        <a:t>No.</a:t>
                      </a:r>
                      <a:r>
                        <a:rPr lang="en-US" sz="50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Cambria" panose="02040503050406030204" pitchFamily="18" charset="0"/>
                          <a:cs typeface="Times New Roman"/>
                        </a:rPr>
                        <a:t> Of Overbooking/ Denied Boarding</a:t>
                      </a:r>
                      <a:endParaRPr lang="en-US" sz="500" b="0" dirty="0" smtClean="0"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6405" marR="6405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Cambria" panose="02040503050406030204" pitchFamily="18" charset="0"/>
                          <a:cs typeface="Times New Roman"/>
                        </a:rPr>
                        <a:t>Total No. Of Flights Operated</a:t>
                      </a:r>
                      <a:endParaRPr lang="en-US" sz="500" b="0" dirty="0"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6405" marR="6405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Cambria" panose="02040503050406030204" pitchFamily="18" charset="0"/>
                          <a:cs typeface="Times New Roman"/>
                        </a:rPr>
                        <a:t>No.</a:t>
                      </a:r>
                      <a:r>
                        <a:rPr lang="en-US" sz="50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Cambria" panose="02040503050406030204" pitchFamily="18" charset="0"/>
                          <a:cs typeface="Times New Roman"/>
                        </a:rPr>
                        <a:t> Of Overbooking/ Denied Boarding</a:t>
                      </a:r>
                      <a:endParaRPr lang="en-US" sz="500" b="0" dirty="0" smtClean="0"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6405" marR="6405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Cambria" panose="02040503050406030204" pitchFamily="18" charset="0"/>
                          <a:cs typeface="Times New Roman"/>
                        </a:rPr>
                        <a:t>Total No. Of Flights Operated</a:t>
                      </a:r>
                      <a:endParaRPr lang="en-US" sz="500" b="0" dirty="0"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6405" marR="6405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Cambria" panose="02040503050406030204" pitchFamily="18" charset="0"/>
                          <a:cs typeface="Times New Roman"/>
                        </a:rPr>
                        <a:t>No.</a:t>
                      </a:r>
                      <a:r>
                        <a:rPr lang="en-US" sz="50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Cambria" panose="02040503050406030204" pitchFamily="18" charset="0"/>
                          <a:cs typeface="Times New Roman"/>
                        </a:rPr>
                        <a:t> Of Overbooking/ Denied Boarding</a:t>
                      </a:r>
                      <a:endParaRPr lang="en-US" sz="500" b="0" dirty="0" smtClean="0"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6405" marR="6405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Cambria" panose="02040503050406030204" pitchFamily="18" charset="0"/>
                          <a:cs typeface="Times New Roman"/>
                        </a:rPr>
                        <a:t>Total No. Of Flights Operated</a:t>
                      </a:r>
                      <a:endParaRPr lang="en-US" sz="500" b="0" dirty="0"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6405" marR="6405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Cambria" panose="02040503050406030204" pitchFamily="18" charset="0"/>
                          <a:cs typeface="Times New Roman"/>
                        </a:rPr>
                        <a:t>No.</a:t>
                      </a:r>
                      <a:r>
                        <a:rPr lang="en-US" sz="50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Cambria" panose="02040503050406030204" pitchFamily="18" charset="0"/>
                          <a:cs typeface="Times New Roman"/>
                        </a:rPr>
                        <a:t> Of Overbooking/ Denied Boarding</a:t>
                      </a:r>
                      <a:endParaRPr lang="en-US" sz="500" b="0" dirty="0" smtClean="0"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6405" marR="6405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Cambria" panose="02040503050406030204" pitchFamily="18" charset="0"/>
                          <a:cs typeface="Times New Roman"/>
                        </a:rPr>
                        <a:t>Total No. Of Flights Operated</a:t>
                      </a:r>
                      <a:endParaRPr lang="en-US" sz="500" b="0" dirty="0"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6405" marR="6405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Cambria" panose="02040503050406030204" pitchFamily="18" charset="0"/>
                          <a:cs typeface="Times New Roman"/>
                        </a:rPr>
                        <a:t>No.</a:t>
                      </a:r>
                      <a:r>
                        <a:rPr lang="en-US" sz="50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Cambria" panose="02040503050406030204" pitchFamily="18" charset="0"/>
                          <a:cs typeface="Times New Roman"/>
                        </a:rPr>
                        <a:t> Of Overbooking/ Denied Boarding</a:t>
                      </a:r>
                      <a:endParaRPr lang="en-US" sz="500" b="0" dirty="0" smtClean="0"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6405" marR="6405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Cambria" panose="02040503050406030204" pitchFamily="18" charset="0"/>
                          <a:cs typeface="Times New Roman"/>
                        </a:rPr>
                        <a:t>Total No. Of Flights Operated</a:t>
                      </a:r>
                      <a:endParaRPr lang="en-US" sz="500" b="0" dirty="0"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6405" marR="6405" marT="4270" marB="0" vert="vert270" anchor="ctr"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Cambria" panose="02040503050406030204" pitchFamily="18" charset="0"/>
                          <a:cs typeface="Times New Roman"/>
                        </a:rPr>
                        <a:t>No.</a:t>
                      </a:r>
                      <a:r>
                        <a:rPr lang="en-US" sz="50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Cambria" panose="02040503050406030204" pitchFamily="18" charset="0"/>
                          <a:cs typeface="Times New Roman"/>
                        </a:rPr>
                        <a:t> Of Overbooking/ Denied Boarding</a:t>
                      </a:r>
                      <a:endParaRPr lang="en-US" sz="500" b="0" dirty="0" smtClean="0"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6405" marR="6405" marT="4270" marB="0" vert="vert27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Cambria" panose="02040503050406030204" pitchFamily="18" charset="0"/>
                          <a:cs typeface="Times New Roman"/>
                        </a:rPr>
                        <a:t>Total No. Of Flights Operated</a:t>
                      </a:r>
                      <a:endParaRPr lang="en-US" sz="500" b="0" dirty="0"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6405" marR="6405" marT="4270" marB="0" vert="vert270" anchor="ctr"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Cambria" panose="02040503050406030204" pitchFamily="18" charset="0"/>
                          <a:cs typeface="Times New Roman"/>
                        </a:rPr>
                        <a:t>No.</a:t>
                      </a:r>
                      <a:r>
                        <a:rPr lang="en-US" sz="50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Cambria" panose="02040503050406030204" pitchFamily="18" charset="0"/>
                          <a:cs typeface="Times New Roman"/>
                        </a:rPr>
                        <a:t> Of Overbooking/ Denied Boarding</a:t>
                      </a:r>
                      <a:endParaRPr lang="en-US" sz="500" b="0" dirty="0" smtClean="0"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6405" marR="6405" marT="4270" marB="0" vert="vert27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Cambria" panose="02040503050406030204" pitchFamily="18" charset="0"/>
                          <a:cs typeface="Times New Roman"/>
                        </a:rPr>
                        <a:t>Total No. Of Flights Operated</a:t>
                      </a:r>
                      <a:endParaRPr lang="en-US" sz="500" b="0" dirty="0"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6405" marR="6405" marT="4270" marB="0" vert="vert270" anchor="ctr"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Cambria" panose="02040503050406030204" pitchFamily="18" charset="0"/>
                          <a:cs typeface="Times New Roman"/>
                        </a:rPr>
                        <a:t>No.</a:t>
                      </a:r>
                      <a:r>
                        <a:rPr lang="en-US" sz="50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Cambria" panose="02040503050406030204" pitchFamily="18" charset="0"/>
                          <a:cs typeface="Times New Roman"/>
                        </a:rPr>
                        <a:t> Of Overbooking/ Denied Boarding</a:t>
                      </a:r>
                      <a:endParaRPr lang="en-US" sz="500" b="0" dirty="0" smtClean="0"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6405" marR="6405" marT="4270" marB="0" vert="vert27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Cambria" panose="02040503050406030204" pitchFamily="18" charset="0"/>
                          <a:cs typeface="Times New Roman"/>
                        </a:rPr>
                        <a:t>Total No. Of Flights Operated</a:t>
                      </a:r>
                      <a:endParaRPr lang="en-US" sz="500" b="0" dirty="0"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6405" marR="6405" marT="4270" marB="0" vert="vert270" anchor="ctr"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Cambria" panose="02040503050406030204" pitchFamily="18" charset="0"/>
                          <a:cs typeface="Times New Roman"/>
                        </a:rPr>
                        <a:t>No.</a:t>
                      </a:r>
                      <a:r>
                        <a:rPr lang="en-US" sz="50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Cambria" panose="02040503050406030204" pitchFamily="18" charset="0"/>
                          <a:cs typeface="Times New Roman"/>
                        </a:rPr>
                        <a:t> Of Overbooking/ Denied Boarding</a:t>
                      </a:r>
                      <a:endParaRPr lang="en-US" sz="500" b="0" dirty="0" smtClean="0"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6405" marR="6405" marT="4270" marB="0" vert="vert27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Cambria" panose="02040503050406030204" pitchFamily="18" charset="0"/>
                          <a:cs typeface="Times New Roman"/>
                        </a:rPr>
                        <a:t>Total No. Of Flights Operated</a:t>
                      </a:r>
                      <a:endParaRPr lang="en-US" sz="500" b="0" dirty="0"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6405" marR="6405" marT="4270" marB="0" vert="vert270" anchor="ctr"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Cambria" panose="02040503050406030204" pitchFamily="18" charset="0"/>
                          <a:cs typeface="Times New Roman"/>
                        </a:rPr>
                        <a:t>No.</a:t>
                      </a:r>
                      <a:r>
                        <a:rPr lang="en-US" sz="50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Cambria" panose="02040503050406030204" pitchFamily="18" charset="0"/>
                          <a:cs typeface="Times New Roman"/>
                        </a:rPr>
                        <a:t> Of Overbooking/ Denied Boarding</a:t>
                      </a:r>
                      <a:endParaRPr lang="en-US" sz="500" b="0" dirty="0" smtClean="0"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6405" marR="6405" marT="4270" marB="0" vert="vert270" anchor="ctr"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60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/>
                </a:tc>
                <a:tc vMerge="1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60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</a:tr>
              <a:tr h="18964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en-GB" sz="630" b="0" dirty="0">
                          <a:latin typeface="Cambria" pitchFamily="18" charset="0"/>
                          <a:ea typeface="Cambria" panose="02040503050406030204" pitchFamily="18" charset="0"/>
                        </a:rPr>
                        <a:t>14</a:t>
                      </a:r>
                    </a:p>
                  </a:txBody>
                  <a:tcPr marL="2953" marR="2953" marT="295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630" b="0" u="none" strike="noStrike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KENYA AIR</a:t>
                      </a:r>
                      <a:endParaRPr lang="en-US" sz="630" b="0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45720" marR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30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28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1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29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28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-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-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30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100" dirty="0" smtClean="0">
                          <a:latin typeface="+mn-lt"/>
                        </a:rPr>
                        <a:t>-</a:t>
                      </a:r>
                      <a:endParaRPr lang="en-GB" sz="1100" dirty="0">
                        <a:latin typeface="+mn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/>
                        <a:t>-</a:t>
                      </a:r>
                      <a:endParaRPr lang="en-GB" sz="105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GB" sz="1050" b="0" i="0" u="none" strike="noStrike" dirty="0" smtClean="0">
                        <a:solidFill>
                          <a:srgbClr val="000000"/>
                        </a:solidFill>
                        <a:effectLst/>
                        <a:latin typeface="Cambria" panose="02040503050406030204" pitchFamily="18" charset="0"/>
                      </a:endParaRPr>
                    </a:p>
                    <a:p>
                      <a:pPr algn="ctr" fontAlgn="ctr"/>
                      <a:r>
                        <a:rPr lang="en-GB" sz="105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23</a:t>
                      </a:r>
                      <a:endParaRPr lang="en-GB" sz="1050" b="0" i="0" u="none" strike="noStrike" dirty="0">
                        <a:solidFill>
                          <a:srgbClr val="000000"/>
                        </a:solidFill>
                        <a:effectLst/>
                        <a:latin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/>
                        <a:t>-</a:t>
                      </a:r>
                      <a:endParaRPr lang="en-GB" sz="1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28</a:t>
                      </a:r>
                      <a:endParaRPr lang="en-GB" sz="105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n-lt"/>
                        </a:rPr>
                        <a:t>-</a:t>
                      </a:r>
                      <a:endParaRPr lang="en-GB" sz="1050" dirty="0">
                        <a:latin typeface="+mn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344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193697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en-GB" sz="630" b="0" dirty="0">
                          <a:latin typeface="Cambria" pitchFamily="18" charset="0"/>
                          <a:ea typeface="Cambria" panose="02040503050406030204" pitchFamily="18" charset="0"/>
                        </a:rPr>
                        <a:t>15</a:t>
                      </a:r>
                    </a:p>
                  </a:txBody>
                  <a:tcPr marL="2953" marR="2953" marT="295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30" b="0" u="none" strike="noStrike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KLM</a:t>
                      </a:r>
                      <a:endParaRPr lang="en-US" sz="630" b="0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45720" marR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23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19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1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22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24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-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-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30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100" dirty="0" smtClean="0">
                          <a:latin typeface="+mn-lt"/>
                        </a:rPr>
                        <a:t>-</a:t>
                      </a:r>
                      <a:endParaRPr lang="en-GB" sz="1100" dirty="0">
                        <a:latin typeface="+mn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n-lt"/>
                        </a:rPr>
                        <a:t>-</a:t>
                      </a:r>
                      <a:endParaRPr lang="en-GB" sz="1050" dirty="0">
                        <a:latin typeface="+mn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GB" sz="1050" b="0" i="0" u="none" strike="noStrike" dirty="0" smtClean="0">
                        <a:solidFill>
                          <a:srgbClr val="000000"/>
                        </a:solidFill>
                        <a:effectLst/>
                        <a:latin typeface="Cambria" panose="02040503050406030204" pitchFamily="18" charset="0"/>
                      </a:endParaRPr>
                    </a:p>
                    <a:p>
                      <a:pPr algn="ctr" fontAlgn="ctr"/>
                      <a:r>
                        <a:rPr lang="en-GB" sz="105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25</a:t>
                      </a:r>
                      <a:endParaRPr lang="en-GB" sz="1050" b="0" i="0" u="none" strike="noStrike" dirty="0">
                        <a:solidFill>
                          <a:srgbClr val="000000"/>
                        </a:solidFill>
                        <a:effectLst/>
                        <a:latin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/>
                        <a:t>-</a:t>
                      </a:r>
                      <a:endParaRPr lang="en-GB" sz="1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n-lt"/>
                        </a:rPr>
                        <a:t>1</a:t>
                      </a:r>
                      <a:endParaRPr lang="en-GB" sz="1050" dirty="0">
                        <a:latin typeface="+mn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306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29169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en-GB" sz="630" b="0" dirty="0">
                          <a:latin typeface="Cambria" pitchFamily="18" charset="0"/>
                          <a:ea typeface="Cambria" panose="02040503050406030204" pitchFamily="18" charset="0"/>
                        </a:rPr>
                        <a:t>16</a:t>
                      </a:r>
                    </a:p>
                  </a:txBody>
                  <a:tcPr marL="2953" marR="2953" marT="295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30" b="0" u="none" strike="noStrike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LUFTHANSA</a:t>
                      </a:r>
                      <a:endParaRPr lang="en-US" sz="630" b="0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45720" marR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70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49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57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69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-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-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74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100" dirty="0" smtClean="0">
                          <a:latin typeface="+mn-lt"/>
                        </a:rPr>
                        <a:t>-</a:t>
                      </a:r>
                      <a:endParaRPr lang="en-GB" sz="1100" dirty="0">
                        <a:latin typeface="+mn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n-lt"/>
                        </a:rPr>
                        <a:t>1</a:t>
                      </a:r>
                      <a:endParaRPr lang="en-GB" sz="1050" dirty="0">
                        <a:latin typeface="+mn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  <a:r>
                        <a:rPr lang="en-GB" sz="11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  <a:endParaRPr lang="en-GB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GB" sz="1050" b="0" i="0" u="none" strike="noStrike" dirty="0" smtClean="0">
                        <a:solidFill>
                          <a:srgbClr val="000000"/>
                        </a:solidFill>
                        <a:effectLst/>
                        <a:latin typeface="Cambria" panose="02040503050406030204" pitchFamily="18" charset="0"/>
                      </a:endParaRPr>
                    </a:p>
                    <a:p>
                      <a:pPr algn="ctr" fontAlgn="ctr"/>
                      <a:r>
                        <a:rPr lang="en-GB" sz="105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60</a:t>
                      </a:r>
                      <a:endParaRPr lang="en-GB" sz="1050" b="0" i="0" u="none" strike="noStrike" dirty="0">
                        <a:solidFill>
                          <a:srgbClr val="000000"/>
                        </a:solidFill>
                        <a:effectLst/>
                        <a:latin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/>
                        <a:t>-</a:t>
                      </a:r>
                      <a:endParaRPr lang="en-GB" sz="1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58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n-lt"/>
                        </a:rPr>
                        <a:t>-</a:t>
                      </a:r>
                      <a:endParaRPr lang="en-GB" sz="1050" dirty="0">
                        <a:latin typeface="+mn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769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31197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en-GB" sz="630" b="0" dirty="0">
                          <a:latin typeface="Cambria" pitchFamily="18" charset="0"/>
                          <a:ea typeface="Cambria" panose="02040503050406030204" pitchFamily="18" charset="0"/>
                        </a:rPr>
                        <a:t>17</a:t>
                      </a:r>
                    </a:p>
                  </a:txBody>
                  <a:tcPr marL="2953" marR="2953" marT="295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30" b="0" u="none" strike="noStrike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MIDDLE EAST AIRLINES</a:t>
                      </a:r>
                      <a:endParaRPr lang="en-US" sz="630" b="0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45720" marR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14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14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14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14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-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-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100" dirty="0" smtClean="0">
                          <a:latin typeface="+mn-lt"/>
                        </a:rPr>
                        <a:t>-</a:t>
                      </a:r>
                      <a:endParaRPr lang="en-GB" sz="1100" dirty="0">
                        <a:latin typeface="+mn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n-lt"/>
                        </a:rPr>
                        <a:t>-</a:t>
                      </a:r>
                      <a:endParaRPr lang="en-GB" sz="1050" dirty="0">
                        <a:latin typeface="+mn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  <a:r>
                        <a:rPr lang="en-GB" sz="11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  <a:endParaRPr lang="en-GB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GB" sz="1050" b="0" i="0" u="none" strike="noStrike" dirty="0" smtClean="0">
                        <a:solidFill>
                          <a:srgbClr val="000000"/>
                        </a:solidFill>
                        <a:effectLst/>
                        <a:latin typeface="Cambria" panose="02040503050406030204" pitchFamily="18" charset="0"/>
                      </a:endParaRPr>
                    </a:p>
                    <a:p>
                      <a:pPr algn="ctr" fontAlgn="ctr"/>
                      <a:r>
                        <a:rPr lang="en-GB" sz="105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11</a:t>
                      </a:r>
                      <a:endParaRPr lang="en-GB" sz="1050" b="0" i="0" u="none" strike="noStrike" dirty="0">
                        <a:solidFill>
                          <a:srgbClr val="000000"/>
                        </a:solidFill>
                        <a:effectLst/>
                        <a:latin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/>
                        <a:t>-</a:t>
                      </a:r>
                      <a:endParaRPr lang="en-GB" sz="1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n-lt"/>
                        </a:rPr>
                        <a:t>-</a:t>
                      </a:r>
                      <a:endParaRPr lang="en-GB" sz="1050" dirty="0">
                        <a:latin typeface="+mn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138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  <a:endParaRPr lang="en-GB" sz="1100" b="1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15454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en-GB" sz="630" b="0" dirty="0">
                          <a:latin typeface="Cambria" pitchFamily="18" charset="0"/>
                          <a:ea typeface="Cambria" panose="02040503050406030204" pitchFamily="18" charset="0"/>
                        </a:rPr>
                        <a:t>18</a:t>
                      </a:r>
                    </a:p>
                  </a:txBody>
                  <a:tcPr marL="2953" marR="2953" marT="295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30" b="0" u="none" strike="noStrike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QATAR AIR</a:t>
                      </a:r>
                      <a:endParaRPr lang="en-US" sz="630" b="0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45720" marR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73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1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71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2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110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115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-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130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-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103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100" dirty="0" smtClean="0">
                          <a:latin typeface="+mn-lt"/>
                        </a:rPr>
                        <a:t>1</a:t>
                      </a:r>
                      <a:endParaRPr lang="en-GB" sz="1100" dirty="0">
                        <a:latin typeface="+mn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/>
                        <a:t>-</a:t>
                      </a:r>
                      <a:endParaRPr lang="en-GB" sz="105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  <a:r>
                        <a:rPr lang="en-GB" sz="11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  <a:endParaRPr lang="en-GB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GB" sz="1050" b="0" i="0" u="none" strike="noStrike" dirty="0" smtClean="0">
                        <a:solidFill>
                          <a:srgbClr val="000000"/>
                        </a:solidFill>
                        <a:effectLst/>
                        <a:latin typeface="Cambria" panose="02040503050406030204" pitchFamily="18" charset="0"/>
                      </a:endParaRPr>
                    </a:p>
                    <a:p>
                      <a:pPr algn="ctr" fontAlgn="ctr"/>
                      <a:r>
                        <a:rPr lang="en-GB" sz="105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69</a:t>
                      </a:r>
                      <a:endParaRPr lang="en-GB" sz="1050" b="0" i="0" u="none" strike="noStrike" dirty="0">
                        <a:solidFill>
                          <a:srgbClr val="000000"/>
                        </a:solidFill>
                        <a:effectLst/>
                        <a:latin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/>
                        <a:t>-</a:t>
                      </a:r>
                      <a:endParaRPr lang="en-GB" sz="1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88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n-lt"/>
                        </a:rPr>
                        <a:t>-</a:t>
                      </a:r>
                      <a:endParaRPr lang="en-GB" sz="1050" dirty="0">
                        <a:latin typeface="+mn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1,179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40336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en-GB" sz="630" b="0" dirty="0">
                          <a:latin typeface="Cambria" pitchFamily="18" charset="0"/>
                          <a:ea typeface="Cambria" panose="02040503050406030204" pitchFamily="18" charset="0"/>
                        </a:rPr>
                        <a:t>19</a:t>
                      </a:r>
                    </a:p>
                  </a:txBody>
                  <a:tcPr marL="2953" marR="2953" marT="295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30" b="0" u="none" strike="noStrike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ROYAL AIR MAROC</a:t>
                      </a:r>
                      <a:endParaRPr lang="en-US" sz="630" b="0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45720" marR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12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21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29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-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-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31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100" dirty="0" smtClean="0">
                          <a:latin typeface="+mn-lt"/>
                        </a:rPr>
                        <a:t>-</a:t>
                      </a:r>
                      <a:endParaRPr lang="en-GB" sz="1100" dirty="0">
                        <a:latin typeface="+mn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n-lt"/>
                        </a:rPr>
                        <a:t>-</a:t>
                      </a:r>
                      <a:endParaRPr lang="en-GB" sz="1050" dirty="0">
                        <a:latin typeface="+mn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/>
                        <a:t>-</a:t>
                      </a:r>
                      <a:endParaRPr lang="en-GB" sz="105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  <a:r>
                        <a:rPr lang="en-GB" sz="11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  <a:endParaRPr lang="en-GB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GB" sz="1050" b="0" i="0" u="none" strike="noStrike" dirty="0" smtClean="0">
                        <a:solidFill>
                          <a:srgbClr val="000000"/>
                        </a:solidFill>
                        <a:effectLst/>
                        <a:latin typeface="Cambria" panose="02040503050406030204" pitchFamily="18" charset="0"/>
                      </a:endParaRPr>
                    </a:p>
                    <a:p>
                      <a:pPr algn="ctr" fontAlgn="ctr"/>
                      <a:endParaRPr lang="en-GB" sz="1050" b="0" i="0" u="none" strike="noStrike" dirty="0" smtClean="0">
                        <a:solidFill>
                          <a:srgbClr val="000000"/>
                        </a:solidFill>
                        <a:effectLst/>
                        <a:latin typeface="Cambria" panose="02040503050406030204" pitchFamily="18" charset="0"/>
                      </a:endParaRPr>
                    </a:p>
                    <a:p>
                      <a:pPr algn="ctr" fontAlgn="ctr"/>
                      <a:r>
                        <a:rPr lang="en-GB" sz="105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29</a:t>
                      </a:r>
                      <a:endParaRPr lang="en-GB" sz="1050" b="0" i="0" u="none" strike="noStrike" dirty="0">
                        <a:solidFill>
                          <a:srgbClr val="000000"/>
                        </a:solidFill>
                        <a:effectLst/>
                        <a:latin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/>
                        <a:t>-</a:t>
                      </a:r>
                      <a:endParaRPr lang="en-GB" sz="1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34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n-lt"/>
                        </a:rPr>
                        <a:t>-</a:t>
                      </a:r>
                      <a:endParaRPr lang="en-GB" sz="1050" dirty="0">
                        <a:latin typeface="+mn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289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  <a:endParaRPr lang="en-GB" sz="1100" b="1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18964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en-GB" sz="630" b="0" dirty="0">
                          <a:latin typeface="Cambria" pitchFamily="18" charset="0"/>
                          <a:ea typeface="Cambria" panose="02040503050406030204" pitchFamily="18" charset="0"/>
                        </a:rPr>
                        <a:t>20</a:t>
                      </a:r>
                    </a:p>
                  </a:txBody>
                  <a:tcPr marL="2953" marR="2953" marT="295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30" b="0" u="none" strike="noStrike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RWAND</a:t>
                      </a:r>
                      <a:r>
                        <a:rPr lang="en-US" sz="630" b="0" u="none" strike="noStrike" baseline="0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 AIR</a:t>
                      </a:r>
                      <a:endParaRPr lang="en-US" sz="630" b="0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45720" marR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37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30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39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1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33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-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-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31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100" dirty="0" smtClean="0">
                          <a:latin typeface="+mn-lt"/>
                        </a:rPr>
                        <a:t>-</a:t>
                      </a:r>
                      <a:endParaRPr lang="en-GB" sz="1100" dirty="0">
                        <a:latin typeface="+mn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n-lt"/>
                        </a:rPr>
                        <a:t>-</a:t>
                      </a:r>
                      <a:endParaRPr lang="en-GB" sz="1050" dirty="0">
                        <a:latin typeface="+mn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n-lt"/>
                        </a:rPr>
                        <a:t>-</a:t>
                      </a:r>
                      <a:endParaRPr lang="en-GB" sz="1050" dirty="0">
                        <a:latin typeface="+mn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  <a:r>
                        <a:rPr lang="en-GB" sz="11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  <a:endParaRPr lang="en-GB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GB" sz="1050" b="0" i="0" u="none" strike="noStrike" dirty="0" smtClean="0">
                        <a:solidFill>
                          <a:srgbClr val="000000"/>
                        </a:solidFill>
                        <a:effectLst/>
                        <a:latin typeface="Cambria" panose="02040503050406030204" pitchFamily="18" charset="0"/>
                      </a:endParaRPr>
                    </a:p>
                    <a:p>
                      <a:pPr algn="ctr" fontAlgn="ctr"/>
                      <a:r>
                        <a:rPr lang="en-GB" sz="105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38</a:t>
                      </a:r>
                      <a:endParaRPr lang="en-GB" sz="1050" b="0" i="0" u="none" strike="noStrike" dirty="0">
                        <a:solidFill>
                          <a:srgbClr val="000000"/>
                        </a:solidFill>
                        <a:effectLst/>
                        <a:latin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/>
                        <a:t>-</a:t>
                      </a:r>
                      <a:endParaRPr lang="en-GB" sz="1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45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n-lt"/>
                        </a:rPr>
                        <a:t>1</a:t>
                      </a:r>
                      <a:endParaRPr lang="en-GB" sz="1050" dirty="0">
                        <a:latin typeface="+mn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425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185236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en-GB" sz="630" b="0" dirty="0" smtClean="0">
                          <a:latin typeface="Cambria" pitchFamily="18" charset="0"/>
                          <a:ea typeface="Cambria" panose="02040503050406030204" pitchFamily="18" charset="0"/>
                        </a:rPr>
                        <a:t>21</a:t>
                      </a:r>
                      <a:endParaRPr lang="en-GB" sz="630" b="0" dirty="0"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2953" marR="2953" marT="295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30" b="0" u="none" strike="noStrike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SAUDI AIR</a:t>
                      </a:r>
                      <a:endParaRPr lang="en-US" sz="630" b="0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45720" marR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13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-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-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100" dirty="0" smtClean="0">
                          <a:latin typeface="+mn-lt"/>
                        </a:rPr>
                        <a:t>-</a:t>
                      </a:r>
                      <a:endParaRPr lang="en-GB" sz="1100" dirty="0">
                        <a:latin typeface="+mn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n-lt"/>
                        </a:rPr>
                        <a:t>-</a:t>
                      </a:r>
                      <a:endParaRPr lang="en-GB" sz="1050" dirty="0">
                        <a:latin typeface="+mn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n-lt"/>
                        </a:rPr>
                        <a:t>-</a:t>
                      </a:r>
                      <a:endParaRPr lang="en-GB" sz="1050" dirty="0">
                        <a:latin typeface="+mn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  <a:endParaRPr lang="en-GB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  <a:endParaRPr lang="en-GB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-</a:t>
                      </a:r>
                      <a:endParaRPr lang="en-GB" sz="1050" b="0" i="0" u="none" strike="noStrike" dirty="0">
                        <a:solidFill>
                          <a:srgbClr val="000000"/>
                        </a:solidFill>
                        <a:effectLst/>
                        <a:latin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/>
                        <a:t>-</a:t>
                      </a:r>
                      <a:endParaRPr lang="en-GB" sz="1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-</a:t>
                      </a:r>
                      <a:endParaRPr lang="en-GB" sz="105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GB" sz="1050" dirty="0">
                        <a:latin typeface="+mn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49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  <a:endParaRPr lang="en-GB" sz="1100" b="1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31197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en-GB" sz="630" b="0" dirty="0" smtClean="0">
                          <a:latin typeface="Cambria" pitchFamily="18" charset="0"/>
                          <a:ea typeface="Cambria" panose="02040503050406030204" pitchFamily="18" charset="0"/>
                        </a:rPr>
                        <a:t>22</a:t>
                      </a:r>
                      <a:endParaRPr lang="en-GB" sz="630" b="0" dirty="0"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2953" marR="2953" marT="295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630" b="0" i="0" u="none" strike="noStrike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Cambria" panose="02040503050406030204" pitchFamily="18" charset="0"/>
                        </a:rPr>
                        <a:t>SOUTH AFRICAN AIRWAYS</a:t>
                      </a:r>
                    </a:p>
                  </a:txBody>
                  <a:tcPr marL="45720" marR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12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14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13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-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-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100" dirty="0" smtClean="0">
                          <a:latin typeface="+mn-lt"/>
                        </a:rPr>
                        <a:t>-</a:t>
                      </a:r>
                      <a:endParaRPr lang="en-GB" sz="1100" dirty="0">
                        <a:latin typeface="+mn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/>
                        <a:t>-</a:t>
                      </a:r>
                      <a:endParaRPr lang="en-GB" sz="105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n-lt"/>
                        </a:rPr>
                        <a:t>-</a:t>
                      </a:r>
                      <a:endParaRPr lang="en-GB" sz="1050" dirty="0">
                        <a:latin typeface="+mn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  <a:r>
                        <a:rPr lang="en-GB" sz="11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  <a:endParaRPr lang="en-GB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GB" sz="1050" b="0" i="0" u="none" strike="noStrike" dirty="0" smtClean="0">
                        <a:solidFill>
                          <a:srgbClr val="000000"/>
                        </a:solidFill>
                        <a:effectLst/>
                        <a:latin typeface="Cambria" panose="02040503050406030204" pitchFamily="18" charset="0"/>
                      </a:endParaRPr>
                    </a:p>
                    <a:p>
                      <a:pPr algn="ctr" fontAlgn="ctr"/>
                      <a:r>
                        <a:rPr lang="en-GB" sz="105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12</a:t>
                      </a:r>
                      <a:endParaRPr lang="en-GB" sz="1050" b="0" i="0" u="none" strike="noStrike" dirty="0">
                        <a:solidFill>
                          <a:srgbClr val="000000"/>
                        </a:solidFill>
                        <a:effectLst/>
                        <a:latin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/>
                        <a:t>-</a:t>
                      </a:r>
                      <a:endParaRPr lang="en-GB" sz="1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n-lt"/>
                        </a:rPr>
                        <a:t>-</a:t>
                      </a:r>
                      <a:endParaRPr lang="en-GB" sz="1050" dirty="0">
                        <a:latin typeface="+mn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151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  <a:endParaRPr lang="en-GB" sz="1100" b="1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4883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en-GB" sz="630" b="0" dirty="0" smtClean="0">
                          <a:latin typeface="Cambria" pitchFamily="18" charset="0"/>
                          <a:ea typeface="Cambria" panose="02040503050406030204" pitchFamily="18" charset="0"/>
                        </a:rPr>
                        <a:t>23</a:t>
                      </a:r>
                      <a:endParaRPr lang="en-GB" sz="630" b="0" dirty="0"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2953" marR="2953" marT="295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GB" sz="630" b="0" i="0" u="none" strike="noStrike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Cambria" panose="02040503050406030204" pitchFamily="18" charset="0"/>
                        </a:rPr>
                        <a:t>TAAG</a:t>
                      </a:r>
                      <a:r>
                        <a:rPr lang="en-GB" sz="630" b="0" i="0" u="none" strike="noStrike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Cambria" panose="02040503050406030204" pitchFamily="18" charset="0"/>
                        </a:rPr>
                        <a:t> ANGOLA</a:t>
                      </a:r>
                      <a:endParaRPr lang="en-US" sz="630" b="0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45720" marR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7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-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-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100" dirty="0" smtClean="0">
                          <a:latin typeface="+mn-lt"/>
                        </a:rPr>
                        <a:t>-</a:t>
                      </a:r>
                      <a:endParaRPr lang="en-GB" sz="1100" dirty="0">
                        <a:latin typeface="+mn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n-lt"/>
                        </a:rPr>
                        <a:t>-</a:t>
                      </a:r>
                      <a:endParaRPr lang="en-GB" sz="1050" dirty="0">
                        <a:latin typeface="+mn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/>
                        <a:t>-</a:t>
                      </a:r>
                      <a:endParaRPr lang="en-GB" sz="105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GB" sz="1050" b="0" i="0" u="none" strike="noStrike" dirty="0" smtClean="0">
                        <a:solidFill>
                          <a:srgbClr val="000000"/>
                        </a:solidFill>
                        <a:effectLst/>
                        <a:latin typeface="Cambria" panose="02040503050406030204" pitchFamily="18" charset="0"/>
                      </a:endParaRPr>
                    </a:p>
                    <a:p>
                      <a:pPr algn="ctr" fontAlgn="ctr"/>
                      <a:r>
                        <a:rPr lang="en-GB" sz="105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9</a:t>
                      </a:r>
                      <a:endParaRPr lang="en-GB" sz="1050" b="0" i="0" u="none" strike="noStrike" dirty="0">
                        <a:solidFill>
                          <a:srgbClr val="000000"/>
                        </a:solidFill>
                        <a:effectLst/>
                        <a:latin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/>
                        <a:t>-</a:t>
                      </a:r>
                      <a:endParaRPr lang="en-GB" sz="1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n-lt"/>
                        </a:rPr>
                        <a:t>-</a:t>
                      </a:r>
                      <a:endParaRPr lang="en-GB" sz="1050" dirty="0">
                        <a:latin typeface="+mn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101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  <a:endParaRPr lang="en-GB" sz="1100" b="1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31197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en-GB" sz="630" b="0" dirty="0" smtClean="0">
                          <a:latin typeface="Cambria" pitchFamily="18" charset="0"/>
                          <a:ea typeface="Cambria" panose="02040503050406030204" pitchFamily="18" charset="0"/>
                        </a:rPr>
                        <a:t>24</a:t>
                      </a:r>
                      <a:endParaRPr lang="en-GB" sz="630" b="0" dirty="0"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2953" marR="2953" marT="295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30" b="0" u="none" strike="noStrike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TURKISH </a:t>
                      </a:r>
                    </a:p>
                    <a:p>
                      <a:pPr algn="l" fontAlgn="ctr"/>
                      <a:r>
                        <a:rPr lang="en-US" sz="630" b="0" u="none" strike="noStrike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AIRLINES</a:t>
                      </a:r>
                      <a:endParaRPr lang="en-US" sz="630" b="0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45720" marR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54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56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65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57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1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-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-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59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100" dirty="0" smtClean="0">
                          <a:latin typeface="+mn-lt"/>
                        </a:rPr>
                        <a:t>-</a:t>
                      </a:r>
                      <a:endParaRPr lang="en-GB" sz="1100" dirty="0">
                        <a:latin typeface="+mn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n-lt"/>
                        </a:rPr>
                        <a:t>-</a:t>
                      </a:r>
                      <a:endParaRPr lang="en-GB" sz="1050" dirty="0">
                        <a:latin typeface="+mn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n-lt"/>
                        </a:rPr>
                        <a:t>-</a:t>
                      </a:r>
                      <a:endParaRPr lang="en-GB" sz="1050" dirty="0">
                        <a:latin typeface="+mn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GB" sz="1050" b="0" i="0" u="none" strike="noStrike" dirty="0" smtClean="0">
                        <a:solidFill>
                          <a:srgbClr val="000000"/>
                        </a:solidFill>
                        <a:effectLst/>
                        <a:latin typeface="Cambria" panose="02040503050406030204" pitchFamily="18" charset="0"/>
                      </a:endParaRPr>
                    </a:p>
                    <a:p>
                      <a:pPr algn="ctr" fontAlgn="ctr"/>
                      <a:r>
                        <a:rPr lang="en-GB" sz="105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38</a:t>
                      </a:r>
                      <a:endParaRPr lang="en-GB" sz="1050" b="0" i="0" u="none" strike="noStrike" dirty="0">
                        <a:solidFill>
                          <a:srgbClr val="000000"/>
                        </a:solidFill>
                        <a:effectLst/>
                        <a:latin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/>
                        <a:t>-</a:t>
                      </a:r>
                      <a:endParaRPr lang="en-GB" sz="1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39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n-lt"/>
                        </a:rPr>
                        <a:t>-</a:t>
                      </a:r>
                      <a:endParaRPr lang="en-GB" sz="1050" dirty="0">
                        <a:latin typeface="+mn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654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278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en-GB" sz="630" b="0" dirty="0" smtClean="0">
                          <a:latin typeface="Cambria" pitchFamily="18" charset="0"/>
                          <a:ea typeface="Cambria" panose="02040503050406030204" pitchFamily="18" charset="0"/>
                        </a:rPr>
                        <a:t>25</a:t>
                      </a:r>
                      <a:endParaRPr lang="en-GB" sz="630" b="0" dirty="0"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2953" marR="2953" marT="295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30" b="0" i="0" u="none" strike="noStrike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Cambria" panose="02040503050406030204" pitchFamily="18" charset="0"/>
                        </a:rPr>
                        <a:t>UNITED AIRLINE</a:t>
                      </a:r>
                      <a:endParaRPr lang="en-US" sz="630" b="0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45720" marR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13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12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13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1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13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-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-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100" dirty="0" smtClean="0">
                          <a:latin typeface="+mn-lt"/>
                        </a:rPr>
                        <a:t>-</a:t>
                      </a:r>
                      <a:endParaRPr lang="en-GB" sz="1100" dirty="0">
                        <a:latin typeface="+mn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n-lt"/>
                        </a:rPr>
                        <a:t>-</a:t>
                      </a:r>
                      <a:endParaRPr lang="en-GB" sz="1050" dirty="0">
                        <a:latin typeface="+mn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n-lt"/>
                        </a:rPr>
                        <a:t>-</a:t>
                      </a:r>
                      <a:endParaRPr lang="en-GB" sz="1050" dirty="0">
                        <a:latin typeface="+mn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GB" sz="1050" b="0" i="0" u="none" strike="noStrike" dirty="0" smtClean="0">
                        <a:solidFill>
                          <a:srgbClr val="000000"/>
                        </a:solidFill>
                        <a:effectLst/>
                        <a:latin typeface="Cambria" panose="02040503050406030204" pitchFamily="18" charset="0"/>
                      </a:endParaRPr>
                    </a:p>
                    <a:p>
                      <a:pPr algn="ctr" fontAlgn="ctr"/>
                      <a:r>
                        <a:rPr lang="en-GB" sz="105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13</a:t>
                      </a:r>
                      <a:endParaRPr lang="en-GB" sz="1050" b="0" i="0" u="none" strike="noStrike" dirty="0">
                        <a:solidFill>
                          <a:srgbClr val="000000"/>
                        </a:solidFill>
                        <a:effectLst/>
                        <a:latin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/>
                        <a:t>-</a:t>
                      </a:r>
                      <a:endParaRPr lang="en-GB" sz="1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n-lt"/>
                        </a:rPr>
                        <a:t>-</a:t>
                      </a:r>
                      <a:endParaRPr lang="en-GB" sz="1050" dirty="0">
                        <a:latin typeface="+mn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157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278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en-GB" sz="630" b="0" dirty="0" smtClean="0">
                          <a:latin typeface="Cambria" pitchFamily="18" charset="0"/>
                          <a:ea typeface="Cambria" panose="02040503050406030204" pitchFamily="18" charset="0"/>
                        </a:rPr>
                        <a:t>26</a:t>
                      </a:r>
                      <a:endParaRPr lang="en-GB" sz="630" b="0" dirty="0"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2953" marR="2953" marT="295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30" b="0" u="none" strike="noStrike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VIRGIN ATLANTIC</a:t>
                      </a:r>
                      <a:endParaRPr lang="en-US" sz="630" b="0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45720" marR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31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28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31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1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30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-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-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31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100" dirty="0" smtClean="0">
                          <a:latin typeface="+mn-lt"/>
                        </a:rPr>
                        <a:t>-</a:t>
                      </a:r>
                      <a:endParaRPr lang="en-GB" sz="1100" dirty="0">
                        <a:latin typeface="+mn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n-lt"/>
                        </a:rPr>
                        <a:t>-</a:t>
                      </a:r>
                      <a:endParaRPr lang="en-GB" sz="1050" dirty="0">
                        <a:latin typeface="+mn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GB" sz="1050" b="0" i="0" u="none" strike="noStrike" dirty="0" smtClean="0">
                        <a:solidFill>
                          <a:srgbClr val="000000"/>
                        </a:solidFill>
                        <a:effectLst/>
                        <a:latin typeface="Cambria" panose="02040503050406030204" pitchFamily="18" charset="0"/>
                      </a:endParaRPr>
                    </a:p>
                    <a:p>
                      <a:pPr algn="ctr" fontAlgn="ctr"/>
                      <a:r>
                        <a:rPr lang="en-GB" sz="105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30</a:t>
                      </a:r>
                      <a:endParaRPr lang="en-GB" sz="1050" b="0" i="0" u="none" strike="noStrike" dirty="0">
                        <a:solidFill>
                          <a:srgbClr val="000000"/>
                        </a:solidFill>
                        <a:effectLst/>
                        <a:latin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/>
                        <a:t>-</a:t>
                      </a:r>
                      <a:endParaRPr lang="en-GB" sz="10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31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n-lt"/>
                        </a:rPr>
                        <a:t>-</a:t>
                      </a:r>
                      <a:endParaRPr lang="en-GB" sz="1050" dirty="0">
                        <a:latin typeface="+mn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363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368033">
                <a:tc gridSpan="2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800" b="1" dirty="0">
                          <a:latin typeface="Cambria" pitchFamily="18" charset="0"/>
                          <a:ea typeface="Cambria" panose="02040503050406030204" pitchFamily="18" charset="0"/>
                          <a:cs typeface="Times New Roman"/>
                        </a:rPr>
                        <a:t>TOTAL</a:t>
                      </a:r>
                      <a:r>
                        <a:rPr lang="en-GB" sz="800" b="1" baseline="0" dirty="0">
                          <a:latin typeface="Cambria" pitchFamily="18" charset="0"/>
                          <a:ea typeface="Cambria" panose="02040503050406030204" pitchFamily="18" charset="0"/>
                          <a:cs typeface="Times New Roman"/>
                        </a:rPr>
                        <a:t> NO OF </a:t>
                      </a:r>
                      <a:endParaRPr lang="en-GB" sz="800" b="1" baseline="0" dirty="0" smtClean="0"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800" b="1" baseline="0" dirty="0" smtClean="0">
                          <a:latin typeface="Cambria" pitchFamily="18" charset="0"/>
                          <a:ea typeface="Cambria" panose="02040503050406030204" pitchFamily="18" charset="0"/>
                          <a:cs typeface="Times New Roman"/>
                        </a:rPr>
                        <a:t>FLIGHTS OPERATED</a:t>
                      </a:r>
                      <a:endParaRPr lang="en-US" sz="800" b="1" dirty="0"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2953" marR="2953" marT="295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 fontAlgn="ctr"/>
                      <a:endParaRPr lang="en-US" sz="750" b="0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45720" marR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endParaRPr lang="en-GB" sz="1050" b="1" dirty="0" smtClean="0">
                        <a:latin typeface="+mj-lt"/>
                        <a:ea typeface="Cambria" panose="02040503050406030204" pitchFamily="18" charset="0"/>
                      </a:endParaRPr>
                    </a:p>
                    <a:p>
                      <a:pPr algn="ctr"/>
                      <a:r>
                        <a:rPr lang="en-GB" sz="1050" b="1" dirty="0" smtClean="0">
                          <a:latin typeface="+mj-lt"/>
                          <a:ea typeface="Cambria" panose="02040503050406030204" pitchFamily="18" charset="0"/>
                        </a:rPr>
                        <a:t>938</a:t>
                      </a:r>
                      <a:endParaRPr lang="en-GB" sz="1050" b="1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80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endParaRPr lang="en-GB" sz="1050" b="1" dirty="0" smtClean="0">
                        <a:latin typeface="+mj-lt"/>
                        <a:ea typeface="Cambria" panose="02040503050406030204" pitchFamily="18" charset="0"/>
                      </a:endParaRPr>
                    </a:p>
                    <a:p>
                      <a:pPr algn="ctr"/>
                      <a:r>
                        <a:rPr lang="en-GB" sz="1050" b="1" dirty="0" smtClean="0">
                          <a:latin typeface="+mj-lt"/>
                          <a:ea typeface="Cambria" panose="02040503050406030204" pitchFamily="18" charset="0"/>
                        </a:rPr>
                        <a:t>940</a:t>
                      </a:r>
                      <a:endParaRPr lang="en-GB" sz="1050" b="1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80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endParaRPr lang="en-GB" sz="1050" b="1" dirty="0" smtClean="0">
                        <a:latin typeface="+mj-lt"/>
                        <a:ea typeface="Cambria" panose="02040503050406030204" pitchFamily="18" charset="0"/>
                      </a:endParaRPr>
                    </a:p>
                    <a:p>
                      <a:pPr algn="ctr"/>
                      <a:r>
                        <a:rPr lang="en-GB" sz="1050" b="1" dirty="0" smtClean="0">
                          <a:latin typeface="+mj-lt"/>
                          <a:ea typeface="Cambria" panose="02040503050406030204" pitchFamily="18" charset="0"/>
                        </a:rPr>
                        <a:t>1,108</a:t>
                      </a:r>
                      <a:endParaRPr lang="en-GB" sz="1050" b="1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80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endParaRPr lang="en-GB" sz="1050" b="1" dirty="0" smtClean="0">
                        <a:latin typeface="+mj-lt"/>
                      </a:endParaRPr>
                    </a:p>
                    <a:p>
                      <a:pPr algn="ctr"/>
                      <a:r>
                        <a:rPr lang="en-GB" sz="1050" b="1" dirty="0" smtClean="0">
                          <a:latin typeface="+mj-lt"/>
                        </a:rPr>
                        <a:t>1,141</a:t>
                      </a:r>
                      <a:endParaRPr lang="en-GB" sz="1050" b="1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GB" sz="500" dirty="0">
                        <a:latin typeface="Cambria" panose="02040503050406030204" pitchFamily="18" charset="0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fontAlgn="ctr"/>
                      <a:endParaRPr lang="en-GB" sz="1050" b="1" i="0" u="none" strike="noStrike" dirty="0" smtClean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  <a:p>
                      <a:pPr algn="ctr" fontAlgn="ctr"/>
                      <a:r>
                        <a:rPr lang="en-GB" sz="105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1,134</a:t>
                      </a:r>
                      <a:endParaRPr lang="en-GB" sz="1050" b="1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GB" sz="500" b="1" i="0" u="none" strike="noStrike" dirty="0" smtClean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fontAlgn="ctr"/>
                      <a:endParaRPr lang="en-GB" sz="1050" b="1" i="0" u="none" strike="noStrike" dirty="0" smtClean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  <a:p>
                      <a:pPr algn="ctr" fontAlgn="ctr"/>
                      <a:r>
                        <a:rPr lang="en-GB" sz="105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1,116</a:t>
                      </a:r>
                      <a:endParaRPr lang="en-GB" sz="1050" b="1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en-GB" sz="1100" b="1" dirty="0"/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GB" sz="1050" b="1" dirty="0" smtClean="0">
                          <a:latin typeface="+mj-lt"/>
                        </a:rPr>
                        <a:t>1,196</a:t>
                      </a:r>
                      <a:endParaRPr lang="en-GB" sz="1050" b="1" dirty="0">
                        <a:latin typeface="+mj-lt"/>
                      </a:endParaRP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sz="600" b="0" i="0" u="none" strike="noStrike" dirty="0">
                        <a:solidFill>
                          <a:srgbClr val="000000"/>
                        </a:solidFill>
                        <a:latin typeface="Cambria" panose="02040503050406030204" pitchFamily="18" charset="0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GB" sz="1050" b="1" dirty="0" smtClean="0">
                          <a:latin typeface="+mj-lt"/>
                        </a:rPr>
                        <a:t>1,165</a:t>
                      </a:r>
                      <a:endParaRPr lang="en-GB" sz="1050" b="1" dirty="0">
                        <a:latin typeface="+mj-lt"/>
                      </a:endParaRP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sz="750" b="0" i="0" u="none" strike="noStrike" dirty="0">
                        <a:solidFill>
                          <a:srgbClr val="000000"/>
                        </a:solidFill>
                        <a:latin typeface="Cambria" panose="02040503050406030204" pitchFamily="18" charset="0"/>
                        <a:ea typeface="Cambria" panose="02040503050406030204" pitchFamily="18" charset="0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GB" sz="1050" b="1" dirty="0" smtClean="0">
                          <a:latin typeface="+mj-lt"/>
                        </a:rPr>
                        <a:t>1,061</a:t>
                      </a:r>
                      <a:endParaRPr lang="en-GB" sz="1050" b="1" dirty="0">
                        <a:latin typeface="+mj-lt"/>
                      </a:endParaRP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sz="750" b="0" i="0" u="none" strike="noStrike" dirty="0">
                        <a:solidFill>
                          <a:srgbClr val="000000"/>
                        </a:solidFill>
                        <a:latin typeface="Cambria" panose="02040503050406030204" pitchFamily="18" charset="0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GB" sz="1050" b="1" dirty="0" smtClean="0">
                          <a:latin typeface="+mj-lt"/>
                        </a:rPr>
                        <a:t>1,096</a:t>
                      </a:r>
                      <a:endParaRPr lang="en-GB" sz="1050" b="1" dirty="0">
                        <a:latin typeface="+mj-lt"/>
                      </a:endParaRP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GB" sz="750" b="1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GB" sz="1050" b="1" dirty="0" smtClean="0">
                          <a:latin typeface="+mj-lt"/>
                        </a:rPr>
                        <a:t>1,009</a:t>
                      </a:r>
                      <a:endParaRPr lang="en-GB" sz="1050" b="1" dirty="0">
                        <a:latin typeface="+mj-lt"/>
                      </a:endParaRP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GB" sz="750" b="0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ctr" defTabSz="6858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50" b="1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j-lt"/>
                        <a:ea typeface="+mn-ea"/>
                        <a:cs typeface="+mn-cs"/>
                      </a:endParaRPr>
                    </a:p>
                    <a:p>
                      <a:pPr marL="0" marR="0" lvl="0" indent="0" algn="ctr" defTabSz="6858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105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j-lt"/>
                          <a:ea typeface="+mn-ea"/>
                          <a:cs typeface="+mn-cs"/>
                        </a:rPr>
                        <a:t>1,098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GB" sz="750" b="0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fontAlgn="b"/>
                      <a:r>
                        <a:rPr lang="en-GB" sz="120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13,003</a:t>
                      </a:r>
                      <a:endParaRPr lang="en-GB" sz="1200" b="1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r" fontAlgn="b"/>
                      <a:endParaRPr lang="en-GB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</a:tr>
              <a:tr h="478876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b="1" dirty="0">
                          <a:latin typeface="Cambria" pitchFamily="18" charset="0"/>
                          <a:ea typeface="Cambria" panose="02040503050406030204" pitchFamily="18" charset="0"/>
                          <a:cs typeface="Times New Roman"/>
                        </a:rPr>
                        <a:t>TOTAL NO OF </a:t>
                      </a:r>
                      <a:r>
                        <a:rPr lang="en-GB" sz="800" b="1" dirty="0" smtClean="0">
                          <a:latin typeface="Cambria" pitchFamily="18" charset="0"/>
                          <a:ea typeface="Cambria" panose="02040503050406030204" pitchFamily="18" charset="0"/>
                          <a:cs typeface="Times New Roman"/>
                        </a:rPr>
                        <a:t>OVERBOOKING/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b="1" dirty="0" smtClean="0">
                          <a:latin typeface="Cambria" pitchFamily="18" charset="0"/>
                          <a:ea typeface="Cambria" panose="02040503050406030204" pitchFamily="18" charset="0"/>
                          <a:cs typeface="Times New Roman"/>
                        </a:rPr>
                        <a:t>DENIED </a:t>
                      </a:r>
                      <a:r>
                        <a:rPr lang="en-GB" sz="800" b="1" dirty="0">
                          <a:latin typeface="Cambria" pitchFamily="18" charset="0"/>
                          <a:ea typeface="Cambria" panose="02040503050406030204" pitchFamily="18" charset="0"/>
                          <a:cs typeface="Times New Roman"/>
                        </a:rPr>
                        <a:t>BOARDING</a:t>
                      </a:r>
                      <a:endParaRPr lang="en-US" sz="800" b="1" dirty="0"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2953" marR="2953" marT="2953" marB="0" anchor="ctr"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endParaRPr lang="en-GB" sz="1050" b="1" dirty="0" smtClean="0">
                        <a:latin typeface="+mj-lt"/>
                        <a:ea typeface="Cambria" panose="02040503050406030204" pitchFamily="18" charset="0"/>
                      </a:endParaRPr>
                    </a:p>
                    <a:p>
                      <a:pPr algn="ctr"/>
                      <a:endParaRPr lang="en-GB" sz="1050" b="1" dirty="0" smtClean="0">
                        <a:latin typeface="+mj-lt"/>
                        <a:ea typeface="Cambria" panose="02040503050406030204" pitchFamily="18" charset="0"/>
                      </a:endParaRPr>
                    </a:p>
                    <a:p>
                      <a:pPr algn="ctr"/>
                      <a:r>
                        <a:rPr lang="en-GB" sz="1050" b="1" dirty="0" smtClean="0">
                          <a:latin typeface="+mj-lt"/>
                          <a:ea typeface="Cambria" panose="02040503050406030204" pitchFamily="18" charset="0"/>
                        </a:rPr>
                        <a:t>1</a:t>
                      </a:r>
                      <a:endParaRPr lang="en-GB" sz="1050" b="1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50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anchor="ctr"/>
                </a:tc>
                <a:tc gridSpan="2">
                  <a:txBody>
                    <a:bodyPr/>
                    <a:lstStyle/>
                    <a:p>
                      <a:pPr algn="ctr"/>
                      <a:endParaRPr lang="en-GB" sz="1050" b="1" dirty="0" smtClean="0">
                        <a:latin typeface="+mj-lt"/>
                        <a:ea typeface="Cambria" panose="02040503050406030204" pitchFamily="18" charset="0"/>
                      </a:endParaRPr>
                    </a:p>
                    <a:p>
                      <a:pPr algn="ctr"/>
                      <a:endParaRPr lang="en-GB" sz="1050" b="1" dirty="0" smtClean="0">
                        <a:latin typeface="+mj-lt"/>
                        <a:ea typeface="Cambria" panose="02040503050406030204" pitchFamily="18" charset="0"/>
                      </a:endParaRPr>
                    </a:p>
                    <a:p>
                      <a:pPr algn="ctr"/>
                      <a:r>
                        <a:rPr lang="en-GB" sz="1050" b="1" dirty="0" smtClean="0">
                          <a:latin typeface="+mj-lt"/>
                          <a:ea typeface="Cambria" panose="02040503050406030204" pitchFamily="18" charset="0"/>
                        </a:rPr>
                        <a:t>7</a:t>
                      </a:r>
                      <a:endParaRPr lang="en-GB" sz="1050" b="1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50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anchor="ctr"/>
                </a:tc>
                <a:tc gridSpan="2">
                  <a:txBody>
                    <a:bodyPr/>
                    <a:lstStyle/>
                    <a:p>
                      <a:pPr algn="ctr"/>
                      <a:endParaRPr lang="en-GB" sz="1050" b="1" dirty="0" smtClean="0">
                        <a:latin typeface="+mj-lt"/>
                        <a:ea typeface="Cambria" panose="02040503050406030204" pitchFamily="18" charset="0"/>
                      </a:endParaRPr>
                    </a:p>
                    <a:p>
                      <a:pPr algn="ctr"/>
                      <a:endParaRPr lang="en-GB" sz="1050" b="1" dirty="0" smtClean="0">
                        <a:latin typeface="+mj-lt"/>
                        <a:ea typeface="Cambria" panose="02040503050406030204" pitchFamily="18" charset="0"/>
                      </a:endParaRPr>
                    </a:p>
                    <a:p>
                      <a:pPr algn="ctr"/>
                      <a:r>
                        <a:rPr lang="en-GB" sz="1050" b="1" dirty="0" smtClean="0">
                          <a:latin typeface="+mj-lt"/>
                          <a:ea typeface="Cambria" panose="02040503050406030204" pitchFamily="18" charset="0"/>
                        </a:rPr>
                        <a:t>4</a:t>
                      </a:r>
                      <a:endParaRPr lang="en-GB" sz="1050" b="1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80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anchor="ctr"/>
                </a:tc>
                <a:tc gridSpan="2">
                  <a:txBody>
                    <a:bodyPr/>
                    <a:lstStyle/>
                    <a:p>
                      <a:pPr algn="ctr"/>
                      <a:endParaRPr lang="en-GB" sz="1050" b="1" dirty="0" smtClean="0">
                        <a:latin typeface="+mj-lt"/>
                      </a:endParaRPr>
                    </a:p>
                    <a:p>
                      <a:pPr algn="ctr"/>
                      <a:endParaRPr lang="en-GB" sz="1050" b="1" dirty="0" smtClean="0">
                        <a:latin typeface="+mj-lt"/>
                      </a:endParaRPr>
                    </a:p>
                    <a:p>
                      <a:pPr algn="ctr"/>
                      <a:r>
                        <a:rPr lang="en-GB" sz="1050" b="1" dirty="0" smtClean="0">
                          <a:latin typeface="+mj-lt"/>
                        </a:rPr>
                        <a:t>2</a:t>
                      </a:r>
                      <a:endParaRPr lang="en-GB" sz="1050" b="1" dirty="0">
                        <a:latin typeface="+mj-lt"/>
                      </a:endParaRP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n-GB" sz="500" dirty="0">
                        <a:latin typeface="Cambria" panose="02040503050406030204" pitchFamily="18" charset="0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/>
                </a:tc>
                <a:tc gridSpan="2">
                  <a:txBody>
                    <a:bodyPr/>
                    <a:lstStyle/>
                    <a:p>
                      <a:pPr algn="ctr"/>
                      <a:endParaRPr lang="en-GB" sz="1050" b="1" dirty="0" smtClean="0">
                        <a:latin typeface="+mj-lt"/>
                      </a:endParaRPr>
                    </a:p>
                    <a:p>
                      <a:pPr algn="ctr"/>
                      <a:endParaRPr lang="en-GB" sz="1050" b="1" dirty="0" smtClean="0">
                        <a:latin typeface="+mj-lt"/>
                      </a:endParaRPr>
                    </a:p>
                    <a:p>
                      <a:pPr algn="ctr"/>
                      <a:r>
                        <a:rPr lang="en-GB" sz="1050" b="1" dirty="0" smtClean="0">
                          <a:latin typeface="+mj-lt"/>
                        </a:rPr>
                        <a:t>1</a:t>
                      </a:r>
                      <a:endParaRPr lang="en-GB" sz="1050" b="1" dirty="0">
                        <a:latin typeface="+mj-lt"/>
                      </a:endParaRP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endParaRPr lang="en-US" sz="500" b="1" i="0" u="none" strike="noStrike" dirty="0">
                        <a:solidFill>
                          <a:srgbClr val="000000"/>
                        </a:solidFill>
                        <a:effectLst/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/>
                </a:tc>
                <a:tc gridSpan="2">
                  <a:txBody>
                    <a:bodyPr/>
                    <a:lstStyle/>
                    <a:p>
                      <a:pPr algn="ctr"/>
                      <a:endParaRPr lang="en-GB" sz="1050" b="1" dirty="0" smtClean="0">
                        <a:latin typeface="+mj-lt"/>
                      </a:endParaRPr>
                    </a:p>
                    <a:p>
                      <a:pPr algn="ctr"/>
                      <a:endParaRPr lang="en-GB" sz="1050" b="1" dirty="0" smtClean="0">
                        <a:latin typeface="+mj-lt"/>
                      </a:endParaRPr>
                    </a:p>
                    <a:p>
                      <a:pPr algn="ctr"/>
                      <a:r>
                        <a:rPr lang="en-GB" sz="1050" b="1" dirty="0" smtClean="0">
                          <a:latin typeface="+mj-lt"/>
                        </a:rPr>
                        <a:t>-</a:t>
                      </a:r>
                      <a:endParaRPr lang="en-GB" sz="1050" b="1" dirty="0">
                        <a:latin typeface="+mj-lt"/>
                      </a:endParaRP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endParaRPr lang="en-US" sz="500" b="1" i="0" u="none" strike="noStrike" dirty="0">
                        <a:solidFill>
                          <a:srgbClr val="000000"/>
                        </a:solidFill>
                        <a:effectLst/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GB" sz="1050" b="1" dirty="0" smtClean="0">
                          <a:latin typeface="+mj-lt"/>
                        </a:rPr>
                        <a:t>3</a:t>
                      </a:r>
                      <a:endParaRPr lang="en-GB" sz="1050" b="1" dirty="0">
                        <a:latin typeface="+mj-lt"/>
                      </a:endParaRPr>
                    </a:p>
                  </a:txBody>
                  <a:tcPr marL="9525" marR="9525" marT="9525" marB="0" anchor="b"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GB" sz="1050" b="1" dirty="0" smtClean="0">
                          <a:latin typeface="+mj-lt"/>
                        </a:rPr>
                        <a:t>2</a:t>
                      </a:r>
                      <a:endParaRPr lang="en-GB" sz="1050" b="1" dirty="0">
                        <a:latin typeface="+mj-lt"/>
                      </a:endParaRPr>
                    </a:p>
                  </a:txBody>
                  <a:tcPr marL="9525" marR="9525" marT="9525" marB="0" anchor="b"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sz="750" b="0" i="0" u="none" strike="noStrike" dirty="0">
                        <a:solidFill>
                          <a:srgbClr val="000000"/>
                        </a:solidFill>
                        <a:latin typeface="Cambria" panose="02040503050406030204" pitchFamily="18" charset="0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GB" sz="1050" b="1" dirty="0" smtClean="0">
                          <a:latin typeface="+mj-lt"/>
                        </a:rPr>
                        <a:t>3</a:t>
                      </a:r>
                      <a:endParaRPr lang="en-GB" sz="1050" b="1" dirty="0">
                        <a:latin typeface="+mj-lt"/>
                      </a:endParaRPr>
                    </a:p>
                  </a:txBody>
                  <a:tcPr marL="6405" marR="6405" marT="4270" marB="0" anchor="b"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sz="750" b="0" i="0" u="none" strike="noStrike" dirty="0">
                        <a:solidFill>
                          <a:srgbClr val="000000"/>
                        </a:solidFill>
                        <a:latin typeface="Cambria" panose="02040503050406030204" pitchFamily="18" charset="0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GB" sz="1050" b="1" dirty="0" smtClean="0">
                          <a:latin typeface="+mj-lt"/>
                        </a:rPr>
                        <a:t>13</a:t>
                      </a:r>
                      <a:endParaRPr lang="en-GB" sz="1050" b="1" dirty="0">
                        <a:latin typeface="+mj-lt"/>
                      </a:endParaRPr>
                    </a:p>
                  </a:txBody>
                  <a:tcPr marL="9525" marR="9525" marT="9525" marB="0" anchor="b"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GB" sz="750" b="1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6405" marR="6405" marT="4270" marB="0" anchor="ctr"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GB" sz="1050" b="1" dirty="0" smtClean="0">
                          <a:latin typeface="+mj-lt"/>
                        </a:rPr>
                        <a:t>-</a:t>
                      </a:r>
                      <a:endParaRPr lang="en-GB" sz="1050" b="1" dirty="0">
                        <a:latin typeface="+mj-lt"/>
                      </a:endParaRPr>
                    </a:p>
                  </a:txBody>
                  <a:tcPr marL="9525" marR="9525" marT="9525" marB="0" anchor="b"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GB" sz="750" b="0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/>
                </a:tc>
                <a:tc gridSpan="2">
                  <a:txBody>
                    <a:bodyPr/>
                    <a:lstStyle/>
                    <a:p>
                      <a:pPr algn="ctr"/>
                      <a:endParaRPr lang="en-GB" sz="1050" b="1" dirty="0" smtClean="0">
                        <a:latin typeface="+mj-lt"/>
                      </a:endParaRPr>
                    </a:p>
                    <a:p>
                      <a:pPr algn="ctr"/>
                      <a:endParaRPr lang="en-GB" sz="1050" b="1" dirty="0" smtClean="0">
                        <a:latin typeface="+mj-lt"/>
                      </a:endParaRPr>
                    </a:p>
                    <a:p>
                      <a:pPr algn="ctr"/>
                      <a:r>
                        <a:rPr lang="en-GB" sz="1050" b="1" dirty="0" smtClean="0">
                          <a:latin typeface="+mj-lt"/>
                        </a:rPr>
                        <a:t>2</a:t>
                      </a:r>
                      <a:endParaRPr lang="en-GB" sz="1050" b="1" dirty="0">
                        <a:latin typeface="+mj-lt"/>
                      </a:endParaRP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GB" sz="750" b="0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/>
                </a:tc>
                <a:tc gridSpan="2">
                  <a:txBody>
                    <a:bodyPr/>
                    <a:lstStyle/>
                    <a:p>
                      <a:pPr algn="ctr" fontAlgn="b"/>
                      <a:r>
                        <a:rPr lang="en-GB" sz="120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38</a:t>
                      </a:r>
                      <a:endParaRPr lang="en-GB" sz="1200" b="1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r" fontAlgn="b"/>
                      <a:endParaRPr lang="en-GB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/>
                </a:tc>
              </a:tr>
            </a:tbl>
          </a:graphicData>
        </a:graphic>
      </p:graphicFrame>
      <p:sp>
        <p:nvSpPr>
          <p:cNvPr id="31746" name="Rectangle 2"/>
          <p:cNvSpPr>
            <a:spLocks noChangeArrowheads="1"/>
          </p:cNvSpPr>
          <p:nvPr/>
        </p:nvSpPr>
        <p:spPr bwMode="auto">
          <a:xfrm>
            <a:off x="3233679" y="97795"/>
            <a:ext cx="5724644" cy="26161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indent="457200" algn="just" fontAlgn="base">
              <a:spcBef>
                <a:spcPct val="0"/>
              </a:spcBef>
              <a:spcAft>
                <a:spcPct val="0"/>
              </a:spcAft>
            </a:pPr>
            <a:r>
              <a:rPr lang="en-US" sz="1100" dirty="0">
                <a:latin typeface="Calibri" pitchFamily="34" charset="0"/>
                <a:ea typeface="Calibri" pitchFamily="34" charset="0"/>
                <a:cs typeface="Times New Roman" pitchFamily="18" charset="0"/>
              </a:rPr>
              <a:t>						</a:t>
            </a:r>
            <a:endParaRPr lang="en-US" dirty="0">
              <a:latin typeface="Arial" pitchFamily="34" charset="0"/>
            </a:endParaRPr>
          </a:p>
        </p:txBody>
      </p:sp>
      <p:sp>
        <p:nvSpPr>
          <p:cNvPr id="31747" name="Rectangle 3"/>
          <p:cNvSpPr>
            <a:spLocks noChangeArrowheads="1"/>
          </p:cNvSpPr>
          <p:nvPr/>
        </p:nvSpPr>
        <p:spPr bwMode="auto">
          <a:xfrm>
            <a:off x="1667509" y="36241"/>
            <a:ext cx="8856984" cy="64633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indent="457200" algn="ctr" fontAlgn="base">
              <a:spcBef>
                <a:spcPct val="0"/>
              </a:spcBef>
              <a:spcAft>
                <a:spcPct val="0"/>
              </a:spcAft>
              <a:tabLst>
                <a:tab pos="384175" algn="l"/>
              </a:tabLst>
            </a:pPr>
            <a:r>
              <a:rPr lang="en-GB" sz="1200" b="1" dirty="0">
                <a:latin typeface="Cambria" pitchFamily="18" charset="0"/>
                <a:ea typeface="Calibri" pitchFamily="34" charset="0"/>
                <a:cs typeface="Times New Roman" pitchFamily="18" charset="0"/>
              </a:rPr>
              <a:t>NIGERIAN CIVIL AVIATION AUTHORITY</a:t>
            </a:r>
          </a:p>
          <a:p>
            <a:pPr indent="457200" algn="ctr" fontAlgn="base">
              <a:spcBef>
                <a:spcPct val="0"/>
              </a:spcBef>
              <a:spcAft>
                <a:spcPct val="0"/>
              </a:spcAft>
              <a:tabLst>
                <a:tab pos="384175" algn="l"/>
              </a:tabLst>
            </a:pPr>
            <a:r>
              <a:rPr lang="en-US" sz="1200" b="1" dirty="0">
                <a:latin typeface="Cambria" pitchFamily="18" charset="0"/>
                <a:ea typeface="Calibri" pitchFamily="34" charset="0"/>
                <a:cs typeface="Times New Roman" pitchFamily="18" charset="0"/>
              </a:rPr>
              <a:t>OVER-BOOKING/DENIED BOARDING : INTERNATIONAL AIRLINE OPERATIONS </a:t>
            </a:r>
            <a:endParaRPr lang="en-US" sz="1200" dirty="0">
              <a:latin typeface="Cambria" pitchFamily="18" charset="0"/>
            </a:endParaRPr>
          </a:p>
          <a:p>
            <a:pPr indent="457200" algn="ctr" eaLnBrk="0" fontAlgn="base" hangingPunct="0">
              <a:spcBef>
                <a:spcPct val="0"/>
              </a:spcBef>
              <a:spcAft>
                <a:spcPct val="0"/>
              </a:spcAft>
              <a:tabLst>
                <a:tab pos="384175" algn="l"/>
              </a:tabLst>
            </a:pPr>
            <a:r>
              <a:rPr lang="en-US" sz="1200" b="1" dirty="0">
                <a:latin typeface="Cambria" pitchFamily="18" charset="0"/>
                <a:ea typeface="Calibri" pitchFamily="34" charset="0"/>
                <a:cs typeface="Times New Roman" pitchFamily="18" charset="0"/>
              </a:rPr>
              <a:t>(JANUARY –  DECEMBER, </a:t>
            </a:r>
            <a:r>
              <a:rPr lang="en-US" sz="1200" b="1" dirty="0" smtClean="0">
                <a:latin typeface="Cambria" pitchFamily="18" charset="0"/>
                <a:ea typeface="Calibri" pitchFamily="34" charset="0"/>
                <a:cs typeface="Times New Roman" pitchFamily="18" charset="0"/>
              </a:rPr>
              <a:t>2022)</a:t>
            </a:r>
            <a:endParaRPr lang="en-US" sz="1200" dirty="0">
              <a:latin typeface="Cambria" pitchFamily="18" charset="0"/>
            </a:endParaRPr>
          </a:p>
        </p:txBody>
      </p:sp>
      <p:sp>
        <p:nvSpPr>
          <p:cNvPr id="8" name="Slide Number Placeholder 7"/>
          <p:cNvSpPr>
            <a:spLocks noGrp="1"/>
          </p:cNvSpPr>
          <p:nvPr>
            <p:ph type="sldNum" sz="quarter" idx="12"/>
          </p:nvPr>
        </p:nvSpPr>
        <p:spPr>
          <a:xfrm>
            <a:off x="11491343" y="6343246"/>
            <a:ext cx="480060" cy="365125"/>
          </a:xfrm>
        </p:spPr>
        <p:txBody>
          <a:bodyPr/>
          <a:lstStyle/>
          <a:p>
            <a:fld id="{BA8EB603-B53A-462C-9089-9D4AB954B978}" type="slidenum">
              <a:rPr lang="en-US" b="1" smtClean="0"/>
              <a:pPr/>
              <a:t>12</a:t>
            </a:fld>
            <a:endParaRPr lang="en-US" b="1" dirty="0"/>
          </a:p>
        </p:txBody>
      </p:sp>
      <p:graphicFrame>
        <p:nvGraphicFramePr>
          <p:cNvPr id="7" name="Object 6"/>
          <p:cNvGraphicFramePr>
            <a:graphicFrameLocks noChangeAspect="1"/>
          </p:cNvGraphicFramePr>
          <p:nvPr>
            <p:extLst/>
          </p:nvPr>
        </p:nvGraphicFramePr>
        <p:xfrm>
          <a:off x="9912424" y="40318"/>
          <a:ext cx="612069" cy="54245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45185" r:id="rId4" imgW="568482" imgH="638663" progId="">
                  <p:embed/>
                </p:oleObj>
              </mc:Choice>
              <mc:Fallback>
                <p:oleObj r:id="rId4" imgW="568482" imgH="638663" progId="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5"/>
                      <a:stretch>
                        <a:fillRect/>
                      </a:stretch>
                    </p:blipFill>
                    <p:spPr>
                      <a:xfrm>
                        <a:off x="9912424" y="40318"/>
                        <a:ext cx="612069" cy="542450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</p:spTree>
    <p:extLst>
      <p:ext uri="{BB962C8B-B14F-4D97-AF65-F5344CB8AC3E}">
        <p14:creationId xmlns:p14="http://schemas.microsoft.com/office/powerpoint/2010/main" val="243298033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/>
      </p:par>
    </p:tn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 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33754637"/>
              </p:ext>
            </p:extLst>
          </p:nvPr>
        </p:nvGraphicFramePr>
        <p:xfrm>
          <a:off x="789711" y="846477"/>
          <a:ext cx="10836661" cy="5234123"/>
        </p:xfrm>
        <a:graphic>
          <a:graphicData uri="http://schemas.openxmlformats.org/drawingml/2006/table">
            <a:tbl>
              <a:tblPr/>
              <a:tblGrid>
                <a:gridCol w="244793"/>
                <a:gridCol w="1158098"/>
                <a:gridCol w="370865"/>
                <a:gridCol w="356315"/>
                <a:gridCol w="266413"/>
                <a:gridCol w="321940"/>
                <a:gridCol w="306185"/>
                <a:gridCol w="306185"/>
                <a:gridCol w="382730"/>
                <a:gridCol w="306185"/>
                <a:gridCol w="382730"/>
                <a:gridCol w="382730"/>
                <a:gridCol w="382730"/>
                <a:gridCol w="351566"/>
                <a:gridCol w="337350"/>
                <a:gridCol w="382730"/>
                <a:gridCol w="306185"/>
                <a:gridCol w="306185"/>
                <a:gridCol w="306185"/>
                <a:gridCol w="382730"/>
                <a:gridCol w="382730"/>
                <a:gridCol w="382730"/>
                <a:gridCol w="382730"/>
                <a:gridCol w="382730"/>
                <a:gridCol w="382730"/>
                <a:gridCol w="382730"/>
                <a:gridCol w="474359"/>
                <a:gridCol w="525092"/>
              </a:tblGrid>
              <a:tr h="523199">
                <a:tc rowSpan="2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US" sz="55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Arial"/>
                        </a:rPr>
                        <a:t>    S/N </a:t>
                      </a:r>
                      <a:endParaRPr lang="en-US" sz="55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640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US" sz="550" b="1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AIRLINES</a:t>
                      </a:r>
                      <a:r>
                        <a:rPr lang="en-US" sz="55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Calibri"/>
                          <a:cs typeface="Times New Roman"/>
                        </a:rPr>
                        <a:t> </a:t>
                      </a:r>
                      <a:endParaRPr lang="en-US" sz="55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640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GB" sz="550" b="1" kern="1200" smtClean="0">
                        <a:solidFill>
                          <a:srgbClr val="000000"/>
                        </a:solidFill>
                        <a:latin typeface="Cambria" pitchFamily="18" charset="0"/>
                        <a:ea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550" b="1" kern="120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JANUARY</a:t>
                      </a:r>
                      <a:endParaRPr lang="en-US" sz="550" b="1" kern="1200" smtClean="0">
                        <a:solidFill>
                          <a:srgbClr val="000000"/>
                        </a:solidFill>
                        <a:latin typeface="Cambria" pitchFamily="18" charset="0"/>
                        <a:ea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550" b="1" kern="1200" dirty="0" smtClean="0">
                        <a:solidFill>
                          <a:srgbClr val="000000"/>
                        </a:solidFill>
                        <a:latin typeface="Cambria" pitchFamily="18" charset="0"/>
                        <a:ea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550" b="1" kern="1200" smtClean="0">
                        <a:solidFill>
                          <a:srgbClr val="000000"/>
                        </a:solidFill>
                        <a:latin typeface="Cambria" pitchFamily="18" charset="0"/>
                        <a:ea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US" sz="550" b="1" kern="120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FEBRU</a:t>
                      </a:r>
                      <a:r>
                        <a:rPr lang="en-US" sz="550" b="1" kern="1200" baseline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ARY </a:t>
                      </a:r>
                      <a:r>
                        <a:rPr lang="en-US" sz="550" b="1" kern="120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</a:t>
                      </a:r>
                      <a:endParaRPr lang="en-US" sz="55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80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GB" sz="550" b="1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550" b="1" smtClean="0">
                          <a:latin typeface="Cambria" pitchFamily="18" charset="0"/>
                          <a:ea typeface="Calibri"/>
                          <a:cs typeface="Times New Roman"/>
                        </a:rPr>
                        <a:t>MARCH </a:t>
                      </a:r>
                      <a:endParaRPr lang="en-US" sz="55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80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GB" sz="550" b="1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550" b="1" smtClean="0">
                          <a:latin typeface="Cambria" pitchFamily="18" charset="0"/>
                          <a:ea typeface="Calibri"/>
                          <a:cs typeface="Times New Roman"/>
                        </a:rPr>
                        <a:t>APRIL</a:t>
                      </a:r>
                      <a:endParaRPr lang="en-US" sz="55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GB" sz="550" b="1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550" b="1" smtClean="0">
                          <a:latin typeface="Cambria" pitchFamily="18" charset="0"/>
                          <a:ea typeface="Calibri"/>
                          <a:cs typeface="Times New Roman"/>
                        </a:rPr>
                        <a:t>MAY</a:t>
                      </a:r>
                      <a:endParaRPr lang="en-US" sz="55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GB" sz="550" b="1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550" b="1" smtClean="0">
                          <a:latin typeface="Cambria" pitchFamily="18" charset="0"/>
                          <a:ea typeface="Calibri"/>
                          <a:cs typeface="Times New Roman"/>
                        </a:rPr>
                        <a:t>JUNE</a:t>
                      </a:r>
                      <a:endParaRPr lang="en-US" sz="55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GB" sz="550" b="1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550" b="1" smtClean="0">
                          <a:latin typeface="Cambria" pitchFamily="18" charset="0"/>
                          <a:ea typeface="Calibri"/>
                          <a:cs typeface="Times New Roman"/>
                        </a:rPr>
                        <a:t>JULY</a:t>
                      </a:r>
                      <a:endParaRPr lang="en-US" sz="55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 dirty="0"/>
                    </a:p>
                  </a:txBody>
                  <a:tcPr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GB" sz="550" b="1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550" b="1" smtClean="0">
                          <a:latin typeface="Cambria" pitchFamily="18" charset="0"/>
                          <a:ea typeface="Calibri"/>
                          <a:cs typeface="Times New Roman"/>
                        </a:rPr>
                        <a:t>AUGUST</a:t>
                      </a:r>
                      <a:endParaRPr lang="en-US" sz="55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GB" sz="550" b="1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550" b="1" smtClean="0">
                          <a:latin typeface="Cambria" pitchFamily="18" charset="0"/>
                          <a:ea typeface="Calibri"/>
                          <a:cs typeface="Times New Roman"/>
                        </a:rPr>
                        <a:t>SEPTEMBER</a:t>
                      </a:r>
                      <a:endParaRPr lang="en-US" sz="55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GB" sz="550" b="1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550" b="1" smtClean="0">
                          <a:latin typeface="Cambria" pitchFamily="18" charset="0"/>
                          <a:ea typeface="Calibri"/>
                          <a:cs typeface="Times New Roman"/>
                        </a:rPr>
                        <a:t>OCTOBER</a:t>
                      </a:r>
                      <a:endParaRPr lang="en-US" sz="55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80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GB" sz="550" b="1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550" b="1" smtClean="0">
                          <a:latin typeface="Cambria" pitchFamily="18" charset="0"/>
                          <a:ea typeface="Calibri"/>
                          <a:cs typeface="Times New Roman"/>
                        </a:rPr>
                        <a:t>NOVERMBER</a:t>
                      </a:r>
                      <a:endParaRPr lang="en-US" sz="55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50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GB" sz="550" b="1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550" b="1" smtClean="0">
                          <a:latin typeface="Cambria" pitchFamily="18" charset="0"/>
                          <a:ea typeface="Calibri"/>
                          <a:cs typeface="Times New Roman"/>
                        </a:rPr>
                        <a:t>DECEMBER</a:t>
                      </a:r>
                      <a:endParaRPr lang="en-US" sz="550" b="1" dirty="0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600" b="1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Total</a:t>
                      </a:r>
                      <a:r>
                        <a:rPr lang="en-GB" sz="600" b="1" baseline="0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 </a:t>
                      </a:r>
                    </a:p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600" b="1" baseline="0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No Of Flights Operated</a:t>
                      </a:r>
                      <a:endParaRPr lang="en-US" sz="60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600" b="1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Total </a:t>
                      </a:r>
                    </a:p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600" b="1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No Of </a:t>
                      </a:r>
                    </a:p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600" b="1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Other Complaints</a:t>
                      </a:r>
                      <a:endParaRPr lang="en-US" sz="60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656583">
                <a:tc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algn="l">
                        <a:lnSpc>
                          <a:spcPct val="150000"/>
                        </a:lnSpc>
                      </a:pPr>
                      <a:endParaRPr lang="en-US" sz="600" dirty="0">
                        <a:latin typeface="Cambria" pitchFamily="18" charset="0"/>
                        <a:ea typeface="Times New Roman"/>
                      </a:endParaRPr>
                    </a:p>
                  </a:txBody>
                  <a:tcPr marL="7566" marR="7566" marT="6405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55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Total No. Of Flights Operated</a:t>
                      </a:r>
                      <a:endParaRPr lang="en-US" sz="55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en-GB" sz="550" b="0" dirty="0" smtClean="0">
                          <a:latin typeface="Cambria" pitchFamily="18" charset="0"/>
                        </a:rPr>
                        <a:t>N</a:t>
                      </a:r>
                      <a:r>
                        <a:rPr lang="en-GB" sz="550" b="0" baseline="0" dirty="0" smtClean="0">
                          <a:latin typeface="Cambria" pitchFamily="18" charset="0"/>
                        </a:rPr>
                        <a:t>o. of  Other Complaints</a:t>
                      </a:r>
                      <a:endParaRPr lang="en-GB" sz="550" b="0" dirty="0">
                        <a:latin typeface="Cambria" pitchFamily="18" charset="0"/>
                      </a:endParaRPr>
                    </a:p>
                  </a:txBody>
                  <a:tcPr marL="6405" marR="6405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55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Total No. Of Flights Operated</a:t>
                      </a:r>
                      <a:endParaRPr lang="en-US" sz="55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en-GB" sz="550" b="0" dirty="0" smtClean="0">
                          <a:latin typeface="Cambria" pitchFamily="18" charset="0"/>
                        </a:rPr>
                        <a:t>N</a:t>
                      </a:r>
                      <a:r>
                        <a:rPr lang="en-GB" sz="550" b="0" baseline="0" dirty="0" smtClean="0">
                          <a:latin typeface="Cambria" pitchFamily="18" charset="0"/>
                        </a:rPr>
                        <a:t>o. of  Other Complaints</a:t>
                      </a:r>
                      <a:endParaRPr lang="en-GB" sz="550" b="0" dirty="0">
                        <a:latin typeface="Cambria" pitchFamily="18" charset="0"/>
                      </a:endParaRPr>
                    </a:p>
                  </a:txBody>
                  <a:tcPr marL="6405" marR="6405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55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Total No. Of Flights Operated</a:t>
                      </a:r>
                      <a:endParaRPr lang="en-US" sz="55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en-GB" sz="550" b="0" dirty="0" smtClean="0">
                          <a:latin typeface="Cambria" pitchFamily="18" charset="0"/>
                        </a:rPr>
                        <a:t>N</a:t>
                      </a:r>
                      <a:r>
                        <a:rPr lang="en-GB" sz="550" b="0" baseline="0" dirty="0" smtClean="0">
                          <a:latin typeface="Cambria" pitchFamily="18" charset="0"/>
                        </a:rPr>
                        <a:t>o. of  Other Complaints</a:t>
                      </a:r>
                      <a:endParaRPr lang="en-GB" sz="550" b="0" dirty="0">
                        <a:latin typeface="Cambria" pitchFamily="18" charset="0"/>
                      </a:endParaRPr>
                    </a:p>
                  </a:txBody>
                  <a:tcPr marL="6405" marR="6405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55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Total No. Of Flights Operated</a:t>
                      </a:r>
                      <a:endParaRPr lang="en-US" sz="55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en-GB" sz="550" b="0" dirty="0" smtClean="0">
                          <a:latin typeface="Cambria" pitchFamily="18" charset="0"/>
                        </a:rPr>
                        <a:t>N</a:t>
                      </a:r>
                      <a:r>
                        <a:rPr lang="en-GB" sz="550" b="0" baseline="0" dirty="0" smtClean="0">
                          <a:latin typeface="Cambria" pitchFamily="18" charset="0"/>
                        </a:rPr>
                        <a:t>o. of  Other Complaints</a:t>
                      </a:r>
                      <a:endParaRPr lang="en-GB" sz="550" b="0" dirty="0">
                        <a:latin typeface="Cambria" pitchFamily="18" charset="0"/>
                      </a:endParaRPr>
                    </a:p>
                  </a:txBody>
                  <a:tcPr marL="6405" marR="6405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55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Total No. Of Flights Operated</a:t>
                      </a:r>
                      <a:endParaRPr lang="en-US" sz="55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en-GB" sz="550" b="0" dirty="0" smtClean="0">
                          <a:latin typeface="Cambria" pitchFamily="18" charset="0"/>
                        </a:rPr>
                        <a:t>N</a:t>
                      </a:r>
                      <a:r>
                        <a:rPr lang="en-GB" sz="550" b="0" baseline="0" dirty="0" smtClean="0">
                          <a:latin typeface="Cambria" pitchFamily="18" charset="0"/>
                        </a:rPr>
                        <a:t>o. of  Other Complaints</a:t>
                      </a:r>
                      <a:endParaRPr lang="en-GB" sz="550" b="0" dirty="0">
                        <a:latin typeface="Cambria" pitchFamily="18" charset="0"/>
                      </a:endParaRPr>
                    </a:p>
                  </a:txBody>
                  <a:tcPr marL="6405" marR="6405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55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Total No. Of Flights Operated</a:t>
                      </a:r>
                      <a:endParaRPr lang="en-US" sz="55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en-GB" sz="550" b="0" dirty="0" smtClean="0">
                          <a:latin typeface="Cambria" pitchFamily="18" charset="0"/>
                        </a:rPr>
                        <a:t>N</a:t>
                      </a:r>
                      <a:r>
                        <a:rPr lang="en-GB" sz="550" b="0" baseline="0" dirty="0" smtClean="0">
                          <a:latin typeface="Cambria" pitchFamily="18" charset="0"/>
                        </a:rPr>
                        <a:t>o. of  Other Complaints</a:t>
                      </a:r>
                      <a:endParaRPr lang="en-GB" sz="550" b="0" dirty="0">
                        <a:latin typeface="Cambria" pitchFamily="18" charset="0"/>
                      </a:endParaRPr>
                    </a:p>
                  </a:txBody>
                  <a:tcPr marL="6405" marR="6405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55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Total No. Of Flights Operated</a:t>
                      </a:r>
                      <a:endParaRPr lang="en-US" sz="55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en-GB" sz="550" b="0" dirty="0" smtClean="0">
                          <a:latin typeface="Cambria" pitchFamily="18" charset="0"/>
                        </a:rPr>
                        <a:t>N</a:t>
                      </a:r>
                      <a:r>
                        <a:rPr lang="en-GB" sz="550" b="0" baseline="0" dirty="0" smtClean="0">
                          <a:latin typeface="Cambria" pitchFamily="18" charset="0"/>
                        </a:rPr>
                        <a:t>o. of  Other Complaints</a:t>
                      </a:r>
                      <a:endParaRPr lang="en-GB" sz="550" b="0" dirty="0">
                        <a:latin typeface="Cambria" pitchFamily="18" charset="0"/>
                      </a:endParaRPr>
                    </a:p>
                  </a:txBody>
                  <a:tcPr marL="6405" marR="6405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55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Total No. Of Flights Operated</a:t>
                      </a:r>
                      <a:endParaRPr lang="en-US" sz="55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vert="vert270" anchor="ctr"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en-GB" sz="550" b="0" dirty="0" smtClean="0">
                          <a:latin typeface="Cambria" pitchFamily="18" charset="0"/>
                        </a:rPr>
                        <a:t>N</a:t>
                      </a:r>
                      <a:r>
                        <a:rPr lang="en-GB" sz="550" b="0" baseline="0" dirty="0" smtClean="0">
                          <a:latin typeface="Cambria" pitchFamily="18" charset="0"/>
                        </a:rPr>
                        <a:t>o. of  Other Complaints</a:t>
                      </a:r>
                      <a:endParaRPr lang="en-GB" sz="550" b="0" dirty="0">
                        <a:latin typeface="Cambria" pitchFamily="18" charset="0"/>
                      </a:endParaRPr>
                    </a:p>
                  </a:txBody>
                  <a:tcPr marL="6405" marR="6405" marT="4270" marB="0" vert="vert27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55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Total No. Of Flights Operated</a:t>
                      </a:r>
                      <a:endParaRPr lang="en-US" sz="55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vert="vert270" anchor="ctr"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en-GB" sz="550" b="0" dirty="0" smtClean="0">
                          <a:latin typeface="Cambria" pitchFamily="18" charset="0"/>
                        </a:rPr>
                        <a:t>N</a:t>
                      </a:r>
                      <a:r>
                        <a:rPr lang="en-GB" sz="550" b="0" baseline="0" dirty="0" smtClean="0">
                          <a:latin typeface="Cambria" pitchFamily="18" charset="0"/>
                        </a:rPr>
                        <a:t>o. of  Other Complaints</a:t>
                      </a:r>
                      <a:endParaRPr lang="en-GB" sz="550" b="0" dirty="0">
                        <a:latin typeface="Cambria" pitchFamily="18" charset="0"/>
                      </a:endParaRPr>
                    </a:p>
                  </a:txBody>
                  <a:tcPr marL="6405" marR="6405" marT="4270" marB="0" vert="vert27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55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Total No. Of Flights Operated</a:t>
                      </a:r>
                      <a:endParaRPr lang="en-US" sz="55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vert="vert270" anchor="ctr"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en-GB" sz="550" b="0" dirty="0" smtClean="0">
                          <a:latin typeface="Cambria" pitchFamily="18" charset="0"/>
                        </a:rPr>
                        <a:t>N</a:t>
                      </a:r>
                      <a:r>
                        <a:rPr lang="en-GB" sz="550" b="0" baseline="0" dirty="0" smtClean="0">
                          <a:latin typeface="Cambria" pitchFamily="18" charset="0"/>
                        </a:rPr>
                        <a:t>o. of  Other Complaints</a:t>
                      </a:r>
                      <a:endParaRPr lang="en-GB" sz="550" b="0" dirty="0">
                        <a:latin typeface="Cambria" pitchFamily="18" charset="0"/>
                      </a:endParaRPr>
                    </a:p>
                  </a:txBody>
                  <a:tcPr marL="6405" marR="6405" marT="4270" marB="0" vert="vert27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55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Total No. Of Flights Operated</a:t>
                      </a:r>
                      <a:endParaRPr lang="en-US" sz="55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vert="vert270" anchor="ctr"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en-GB" sz="550" b="0" dirty="0" smtClean="0">
                          <a:latin typeface="Cambria" pitchFamily="18" charset="0"/>
                        </a:rPr>
                        <a:t>N</a:t>
                      </a:r>
                      <a:r>
                        <a:rPr lang="en-GB" sz="550" b="0" baseline="0" dirty="0" smtClean="0">
                          <a:latin typeface="Cambria" pitchFamily="18" charset="0"/>
                        </a:rPr>
                        <a:t>o. of  Other Complaints</a:t>
                      </a:r>
                      <a:endParaRPr lang="en-GB" sz="550" b="0" dirty="0">
                        <a:latin typeface="Cambria" pitchFamily="18" charset="0"/>
                      </a:endParaRPr>
                    </a:p>
                  </a:txBody>
                  <a:tcPr marL="6405" marR="6405" marT="4270" marB="0" vert="vert27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55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Total No. Of Flights Operated</a:t>
                      </a:r>
                      <a:endParaRPr lang="en-US" sz="55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vert="vert270" anchor="ctr"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en-GB" sz="550" b="0" dirty="0" smtClean="0">
                          <a:latin typeface="Cambria" pitchFamily="18" charset="0"/>
                        </a:rPr>
                        <a:t>N</a:t>
                      </a:r>
                      <a:r>
                        <a:rPr lang="en-GB" sz="550" b="0" baseline="0" dirty="0" smtClean="0">
                          <a:latin typeface="Cambria" pitchFamily="18" charset="0"/>
                        </a:rPr>
                        <a:t>o. of  Other Complaints</a:t>
                      </a:r>
                      <a:endParaRPr lang="en-GB" sz="550" b="0" dirty="0">
                        <a:latin typeface="Cambria" pitchFamily="18" charset="0"/>
                      </a:endParaRPr>
                    </a:p>
                  </a:txBody>
                  <a:tcPr marL="6405" marR="6405" marT="4270" marB="0" vert="vert270" anchor="ctr"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60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/>
                </a:tc>
                <a:tc vMerge="1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60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</a:tr>
              <a:tr h="29838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630" b="0" kern="1200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1</a:t>
                      </a:r>
                      <a:endParaRPr lang="en-US" sz="630" b="0" dirty="0"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2953" marR="2953" marT="295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30" b="0" u="none" strike="noStrike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AFRICA WORLD</a:t>
                      </a:r>
                      <a:endParaRPr lang="en-US" sz="630" b="0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45720" marR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101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102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110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105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110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125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4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122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117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120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 </a:t>
                      </a:r>
                      <a:r>
                        <a:rPr lang="en-GB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endParaRPr lang="en-GB" sz="10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GB" sz="1000" b="0" i="0" u="none" strike="noStrike" dirty="0" smtClean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  <a:p>
                      <a:pPr algn="ctr" fontAlgn="ctr"/>
                      <a:r>
                        <a:rPr lang="en-GB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116</a:t>
                      </a:r>
                      <a:endParaRPr lang="en-GB" sz="10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132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4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1,367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9838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630" b="0" kern="1200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2</a:t>
                      </a:r>
                      <a:endParaRPr lang="en-US" sz="630" b="0" dirty="0"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2953" marR="2953" marT="295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30" b="0" u="none" strike="noStrike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AIR COTE D'IVOIRE</a:t>
                      </a:r>
                      <a:endParaRPr lang="en-US" sz="630" b="0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45720" marR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45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46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53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51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3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 </a:t>
                      </a:r>
                      <a:r>
                        <a:rPr lang="en-GB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endParaRPr lang="en-GB" sz="10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GB" sz="1000" b="0" i="0" u="none" strike="noStrike" dirty="0" smtClean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  <a:p>
                      <a:pPr algn="ctr" fontAlgn="ctr"/>
                      <a:r>
                        <a:rPr lang="en-GB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48</a:t>
                      </a:r>
                      <a:endParaRPr lang="en-GB" sz="10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609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9838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630" b="0" kern="1200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3</a:t>
                      </a:r>
                      <a:endParaRPr lang="en-US" sz="630" b="0" dirty="0"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2953" marR="2953" marT="295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30" b="0" u="none" strike="noStrike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AIR FRANCE</a:t>
                      </a:r>
                      <a:endParaRPr lang="en-US" sz="630" b="0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45720" marR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35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33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38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38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1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1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GB" sz="1000" b="0" i="0" u="none" strike="noStrike" dirty="0" smtClean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  <a:p>
                      <a:pPr algn="ctr" fontAlgn="ctr"/>
                      <a:r>
                        <a:rPr lang="en-GB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38</a:t>
                      </a:r>
                      <a:endParaRPr lang="en-GB" sz="10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2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1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450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9838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GB" sz="630" b="0" dirty="0">
                          <a:latin typeface="Cambria" pitchFamily="18" charset="0"/>
                          <a:ea typeface="Cambria" panose="02040503050406030204" pitchFamily="18" charset="0"/>
                          <a:cs typeface="Times New Roman"/>
                        </a:rPr>
                        <a:t>4</a:t>
                      </a:r>
                      <a:endParaRPr lang="en-US" sz="630" b="0" dirty="0"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2953" marR="2953" marT="295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30" b="0" u="none" strike="noStrike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   AIR PEACE</a:t>
                      </a:r>
                      <a:endParaRPr lang="en-US" sz="630" b="0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99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93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99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107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116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111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endParaRPr lang="en-GB" sz="10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 </a:t>
                      </a:r>
                      <a:r>
                        <a:rPr lang="en-GB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endParaRPr lang="en-GB" sz="10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GB" sz="1000" b="0" i="0" u="none" strike="noStrike" dirty="0" smtClean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  <a:p>
                      <a:pPr algn="ctr" fontAlgn="ctr"/>
                      <a:r>
                        <a:rPr lang="en-GB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104</a:t>
                      </a:r>
                      <a:endParaRPr lang="en-GB" sz="10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2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111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1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1,258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9838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GB" sz="630" b="0" dirty="0">
                          <a:latin typeface="Cambria" pitchFamily="18" charset="0"/>
                          <a:ea typeface="Cambria" panose="02040503050406030204" pitchFamily="18" charset="0"/>
                          <a:cs typeface="Times New Roman"/>
                        </a:rPr>
                        <a:t>5</a:t>
                      </a:r>
                      <a:endParaRPr lang="en-US" sz="630" b="0" dirty="0"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2953" marR="2953" marT="295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30" b="0" u="none" strike="noStrike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ASKY AIRLINE</a:t>
                      </a:r>
                      <a:endParaRPr lang="en-US" sz="630" b="0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45720" marR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69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77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87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1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82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1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83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95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96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99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 </a:t>
                      </a:r>
                      <a:r>
                        <a:rPr lang="en-GB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endParaRPr lang="en-GB" sz="10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GB" sz="1000" b="0" i="0" u="none" strike="noStrike" dirty="0" smtClean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  <a:p>
                      <a:pPr algn="ctr" fontAlgn="ctr"/>
                      <a:r>
                        <a:rPr lang="en-GB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93</a:t>
                      </a:r>
                      <a:endParaRPr lang="en-GB" sz="10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2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1,097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9838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GB" sz="630" b="0" dirty="0">
                          <a:latin typeface="Cambria" pitchFamily="18" charset="0"/>
                          <a:ea typeface="Cambria" panose="02040503050406030204" pitchFamily="18" charset="0"/>
                          <a:cs typeface="Times New Roman"/>
                        </a:rPr>
                        <a:t>6</a:t>
                      </a:r>
                      <a:endParaRPr lang="en-US" sz="630" b="0" dirty="0"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2953" marR="2953" marT="295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30" b="0" i="0" u="none" strike="noStrike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Cambria" panose="02040503050406030204" pitchFamily="18" charset="0"/>
                        </a:rPr>
                        <a:t>AZMAN</a:t>
                      </a:r>
                      <a:r>
                        <a:rPr lang="en-US" sz="630" b="0" i="0" u="none" strike="noStrike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Cambria" panose="02040503050406030204" pitchFamily="18" charset="0"/>
                        </a:rPr>
                        <a:t> AIR</a:t>
                      </a:r>
                      <a:endParaRPr lang="en-US" sz="630" b="0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45720" marR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 </a:t>
                      </a:r>
                      <a:r>
                        <a:rPr lang="en-GB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endParaRPr lang="en-GB" sz="10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 </a:t>
                      </a:r>
                      <a:r>
                        <a:rPr lang="en-GB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endParaRPr lang="en-GB" sz="10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en-GB" sz="10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endParaRPr lang="en-GB" sz="10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endParaRPr lang="en-GB" sz="10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endParaRPr lang="en-GB" sz="10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endParaRPr lang="en-GB" sz="10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endParaRPr lang="en-GB" sz="10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endParaRPr lang="en-GB" sz="10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  <a:endParaRPr lang="en-GB" sz="1100" b="1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9838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GB" sz="630" b="0" dirty="0">
                          <a:latin typeface="Cambria" pitchFamily="18" charset="0"/>
                          <a:ea typeface="Cambria" panose="02040503050406030204" pitchFamily="18" charset="0"/>
                          <a:cs typeface="Times New Roman"/>
                        </a:rPr>
                        <a:t>7</a:t>
                      </a:r>
                      <a:endParaRPr lang="en-US" sz="630" b="0" dirty="0"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2953" marR="2953" marT="295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30" b="0" u="none" strike="noStrike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BADR AIR</a:t>
                      </a:r>
                      <a:endParaRPr lang="en-US" sz="630" b="0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45720" marR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4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 </a:t>
                      </a:r>
                      <a:r>
                        <a:rPr lang="en-GB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endParaRPr lang="en-GB" sz="10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GB" sz="1000" b="0" i="0" u="none" strike="noStrike" dirty="0" smtClean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  <a:p>
                      <a:pPr algn="ctr" fontAlgn="ctr"/>
                      <a:r>
                        <a:rPr lang="en-GB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11</a:t>
                      </a:r>
                      <a:endParaRPr lang="en-GB" sz="10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69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  <a:endParaRPr lang="en-GB" sz="1100" b="1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95866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en-GB" sz="630" b="0" dirty="0">
                          <a:latin typeface="Cambria" pitchFamily="18" charset="0"/>
                          <a:ea typeface="Cambria" panose="02040503050406030204" pitchFamily="18" charset="0"/>
                        </a:rPr>
                        <a:t>8</a:t>
                      </a:r>
                      <a:endParaRPr lang="en-US" sz="630" b="0" dirty="0"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2953" marR="2953" marT="295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30" b="0" u="none" strike="noStrike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BRITISH AIRWAYS</a:t>
                      </a:r>
                      <a:endParaRPr lang="en-US" sz="630" b="0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45720" marR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52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55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61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60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1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endParaRPr lang="en-GB" sz="10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 </a:t>
                      </a:r>
                      <a:r>
                        <a:rPr lang="en-GB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endParaRPr lang="en-GB" sz="10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GB" sz="1000" b="0" i="0" u="none" strike="noStrike" dirty="0" smtClean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  <a:p>
                      <a:pPr algn="ctr" fontAlgn="ctr"/>
                      <a:r>
                        <a:rPr lang="en-GB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58</a:t>
                      </a:r>
                      <a:endParaRPr lang="en-GB" sz="10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616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9838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en-GB" sz="630" b="0" dirty="0">
                          <a:latin typeface="Cambria" pitchFamily="18" charset="0"/>
                          <a:ea typeface="Cambria" panose="02040503050406030204" pitchFamily="18" charset="0"/>
                        </a:rPr>
                        <a:t>9</a:t>
                      </a:r>
                    </a:p>
                  </a:txBody>
                  <a:tcPr marL="2953" marR="2953" marT="295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GB" sz="630" b="0" i="0" u="none" strike="noStrike" dirty="0">
                          <a:solidFill>
                            <a:srgbClr val="000000"/>
                          </a:solidFill>
                          <a:latin typeface="Cambria" pitchFamily="18" charset="0"/>
                          <a:ea typeface="Cambria" panose="02040503050406030204" pitchFamily="18" charset="0"/>
                        </a:rPr>
                        <a:t>CRONOS AIR</a:t>
                      </a:r>
                      <a:endParaRPr lang="en-US" sz="630" b="0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45720" marR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 </a:t>
                      </a:r>
                      <a:r>
                        <a:rPr lang="en-GB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endParaRPr lang="en-GB" sz="10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GB" sz="1000" b="0" i="0" u="none" strike="noStrike" dirty="0" smtClean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  <a:p>
                      <a:pPr algn="ctr" fontAlgn="ctr"/>
                      <a:r>
                        <a:rPr lang="en-GB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</a:t>
                      </a:r>
                      <a:endParaRPr lang="en-GB" sz="10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53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  <a:endParaRPr lang="en-GB" sz="1100" b="1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9838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en-GB" sz="630" b="0" dirty="0">
                          <a:latin typeface="Cambria" pitchFamily="18" charset="0"/>
                          <a:ea typeface="Cambria" panose="02040503050406030204" pitchFamily="18" charset="0"/>
                        </a:rPr>
                        <a:t>10</a:t>
                      </a:r>
                    </a:p>
                  </a:txBody>
                  <a:tcPr marL="2953" marR="2953" marT="295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30" b="0" u="none" strike="noStrike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DELTA AIRLINE</a:t>
                      </a:r>
                      <a:endParaRPr lang="en-US" sz="630" b="0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45720" marR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37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28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31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2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30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1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1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endParaRPr lang="en-GB" sz="10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 </a:t>
                      </a:r>
                      <a:r>
                        <a:rPr lang="en-GB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endParaRPr lang="en-GB" sz="10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GB" sz="1000" b="0" i="0" u="none" strike="noStrike" dirty="0" smtClean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  <a:p>
                      <a:pPr algn="ctr" fontAlgn="ctr"/>
                      <a:r>
                        <a:rPr lang="en-GB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29</a:t>
                      </a:r>
                      <a:endParaRPr lang="en-GB" sz="10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407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9838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en-GB" sz="630" b="0" dirty="0">
                          <a:latin typeface="Cambria" pitchFamily="18" charset="0"/>
                          <a:ea typeface="Cambria" panose="02040503050406030204" pitchFamily="18" charset="0"/>
                        </a:rPr>
                        <a:t>11</a:t>
                      </a:r>
                    </a:p>
                  </a:txBody>
                  <a:tcPr marL="2953" marR="2953" marT="295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30" b="0" u="none" strike="noStrike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EGYPT AIR</a:t>
                      </a:r>
                      <a:endParaRPr lang="en-US" sz="630" b="0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45720" marR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53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46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58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60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GB" sz="1000" b="0" i="0" u="none" strike="noStrike" dirty="0" smtClean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  <a:p>
                      <a:pPr algn="ctr" fontAlgn="ctr"/>
                      <a:r>
                        <a:rPr lang="en-GB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57</a:t>
                      </a:r>
                      <a:endParaRPr lang="en-GB" sz="10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1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65</a:t>
                      </a:r>
                      <a:endParaRPr lang="en-GB" sz="10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4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706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9838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en-GB" sz="630" b="0" dirty="0">
                          <a:latin typeface="Cambria" pitchFamily="18" charset="0"/>
                          <a:ea typeface="Cambria" panose="02040503050406030204" pitchFamily="18" charset="0"/>
                        </a:rPr>
                        <a:t>12</a:t>
                      </a:r>
                    </a:p>
                  </a:txBody>
                  <a:tcPr marL="2953" marR="2953" marT="295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30" b="0" u="none" strike="noStrike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EMIRATES</a:t>
                      </a:r>
                      <a:endParaRPr lang="en-US" sz="630" b="0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45720" marR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32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1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44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2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45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1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endParaRPr lang="en-GB" sz="10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 </a:t>
                      </a:r>
                      <a:r>
                        <a:rPr lang="en-GB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endParaRPr lang="en-GB" sz="10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endParaRPr lang="en-GB" sz="10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endParaRPr lang="en-GB" sz="10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365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304096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en-GB" sz="630" b="0" dirty="0">
                          <a:latin typeface="Cambria" pitchFamily="18" charset="0"/>
                          <a:ea typeface="Cambria" panose="02040503050406030204" pitchFamily="18" charset="0"/>
                        </a:rPr>
                        <a:t>13</a:t>
                      </a:r>
                    </a:p>
                  </a:txBody>
                  <a:tcPr marL="2953" marR="2953" marT="295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30" b="0" u="none" strike="noStrike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ETHIOPIAN AIR</a:t>
                      </a:r>
                      <a:endParaRPr lang="en-US" sz="630" b="0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45720" marR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81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1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86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90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2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105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1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88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3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93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1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85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1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91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86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89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GB" sz="1000" b="0" i="0" u="none" strike="noStrike" dirty="0" smtClean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  <a:p>
                      <a:pPr algn="ctr" fontAlgn="ctr"/>
                      <a:r>
                        <a:rPr lang="en-GB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94</a:t>
                      </a:r>
                      <a:endParaRPr lang="en-GB" sz="10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3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92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1,080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19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</a:tbl>
          </a:graphicData>
        </a:graphic>
      </p:graphicFrame>
      <p:sp>
        <p:nvSpPr>
          <p:cNvPr id="31746" name="Rectangle 2"/>
          <p:cNvSpPr>
            <a:spLocks noChangeArrowheads="1"/>
          </p:cNvSpPr>
          <p:nvPr/>
        </p:nvSpPr>
        <p:spPr bwMode="auto">
          <a:xfrm>
            <a:off x="3233679" y="97795"/>
            <a:ext cx="5724644" cy="26161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indent="457200" algn="just" fontAlgn="base">
              <a:spcBef>
                <a:spcPct val="0"/>
              </a:spcBef>
              <a:spcAft>
                <a:spcPct val="0"/>
              </a:spcAft>
            </a:pPr>
            <a:r>
              <a:rPr lang="en-US" sz="1100" dirty="0">
                <a:latin typeface="Calibri" pitchFamily="34" charset="0"/>
                <a:ea typeface="Calibri" pitchFamily="34" charset="0"/>
                <a:cs typeface="Times New Roman" pitchFamily="18" charset="0"/>
              </a:rPr>
              <a:t>						</a:t>
            </a:r>
            <a:endParaRPr lang="en-US" dirty="0">
              <a:latin typeface="Arial" pitchFamily="34" charset="0"/>
            </a:endParaRPr>
          </a:p>
        </p:txBody>
      </p:sp>
      <p:sp>
        <p:nvSpPr>
          <p:cNvPr id="31747" name="Rectangle 3"/>
          <p:cNvSpPr>
            <a:spLocks noChangeArrowheads="1"/>
          </p:cNvSpPr>
          <p:nvPr/>
        </p:nvSpPr>
        <p:spPr bwMode="auto">
          <a:xfrm>
            <a:off x="1703513" y="92450"/>
            <a:ext cx="8856983" cy="64633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indent="457200" algn="ctr" fontAlgn="base">
              <a:spcBef>
                <a:spcPct val="0"/>
              </a:spcBef>
              <a:spcAft>
                <a:spcPct val="0"/>
              </a:spcAft>
              <a:tabLst>
                <a:tab pos="384175" algn="l"/>
              </a:tabLst>
            </a:pPr>
            <a:r>
              <a:rPr lang="en-GB" sz="1200" b="1" dirty="0" smtClean="0">
                <a:latin typeface="Cambria" pitchFamily="18" charset="0"/>
                <a:ea typeface="Calibri" pitchFamily="34" charset="0"/>
                <a:cs typeface="Times New Roman" pitchFamily="18" charset="0"/>
              </a:rPr>
              <a:t>NIGERIA </a:t>
            </a:r>
            <a:r>
              <a:rPr lang="en-GB" sz="1200" b="1" dirty="0">
                <a:latin typeface="Cambria" pitchFamily="18" charset="0"/>
                <a:ea typeface="Calibri" pitchFamily="34" charset="0"/>
                <a:cs typeface="Times New Roman" pitchFamily="18" charset="0"/>
              </a:rPr>
              <a:t>CIVIL AVIATION AUTHORITY</a:t>
            </a:r>
          </a:p>
          <a:p>
            <a:pPr indent="457200" algn="ctr" fontAlgn="base">
              <a:spcBef>
                <a:spcPct val="0"/>
              </a:spcBef>
              <a:spcAft>
                <a:spcPct val="0"/>
              </a:spcAft>
              <a:tabLst>
                <a:tab pos="384175" algn="l"/>
              </a:tabLst>
            </a:pPr>
            <a:r>
              <a:rPr lang="en-US" sz="1200" b="1" dirty="0">
                <a:latin typeface="Cambria" pitchFamily="18" charset="0"/>
                <a:ea typeface="Calibri" pitchFamily="34" charset="0"/>
                <a:cs typeface="Times New Roman" pitchFamily="18" charset="0"/>
              </a:rPr>
              <a:t>OTHERS (PILFERAGE, DISCOURTESY, ETC): INTERNATIONAL AIRLINE OPERATIONS </a:t>
            </a:r>
          </a:p>
          <a:p>
            <a:pPr indent="457200" algn="ctr" fontAlgn="base">
              <a:spcBef>
                <a:spcPct val="0"/>
              </a:spcBef>
              <a:spcAft>
                <a:spcPct val="0"/>
              </a:spcAft>
              <a:tabLst>
                <a:tab pos="384175" algn="l"/>
              </a:tabLst>
            </a:pPr>
            <a:r>
              <a:rPr lang="en-US" sz="1200" b="1" dirty="0">
                <a:latin typeface="Cambria" pitchFamily="18" charset="0"/>
                <a:ea typeface="Calibri" pitchFamily="34" charset="0"/>
                <a:cs typeface="Times New Roman" pitchFamily="18" charset="0"/>
              </a:rPr>
              <a:t> (JANUARY –  DECEMBER, </a:t>
            </a:r>
            <a:r>
              <a:rPr lang="en-US" sz="1200" b="1" dirty="0" smtClean="0">
                <a:latin typeface="Cambria" pitchFamily="18" charset="0"/>
                <a:ea typeface="Calibri" pitchFamily="34" charset="0"/>
                <a:cs typeface="Times New Roman" pitchFamily="18" charset="0"/>
              </a:rPr>
              <a:t>2022)</a:t>
            </a:r>
            <a:endParaRPr lang="en-US" sz="1200" dirty="0">
              <a:latin typeface="Arial" pitchFamily="34" charset="0"/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>
          <a:xfrm>
            <a:off x="11370065" y="6492875"/>
            <a:ext cx="762000" cy="365125"/>
          </a:xfrm>
        </p:spPr>
        <p:txBody>
          <a:bodyPr/>
          <a:lstStyle/>
          <a:p>
            <a:fld id="{53449B71-E51F-4EA4-A827-66E19C377E0C}" type="slidenum">
              <a:rPr lang="en-US" sz="1050" b="1"/>
              <a:pPr/>
              <a:t>13</a:t>
            </a:fld>
            <a:endParaRPr lang="en-US" sz="1050" b="1" dirty="0"/>
          </a:p>
        </p:txBody>
      </p:sp>
      <p:graphicFrame>
        <p:nvGraphicFramePr>
          <p:cNvPr id="8" name="Object 7"/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2284107158"/>
              </p:ext>
            </p:extLst>
          </p:nvPr>
        </p:nvGraphicFramePr>
        <p:xfrm>
          <a:off x="11370065" y="92450"/>
          <a:ext cx="612069" cy="54245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3451" r:id="rId4" imgW="568482" imgH="638663" progId="">
                  <p:embed/>
                </p:oleObj>
              </mc:Choice>
              <mc:Fallback>
                <p:oleObj r:id="rId4" imgW="568482" imgH="638663" progId="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5"/>
                      <a:stretch>
                        <a:fillRect/>
                      </a:stretch>
                    </p:blipFill>
                    <p:spPr>
                      <a:xfrm>
                        <a:off x="11370065" y="92450"/>
                        <a:ext cx="612069" cy="542450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</p:spTree>
    <p:extLst>
      <p:ext uri="{BB962C8B-B14F-4D97-AF65-F5344CB8AC3E}">
        <p14:creationId xmlns:p14="http://schemas.microsoft.com/office/powerpoint/2010/main" val="87868979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/>
      </p:par>
    </p:tn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 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60544736"/>
              </p:ext>
            </p:extLst>
          </p:nvPr>
        </p:nvGraphicFramePr>
        <p:xfrm>
          <a:off x="789711" y="738786"/>
          <a:ext cx="10836661" cy="5775031"/>
        </p:xfrm>
        <a:graphic>
          <a:graphicData uri="http://schemas.openxmlformats.org/drawingml/2006/table">
            <a:tbl>
              <a:tblPr/>
              <a:tblGrid>
                <a:gridCol w="244793"/>
                <a:gridCol w="1158098"/>
                <a:gridCol w="370865"/>
                <a:gridCol w="356315"/>
                <a:gridCol w="266413"/>
                <a:gridCol w="321940"/>
                <a:gridCol w="306185"/>
                <a:gridCol w="306185"/>
                <a:gridCol w="382730"/>
                <a:gridCol w="306185"/>
                <a:gridCol w="382730"/>
                <a:gridCol w="382730"/>
                <a:gridCol w="382730"/>
                <a:gridCol w="351566"/>
                <a:gridCol w="337350"/>
                <a:gridCol w="382730"/>
                <a:gridCol w="306185"/>
                <a:gridCol w="306185"/>
                <a:gridCol w="306185"/>
                <a:gridCol w="382730"/>
                <a:gridCol w="382730"/>
                <a:gridCol w="382730"/>
                <a:gridCol w="382730"/>
                <a:gridCol w="382730"/>
                <a:gridCol w="382730"/>
                <a:gridCol w="382730"/>
                <a:gridCol w="474359"/>
                <a:gridCol w="525092"/>
              </a:tblGrid>
              <a:tr h="362775">
                <a:tc rowSpan="2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US" sz="55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Arial"/>
                        </a:rPr>
                        <a:t>    S/N </a:t>
                      </a:r>
                      <a:endParaRPr lang="en-US" sz="55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640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US" sz="550" b="1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AIRLINES</a:t>
                      </a:r>
                      <a:r>
                        <a:rPr lang="en-US" sz="55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Calibri"/>
                          <a:cs typeface="Times New Roman"/>
                        </a:rPr>
                        <a:t> </a:t>
                      </a:r>
                      <a:endParaRPr lang="en-US" sz="55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640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GB" sz="550" b="1" kern="1200" smtClean="0">
                        <a:solidFill>
                          <a:srgbClr val="000000"/>
                        </a:solidFill>
                        <a:latin typeface="Cambria" pitchFamily="18" charset="0"/>
                        <a:ea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550" b="1" kern="120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JANUARY</a:t>
                      </a:r>
                      <a:endParaRPr lang="en-US" sz="550" b="1" kern="1200" smtClean="0">
                        <a:solidFill>
                          <a:srgbClr val="000000"/>
                        </a:solidFill>
                        <a:latin typeface="Cambria" pitchFamily="18" charset="0"/>
                        <a:ea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550" b="1" kern="1200" dirty="0" smtClean="0">
                        <a:solidFill>
                          <a:srgbClr val="000000"/>
                        </a:solidFill>
                        <a:latin typeface="Cambria" pitchFamily="18" charset="0"/>
                        <a:ea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550" b="1" kern="1200" smtClean="0">
                        <a:solidFill>
                          <a:srgbClr val="000000"/>
                        </a:solidFill>
                        <a:latin typeface="Cambria" pitchFamily="18" charset="0"/>
                        <a:ea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US" sz="550" b="1" kern="120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FEBRU</a:t>
                      </a:r>
                      <a:r>
                        <a:rPr lang="en-US" sz="550" b="1" kern="1200" baseline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ARY </a:t>
                      </a:r>
                      <a:r>
                        <a:rPr lang="en-US" sz="550" b="1" kern="120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</a:t>
                      </a:r>
                      <a:endParaRPr lang="en-US" sz="55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80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GB" sz="550" b="1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550" b="1" smtClean="0">
                          <a:latin typeface="Cambria" pitchFamily="18" charset="0"/>
                          <a:ea typeface="Calibri"/>
                          <a:cs typeface="Times New Roman"/>
                        </a:rPr>
                        <a:t>MARCH </a:t>
                      </a:r>
                      <a:endParaRPr lang="en-US" sz="55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80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GB" sz="550" b="1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550" b="1" smtClean="0">
                          <a:latin typeface="Cambria" pitchFamily="18" charset="0"/>
                          <a:ea typeface="Calibri"/>
                          <a:cs typeface="Times New Roman"/>
                        </a:rPr>
                        <a:t>APRIL</a:t>
                      </a:r>
                      <a:endParaRPr lang="en-US" sz="55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GB" sz="550" b="1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550" b="1" smtClean="0">
                          <a:latin typeface="Cambria" pitchFamily="18" charset="0"/>
                          <a:ea typeface="Calibri"/>
                          <a:cs typeface="Times New Roman"/>
                        </a:rPr>
                        <a:t>MAY</a:t>
                      </a:r>
                      <a:endParaRPr lang="en-US" sz="55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GB" sz="550" b="1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550" b="1" smtClean="0">
                          <a:latin typeface="Cambria" pitchFamily="18" charset="0"/>
                          <a:ea typeface="Calibri"/>
                          <a:cs typeface="Times New Roman"/>
                        </a:rPr>
                        <a:t>JUNE</a:t>
                      </a:r>
                      <a:endParaRPr lang="en-US" sz="55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GB" sz="550" b="1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550" b="1" smtClean="0">
                          <a:latin typeface="Cambria" pitchFamily="18" charset="0"/>
                          <a:ea typeface="Calibri"/>
                          <a:cs typeface="Times New Roman"/>
                        </a:rPr>
                        <a:t>JULY</a:t>
                      </a:r>
                      <a:endParaRPr lang="en-US" sz="55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 dirty="0"/>
                    </a:p>
                  </a:txBody>
                  <a:tcPr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GB" sz="550" b="1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550" b="1" smtClean="0">
                          <a:latin typeface="Cambria" pitchFamily="18" charset="0"/>
                          <a:ea typeface="Calibri"/>
                          <a:cs typeface="Times New Roman"/>
                        </a:rPr>
                        <a:t>AUGUST</a:t>
                      </a:r>
                      <a:endParaRPr lang="en-US" sz="55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GB" sz="550" b="1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550" b="1" smtClean="0">
                          <a:latin typeface="Cambria" pitchFamily="18" charset="0"/>
                          <a:ea typeface="Calibri"/>
                          <a:cs typeface="Times New Roman"/>
                        </a:rPr>
                        <a:t>SEPTEMBER</a:t>
                      </a:r>
                      <a:endParaRPr lang="en-US" sz="55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GB" sz="550" b="1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550" b="1" smtClean="0">
                          <a:latin typeface="Cambria" pitchFamily="18" charset="0"/>
                          <a:ea typeface="Calibri"/>
                          <a:cs typeface="Times New Roman"/>
                        </a:rPr>
                        <a:t>OCTOBER</a:t>
                      </a:r>
                      <a:endParaRPr lang="en-US" sz="55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80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GB" sz="550" b="1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550" b="1" smtClean="0">
                          <a:latin typeface="Cambria" pitchFamily="18" charset="0"/>
                          <a:ea typeface="Calibri"/>
                          <a:cs typeface="Times New Roman"/>
                        </a:rPr>
                        <a:t>NOVERMBER</a:t>
                      </a:r>
                      <a:endParaRPr lang="en-US" sz="55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50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GB" sz="550" b="1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550" b="1" smtClean="0">
                          <a:latin typeface="Cambria" pitchFamily="18" charset="0"/>
                          <a:ea typeface="Calibri"/>
                          <a:cs typeface="Times New Roman"/>
                        </a:rPr>
                        <a:t>DECEMBER</a:t>
                      </a:r>
                      <a:endParaRPr lang="en-US" sz="550" b="1" dirty="0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600" b="1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Total</a:t>
                      </a:r>
                      <a:r>
                        <a:rPr lang="en-GB" sz="600" b="1" baseline="0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 </a:t>
                      </a:r>
                    </a:p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600" b="1" baseline="0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No Of Flights Operated</a:t>
                      </a:r>
                      <a:endParaRPr lang="en-US" sz="60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600" b="1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Total </a:t>
                      </a:r>
                    </a:p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600" b="1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No Of </a:t>
                      </a:r>
                    </a:p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600" b="1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Other Complaints</a:t>
                      </a:r>
                      <a:endParaRPr lang="en-US" sz="60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455260">
                <a:tc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algn="l">
                        <a:lnSpc>
                          <a:spcPct val="150000"/>
                        </a:lnSpc>
                      </a:pPr>
                      <a:endParaRPr lang="en-US" sz="600" dirty="0">
                        <a:latin typeface="Cambria" pitchFamily="18" charset="0"/>
                        <a:ea typeface="Times New Roman"/>
                      </a:endParaRPr>
                    </a:p>
                  </a:txBody>
                  <a:tcPr marL="7566" marR="7566" marT="6405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55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Total No. Of Flights Operated</a:t>
                      </a:r>
                      <a:endParaRPr lang="en-US" sz="55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en-GB" sz="550" b="0" dirty="0" smtClean="0">
                          <a:latin typeface="Cambria" pitchFamily="18" charset="0"/>
                        </a:rPr>
                        <a:t>N</a:t>
                      </a:r>
                      <a:r>
                        <a:rPr lang="en-GB" sz="550" b="0" baseline="0" dirty="0" smtClean="0">
                          <a:latin typeface="Cambria" pitchFamily="18" charset="0"/>
                        </a:rPr>
                        <a:t>o. of  Other Complaints</a:t>
                      </a:r>
                      <a:endParaRPr lang="en-GB" sz="550" b="0" dirty="0">
                        <a:latin typeface="Cambria" pitchFamily="18" charset="0"/>
                      </a:endParaRPr>
                    </a:p>
                  </a:txBody>
                  <a:tcPr marL="6405" marR="6405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55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Total No. Of Flights Operated</a:t>
                      </a:r>
                      <a:endParaRPr lang="en-US" sz="55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en-GB" sz="550" b="0" dirty="0" smtClean="0">
                          <a:latin typeface="Cambria" pitchFamily="18" charset="0"/>
                        </a:rPr>
                        <a:t>N</a:t>
                      </a:r>
                      <a:r>
                        <a:rPr lang="en-GB" sz="550" b="0" baseline="0" dirty="0" smtClean="0">
                          <a:latin typeface="Cambria" pitchFamily="18" charset="0"/>
                        </a:rPr>
                        <a:t>o. of  Other Complaints</a:t>
                      </a:r>
                      <a:endParaRPr lang="en-GB" sz="550" b="0" dirty="0">
                        <a:latin typeface="Cambria" pitchFamily="18" charset="0"/>
                      </a:endParaRPr>
                    </a:p>
                  </a:txBody>
                  <a:tcPr marL="6405" marR="6405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55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Total No. Of Flights Operated</a:t>
                      </a:r>
                      <a:endParaRPr lang="en-US" sz="55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en-GB" sz="550" b="0" dirty="0" smtClean="0">
                          <a:latin typeface="Cambria" pitchFamily="18" charset="0"/>
                        </a:rPr>
                        <a:t>N</a:t>
                      </a:r>
                      <a:r>
                        <a:rPr lang="en-GB" sz="550" b="0" baseline="0" dirty="0" smtClean="0">
                          <a:latin typeface="Cambria" pitchFamily="18" charset="0"/>
                        </a:rPr>
                        <a:t>o. of  Other Complaints</a:t>
                      </a:r>
                      <a:endParaRPr lang="en-GB" sz="550" b="0" dirty="0">
                        <a:latin typeface="Cambria" pitchFamily="18" charset="0"/>
                      </a:endParaRPr>
                    </a:p>
                  </a:txBody>
                  <a:tcPr marL="6405" marR="6405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55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Total No. Of Flights Operated</a:t>
                      </a:r>
                      <a:endParaRPr lang="en-US" sz="55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en-GB" sz="550" b="0" dirty="0" smtClean="0">
                          <a:latin typeface="Cambria" pitchFamily="18" charset="0"/>
                        </a:rPr>
                        <a:t>N</a:t>
                      </a:r>
                      <a:r>
                        <a:rPr lang="en-GB" sz="550" b="0" baseline="0" dirty="0" smtClean="0">
                          <a:latin typeface="Cambria" pitchFamily="18" charset="0"/>
                        </a:rPr>
                        <a:t>o. of  Other Complaints</a:t>
                      </a:r>
                      <a:endParaRPr lang="en-GB" sz="550" b="0" dirty="0">
                        <a:latin typeface="Cambria" pitchFamily="18" charset="0"/>
                      </a:endParaRPr>
                    </a:p>
                  </a:txBody>
                  <a:tcPr marL="6405" marR="6405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55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Total No. Of Flights Operated</a:t>
                      </a:r>
                      <a:endParaRPr lang="en-US" sz="55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en-GB" sz="550" b="0" dirty="0" smtClean="0">
                          <a:latin typeface="Cambria" pitchFamily="18" charset="0"/>
                        </a:rPr>
                        <a:t>N</a:t>
                      </a:r>
                      <a:r>
                        <a:rPr lang="en-GB" sz="550" b="0" baseline="0" dirty="0" smtClean="0">
                          <a:latin typeface="Cambria" pitchFamily="18" charset="0"/>
                        </a:rPr>
                        <a:t>o. of  Other Complaints</a:t>
                      </a:r>
                      <a:endParaRPr lang="en-GB" sz="550" b="0" dirty="0">
                        <a:latin typeface="Cambria" pitchFamily="18" charset="0"/>
                      </a:endParaRPr>
                    </a:p>
                  </a:txBody>
                  <a:tcPr marL="6405" marR="6405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55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Total No. Of Flights Operated</a:t>
                      </a:r>
                      <a:endParaRPr lang="en-US" sz="55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en-GB" sz="550" b="0" dirty="0" smtClean="0">
                          <a:latin typeface="Cambria" pitchFamily="18" charset="0"/>
                        </a:rPr>
                        <a:t>N</a:t>
                      </a:r>
                      <a:r>
                        <a:rPr lang="en-GB" sz="550" b="0" baseline="0" dirty="0" smtClean="0">
                          <a:latin typeface="Cambria" pitchFamily="18" charset="0"/>
                        </a:rPr>
                        <a:t>o. of  Other Complaints</a:t>
                      </a:r>
                      <a:endParaRPr lang="en-GB" sz="550" b="0" dirty="0">
                        <a:latin typeface="Cambria" pitchFamily="18" charset="0"/>
                      </a:endParaRPr>
                    </a:p>
                  </a:txBody>
                  <a:tcPr marL="6405" marR="6405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55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Total No. Of Flights Operated</a:t>
                      </a:r>
                      <a:endParaRPr lang="en-US" sz="55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en-GB" sz="550" b="0" dirty="0" smtClean="0">
                          <a:latin typeface="Cambria" pitchFamily="18" charset="0"/>
                        </a:rPr>
                        <a:t>N</a:t>
                      </a:r>
                      <a:r>
                        <a:rPr lang="en-GB" sz="550" b="0" baseline="0" dirty="0" smtClean="0">
                          <a:latin typeface="Cambria" pitchFamily="18" charset="0"/>
                        </a:rPr>
                        <a:t>o. of  Other Complaints</a:t>
                      </a:r>
                      <a:endParaRPr lang="en-GB" sz="550" b="0" dirty="0">
                        <a:latin typeface="Cambria" pitchFamily="18" charset="0"/>
                      </a:endParaRPr>
                    </a:p>
                  </a:txBody>
                  <a:tcPr marL="6405" marR="6405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55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Total No. Of Flights Operated</a:t>
                      </a:r>
                      <a:endParaRPr lang="en-US" sz="55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vert="vert270" anchor="ctr"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en-GB" sz="550" b="0" dirty="0" smtClean="0">
                          <a:latin typeface="Cambria" pitchFamily="18" charset="0"/>
                        </a:rPr>
                        <a:t>N</a:t>
                      </a:r>
                      <a:r>
                        <a:rPr lang="en-GB" sz="550" b="0" baseline="0" dirty="0" smtClean="0">
                          <a:latin typeface="Cambria" pitchFamily="18" charset="0"/>
                        </a:rPr>
                        <a:t>o. of  Other Complaints</a:t>
                      </a:r>
                      <a:endParaRPr lang="en-GB" sz="550" b="0" dirty="0">
                        <a:latin typeface="Cambria" pitchFamily="18" charset="0"/>
                      </a:endParaRPr>
                    </a:p>
                  </a:txBody>
                  <a:tcPr marL="6405" marR="6405" marT="4270" marB="0" vert="vert27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55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Total No. Of Flights Operated</a:t>
                      </a:r>
                      <a:endParaRPr lang="en-US" sz="55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vert="vert270" anchor="ctr"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en-GB" sz="550" b="0" dirty="0" smtClean="0">
                          <a:latin typeface="Cambria" pitchFamily="18" charset="0"/>
                        </a:rPr>
                        <a:t>N</a:t>
                      </a:r>
                      <a:r>
                        <a:rPr lang="en-GB" sz="550" b="0" baseline="0" dirty="0" smtClean="0">
                          <a:latin typeface="Cambria" pitchFamily="18" charset="0"/>
                        </a:rPr>
                        <a:t>o. of  Other Complaints</a:t>
                      </a:r>
                      <a:endParaRPr lang="en-GB" sz="550" b="0" dirty="0">
                        <a:latin typeface="Cambria" pitchFamily="18" charset="0"/>
                      </a:endParaRPr>
                    </a:p>
                  </a:txBody>
                  <a:tcPr marL="6405" marR="6405" marT="4270" marB="0" vert="vert27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55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Total No. Of Flights Operated</a:t>
                      </a:r>
                      <a:endParaRPr lang="en-US" sz="55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vert="vert270" anchor="ctr"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en-GB" sz="550" b="0" dirty="0" smtClean="0">
                          <a:latin typeface="Cambria" pitchFamily="18" charset="0"/>
                        </a:rPr>
                        <a:t>N</a:t>
                      </a:r>
                      <a:r>
                        <a:rPr lang="en-GB" sz="550" b="0" baseline="0" dirty="0" smtClean="0">
                          <a:latin typeface="Cambria" pitchFamily="18" charset="0"/>
                        </a:rPr>
                        <a:t>o. of  Other Complaints</a:t>
                      </a:r>
                      <a:endParaRPr lang="en-GB" sz="550" b="0" dirty="0">
                        <a:latin typeface="Cambria" pitchFamily="18" charset="0"/>
                      </a:endParaRPr>
                    </a:p>
                  </a:txBody>
                  <a:tcPr marL="6405" marR="6405" marT="4270" marB="0" vert="vert27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55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Total No. Of Flights Operated</a:t>
                      </a:r>
                      <a:endParaRPr lang="en-US" sz="55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vert="vert270" anchor="ctr"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en-GB" sz="550" b="0" dirty="0" smtClean="0">
                          <a:latin typeface="Cambria" pitchFamily="18" charset="0"/>
                        </a:rPr>
                        <a:t>N</a:t>
                      </a:r>
                      <a:r>
                        <a:rPr lang="en-GB" sz="550" b="0" baseline="0" dirty="0" smtClean="0">
                          <a:latin typeface="Cambria" pitchFamily="18" charset="0"/>
                        </a:rPr>
                        <a:t>o. of  Other Complaints</a:t>
                      </a:r>
                      <a:endParaRPr lang="en-GB" sz="550" b="0" dirty="0">
                        <a:latin typeface="Cambria" pitchFamily="18" charset="0"/>
                      </a:endParaRPr>
                    </a:p>
                  </a:txBody>
                  <a:tcPr marL="6405" marR="6405" marT="4270" marB="0" vert="vert27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55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Total No. Of Flights Operated</a:t>
                      </a:r>
                      <a:endParaRPr lang="en-US" sz="55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vert="vert270" anchor="ctr"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en-GB" sz="550" b="0" dirty="0" smtClean="0">
                          <a:latin typeface="Cambria" pitchFamily="18" charset="0"/>
                        </a:rPr>
                        <a:t>N</a:t>
                      </a:r>
                      <a:r>
                        <a:rPr lang="en-GB" sz="550" b="0" baseline="0" dirty="0" smtClean="0">
                          <a:latin typeface="Cambria" pitchFamily="18" charset="0"/>
                        </a:rPr>
                        <a:t>o. of  Other Complaints</a:t>
                      </a:r>
                      <a:endParaRPr lang="en-GB" sz="550" b="0" dirty="0">
                        <a:latin typeface="Cambria" pitchFamily="18" charset="0"/>
                      </a:endParaRPr>
                    </a:p>
                  </a:txBody>
                  <a:tcPr marL="6405" marR="6405" marT="4270" marB="0" vert="vert270" anchor="ctr"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60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/>
                </a:tc>
                <a:tc vMerge="1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60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</a:tr>
              <a:tr h="315781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en-GB" sz="630" b="0" dirty="0">
                          <a:latin typeface="Cambria" pitchFamily="18" charset="0"/>
                          <a:ea typeface="Cambria" panose="02040503050406030204" pitchFamily="18" charset="0"/>
                        </a:rPr>
                        <a:t>14</a:t>
                      </a:r>
                    </a:p>
                  </a:txBody>
                  <a:tcPr marL="2953" marR="2953" marT="295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630" b="0" u="none" strike="noStrike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KENYA AIR</a:t>
                      </a:r>
                      <a:endParaRPr lang="en-US" sz="630" b="0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45720" marR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30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28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29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28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1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 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GB" sz="1000" b="0" i="0" u="none" strike="noStrike" dirty="0" smtClean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  <a:p>
                      <a:pPr algn="ctr" fontAlgn="ctr"/>
                      <a:r>
                        <a:rPr lang="en-GB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23</a:t>
                      </a:r>
                      <a:endParaRPr lang="en-GB" sz="10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3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28</a:t>
                      </a:r>
                      <a:endParaRPr lang="en-GB" sz="10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344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315781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en-GB" sz="630" b="0" dirty="0">
                          <a:latin typeface="Cambria" pitchFamily="18" charset="0"/>
                          <a:ea typeface="Cambria" panose="02040503050406030204" pitchFamily="18" charset="0"/>
                        </a:rPr>
                        <a:t>15</a:t>
                      </a:r>
                    </a:p>
                  </a:txBody>
                  <a:tcPr marL="2953" marR="2953" marT="295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30" b="0" u="none" strike="noStrike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KLM</a:t>
                      </a:r>
                      <a:endParaRPr lang="en-US" sz="630" b="0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45720" marR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23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19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22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24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2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endParaRPr lang="en-GB" sz="10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GB" sz="1000" b="0" i="0" u="none" strike="noStrike" dirty="0" smtClean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  <a:p>
                      <a:pPr algn="ctr" fontAlgn="ctr"/>
                      <a:r>
                        <a:rPr lang="en-GB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25</a:t>
                      </a:r>
                      <a:endParaRPr lang="en-GB" sz="10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306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315781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en-GB" sz="630" b="0" dirty="0">
                          <a:latin typeface="Cambria" pitchFamily="18" charset="0"/>
                          <a:ea typeface="Cambria" panose="02040503050406030204" pitchFamily="18" charset="0"/>
                        </a:rPr>
                        <a:t>16</a:t>
                      </a:r>
                    </a:p>
                  </a:txBody>
                  <a:tcPr marL="2953" marR="2953" marT="295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30" b="0" u="none" strike="noStrike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LUFTHANSA</a:t>
                      </a:r>
                      <a:endParaRPr lang="en-US" sz="630" b="0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45720" marR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70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49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57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1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69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1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 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GB" sz="1000" b="0" i="0" u="none" strike="noStrike" dirty="0" smtClean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  <a:p>
                      <a:pPr algn="ctr" fontAlgn="ctr"/>
                      <a:r>
                        <a:rPr lang="en-GB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60</a:t>
                      </a:r>
                      <a:endParaRPr lang="en-GB" sz="10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1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769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315781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en-GB" sz="630" b="0" dirty="0">
                          <a:latin typeface="Cambria" pitchFamily="18" charset="0"/>
                          <a:ea typeface="Cambria" panose="02040503050406030204" pitchFamily="18" charset="0"/>
                        </a:rPr>
                        <a:t>17</a:t>
                      </a:r>
                    </a:p>
                  </a:txBody>
                  <a:tcPr marL="2953" marR="2953" marT="295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30" b="0" u="none" strike="noStrike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MIDDLE EAST AIRLINES</a:t>
                      </a:r>
                      <a:endParaRPr lang="en-US" sz="630" b="0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45720" marR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14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14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14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14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endParaRPr lang="en-GB" sz="10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 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GB" sz="1000" b="0" i="0" u="none" strike="noStrike" dirty="0" smtClean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  <a:p>
                      <a:pPr algn="ctr" fontAlgn="ctr"/>
                      <a:r>
                        <a:rPr lang="en-GB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11</a:t>
                      </a:r>
                      <a:endParaRPr lang="en-GB" sz="10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138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  <a:endParaRPr lang="en-GB" sz="1100" b="1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315781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en-GB" sz="630" b="0" dirty="0">
                          <a:latin typeface="Cambria" pitchFamily="18" charset="0"/>
                          <a:ea typeface="Cambria" panose="02040503050406030204" pitchFamily="18" charset="0"/>
                        </a:rPr>
                        <a:t>18</a:t>
                      </a:r>
                    </a:p>
                  </a:txBody>
                  <a:tcPr marL="2953" marR="2953" marT="295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30" b="0" u="none" strike="noStrike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QATAR AIR</a:t>
                      </a:r>
                      <a:endParaRPr lang="en-US" sz="630" b="0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45720" marR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73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2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71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3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110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4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115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1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2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130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2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110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GB" sz="1000" b="0" i="0" u="none" strike="noStrike" dirty="0" smtClean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  <a:p>
                      <a:pPr algn="ctr" fontAlgn="ctr"/>
                      <a:r>
                        <a:rPr lang="en-GB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69</a:t>
                      </a:r>
                      <a:endParaRPr lang="en-GB" sz="10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88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1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1,179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17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324166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en-GB" sz="630" b="0" dirty="0">
                          <a:latin typeface="Cambria" pitchFamily="18" charset="0"/>
                          <a:ea typeface="Cambria" panose="02040503050406030204" pitchFamily="18" charset="0"/>
                        </a:rPr>
                        <a:t>19</a:t>
                      </a:r>
                    </a:p>
                  </a:txBody>
                  <a:tcPr marL="2953" marR="2953" marT="295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30" b="0" u="none" strike="noStrike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ROYAL AIR MAROC</a:t>
                      </a:r>
                      <a:endParaRPr lang="en-US" sz="630" b="0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45720" marR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12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21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29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 </a:t>
                      </a:r>
                      <a:r>
                        <a:rPr lang="en-GB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endParaRPr lang="en-GB" sz="10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GB" sz="1000" b="0" i="0" u="none" strike="noStrike" dirty="0" smtClean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  <a:p>
                      <a:pPr algn="ctr" fontAlgn="ctr"/>
                      <a:endParaRPr lang="en-GB" sz="1000" b="0" i="0" u="none" strike="noStrike" dirty="0" smtClean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  <a:p>
                      <a:pPr algn="ctr" fontAlgn="ctr"/>
                      <a:r>
                        <a:rPr lang="en-GB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29</a:t>
                      </a:r>
                      <a:endParaRPr lang="en-GB" sz="10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1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1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289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315781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en-GB" sz="630" b="0" dirty="0">
                          <a:latin typeface="Cambria" pitchFamily="18" charset="0"/>
                          <a:ea typeface="Cambria" panose="02040503050406030204" pitchFamily="18" charset="0"/>
                        </a:rPr>
                        <a:t>20</a:t>
                      </a:r>
                    </a:p>
                  </a:txBody>
                  <a:tcPr marL="2953" marR="2953" marT="295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30" b="0" u="none" strike="noStrike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RWAND</a:t>
                      </a:r>
                      <a:r>
                        <a:rPr lang="en-US" sz="630" b="0" u="none" strike="noStrike" baseline="0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 AIR</a:t>
                      </a:r>
                      <a:endParaRPr lang="en-US" sz="630" b="0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45720" marR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37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1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30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39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33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3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 </a:t>
                      </a:r>
                      <a:r>
                        <a:rPr lang="en-GB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endParaRPr lang="en-GB" sz="10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GB" sz="1000" b="0" i="0" u="none" strike="noStrike" dirty="0" smtClean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  <a:p>
                      <a:pPr algn="ctr" fontAlgn="ctr"/>
                      <a:r>
                        <a:rPr lang="en-GB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38</a:t>
                      </a:r>
                      <a:endParaRPr lang="en-GB" sz="10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4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5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425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14</a:t>
                      </a:r>
                      <a:endParaRPr lang="en-GB" sz="1100" b="1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8516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en-GB" sz="630" b="0" dirty="0" smtClean="0">
                          <a:latin typeface="Cambria" pitchFamily="18" charset="0"/>
                          <a:ea typeface="Cambria" panose="02040503050406030204" pitchFamily="18" charset="0"/>
                        </a:rPr>
                        <a:t>21</a:t>
                      </a:r>
                      <a:endParaRPr lang="en-GB" sz="630" b="0" dirty="0"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2953" marR="2953" marT="295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30" b="0" u="none" strike="noStrike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SAUDI AIR</a:t>
                      </a:r>
                      <a:endParaRPr lang="en-US" sz="630" b="0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45720" marR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13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en-GB" sz="10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en-GB" sz="10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GB" sz="10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GB" sz="1000" dirty="0"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GB" sz="10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GB" sz="1000" dirty="0"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49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  <a:endParaRPr lang="en-GB" sz="1100" b="1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315781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en-GB" sz="630" b="0" dirty="0" smtClean="0">
                          <a:latin typeface="Cambria" pitchFamily="18" charset="0"/>
                          <a:ea typeface="Cambria" panose="02040503050406030204" pitchFamily="18" charset="0"/>
                        </a:rPr>
                        <a:t>22</a:t>
                      </a:r>
                      <a:endParaRPr lang="en-GB" sz="630" b="0" dirty="0"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2953" marR="2953" marT="295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630" b="0" i="0" u="none" strike="noStrike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Cambria" panose="02040503050406030204" pitchFamily="18" charset="0"/>
                        </a:rPr>
                        <a:t>SOUTH AFRICAN AIRWAYS</a:t>
                      </a:r>
                    </a:p>
                  </a:txBody>
                  <a:tcPr marL="45720" marR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1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12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14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13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endParaRPr lang="en-GB" sz="10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 </a:t>
                      </a:r>
                      <a:r>
                        <a:rPr lang="en-GB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endParaRPr lang="en-GB" sz="10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GB" sz="1000" b="0" i="0" u="none" strike="noStrike" dirty="0" smtClean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  <a:p>
                      <a:pPr algn="ctr" fontAlgn="ctr"/>
                      <a:r>
                        <a:rPr lang="en-GB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12</a:t>
                      </a:r>
                      <a:endParaRPr lang="en-GB" sz="10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1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151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315781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en-GB" sz="630" b="0" dirty="0" smtClean="0">
                          <a:latin typeface="Cambria" pitchFamily="18" charset="0"/>
                          <a:ea typeface="Cambria" panose="02040503050406030204" pitchFamily="18" charset="0"/>
                        </a:rPr>
                        <a:t>23</a:t>
                      </a:r>
                      <a:endParaRPr lang="en-GB" sz="630" b="0" dirty="0"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2953" marR="2953" marT="295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GB" sz="630" b="0" i="0" u="none" strike="noStrike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Cambria" panose="02040503050406030204" pitchFamily="18" charset="0"/>
                        </a:rPr>
                        <a:t>TAAG</a:t>
                      </a:r>
                      <a:r>
                        <a:rPr lang="en-GB" sz="630" b="0" i="0" u="none" strike="noStrike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Cambria" panose="02040503050406030204" pitchFamily="18" charset="0"/>
                        </a:rPr>
                        <a:t> ANGOLA</a:t>
                      </a:r>
                      <a:endParaRPr lang="en-US" sz="630" b="0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45720" marR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7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GB" sz="1000" b="0" i="0" u="none" strike="noStrike" dirty="0" smtClean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  <a:p>
                      <a:pPr algn="ctr" fontAlgn="ctr"/>
                      <a:r>
                        <a:rPr lang="en-GB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9</a:t>
                      </a:r>
                      <a:endParaRPr lang="en-GB" sz="10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1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101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315781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en-GB" sz="630" b="0" dirty="0" smtClean="0">
                          <a:latin typeface="Cambria" pitchFamily="18" charset="0"/>
                          <a:ea typeface="Cambria" panose="02040503050406030204" pitchFamily="18" charset="0"/>
                        </a:rPr>
                        <a:t>24</a:t>
                      </a:r>
                      <a:endParaRPr lang="en-GB" sz="630" b="0" dirty="0"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2953" marR="2953" marT="295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30" b="0" u="none" strike="noStrike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TURKISH </a:t>
                      </a:r>
                    </a:p>
                    <a:p>
                      <a:pPr algn="l" fontAlgn="ctr"/>
                      <a:r>
                        <a:rPr lang="en-US" sz="630" b="0" u="none" strike="noStrike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AIRLINES</a:t>
                      </a:r>
                      <a:endParaRPr lang="en-US" sz="630" b="0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45720" marR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54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56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1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65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57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2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endParaRPr lang="en-GB" sz="10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GB" sz="1000" b="0" i="0" u="none" strike="noStrike" dirty="0" smtClean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  <a:p>
                      <a:pPr algn="ctr" fontAlgn="ctr"/>
                      <a:r>
                        <a:rPr lang="en-GB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38</a:t>
                      </a:r>
                      <a:endParaRPr lang="en-GB" sz="10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1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654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315781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en-GB" sz="630" b="0" dirty="0" smtClean="0">
                          <a:latin typeface="Cambria" pitchFamily="18" charset="0"/>
                          <a:ea typeface="Cambria" panose="02040503050406030204" pitchFamily="18" charset="0"/>
                        </a:rPr>
                        <a:t>25</a:t>
                      </a:r>
                      <a:endParaRPr lang="en-GB" sz="630" b="0" dirty="0"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2953" marR="2953" marT="295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30" b="0" i="0" u="none" strike="noStrike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Cambria" panose="02040503050406030204" pitchFamily="18" charset="0"/>
                        </a:rPr>
                        <a:t>UNITED AIRLINE</a:t>
                      </a:r>
                      <a:endParaRPr lang="en-US" sz="630" b="0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45720" marR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13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12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13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1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13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1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1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 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GB" sz="1000" b="0" i="0" u="none" strike="noStrike" dirty="0" smtClean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  <a:p>
                      <a:pPr algn="ctr" fontAlgn="ctr"/>
                      <a:r>
                        <a:rPr lang="en-GB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13</a:t>
                      </a:r>
                      <a:endParaRPr lang="en-GB" sz="10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1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157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315781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en-GB" sz="630" b="0" dirty="0" smtClean="0">
                          <a:latin typeface="Cambria" pitchFamily="18" charset="0"/>
                          <a:ea typeface="Cambria" panose="02040503050406030204" pitchFamily="18" charset="0"/>
                        </a:rPr>
                        <a:t>26</a:t>
                      </a:r>
                      <a:endParaRPr lang="en-GB" sz="630" b="0" dirty="0"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2953" marR="2953" marT="295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30" b="0" u="none" strike="noStrike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VIRGIN ATLANTIC</a:t>
                      </a:r>
                      <a:endParaRPr lang="en-US" sz="630" b="0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45720" marR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31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1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28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31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2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30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endParaRPr lang="en-GB" sz="10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 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GB" sz="1000" b="0" i="0" u="none" strike="noStrike" dirty="0" smtClean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  <a:p>
                      <a:pPr algn="ctr" fontAlgn="ctr"/>
                      <a:r>
                        <a:rPr lang="en-GB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30</a:t>
                      </a:r>
                      <a:endParaRPr lang="en-GB" sz="10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3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363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355486">
                <a:tc gridSpan="2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800" b="1" dirty="0">
                          <a:latin typeface="Cambria" pitchFamily="18" charset="0"/>
                          <a:ea typeface="Cambria" panose="02040503050406030204" pitchFamily="18" charset="0"/>
                          <a:cs typeface="Times New Roman"/>
                        </a:rPr>
                        <a:t>TOTAL</a:t>
                      </a:r>
                      <a:r>
                        <a:rPr lang="en-GB" sz="800" b="1" baseline="0" dirty="0">
                          <a:latin typeface="Cambria" pitchFamily="18" charset="0"/>
                          <a:ea typeface="Cambria" panose="02040503050406030204" pitchFamily="18" charset="0"/>
                          <a:cs typeface="Times New Roman"/>
                        </a:rPr>
                        <a:t> </a:t>
                      </a:r>
                      <a:r>
                        <a:rPr lang="en-GB" sz="800" b="1" baseline="0" dirty="0" smtClean="0">
                          <a:latin typeface="Cambria" pitchFamily="18" charset="0"/>
                          <a:ea typeface="Cambria" panose="02040503050406030204" pitchFamily="18" charset="0"/>
                          <a:cs typeface="Times New Roman"/>
                        </a:rPr>
                        <a:t>NO. </a:t>
                      </a:r>
                      <a:r>
                        <a:rPr lang="en-GB" sz="800" b="1" baseline="0" dirty="0">
                          <a:latin typeface="Cambria" pitchFamily="18" charset="0"/>
                          <a:ea typeface="Cambria" panose="02040503050406030204" pitchFamily="18" charset="0"/>
                          <a:cs typeface="Times New Roman"/>
                        </a:rPr>
                        <a:t>OF </a:t>
                      </a:r>
                      <a:endParaRPr lang="en-GB" sz="800" b="1" baseline="0" dirty="0" smtClean="0"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800" b="1" baseline="0" dirty="0" smtClean="0">
                          <a:latin typeface="Cambria" pitchFamily="18" charset="0"/>
                          <a:ea typeface="Cambria" panose="02040503050406030204" pitchFamily="18" charset="0"/>
                          <a:cs typeface="Times New Roman"/>
                        </a:rPr>
                        <a:t>FLIGHTS </a:t>
                      </a:r>
                      <a:r>
                        <a:rPr lang="en-GB" sz="800" b="1" baseline="0" dirty="0">
                          <a:latin typeface="Cambria" pitchFamily="18" charset="0"/>
                          <a:ea typeface="Cambria" panose="02040503050406030204" pitchFamily="18" charset="0"/>
                          <a:cs typeface="Times New Roman"/>
                        </a:rPr>
                        <a:t>OPERATED</a:t>
                      </a:r>
                      <a:endParaRPr lang="en-US" sz="800" b="1" dirty="0"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2953" marR="2953" marT="295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 fontAlgn="ctr"/>
                      <a:endParaRPr lang="en-US" sz="750" b="0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45720" marR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endParaRPr lang="en-GB" sz="1050" b="1" dirty="0" smtClean="0">
                        <a:latin typeface="+mj-lt"/>
                        <a:ea typeface="Cambria" panose="02040503050406030204" pitchFamily="18" charset="0"/>
                      </a:endParaRPr>
                    </a:p>
                    <a:p>
                      <a:pPr algn="ctr"/>
                      <a:r>
                        <a:rPr lang="en-GB" sz="1050" b="1" dirty="0" smtClean="0">
                          <a:latin typeface="+mj-lt"/>
                          <a:ea typeface="Cambria" panose="02040503050406030204" pitchFamily="18" charset="0"/>
                        </a:rPr>
                        <a:t>938</a:t>
                      </a:r>
                      <a:endParaRPr lang="en-GB" sz="1050" b="1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80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endParaRPr lang="en-GB" sz="1050" b="1" dirty="0" smtClean="0">
                        <a:latin typeface="+mj-lt"/>
                        <a:ea typeface="Cambria" panose="02040503050406030204" pitchFamily="18" charset="0"/>
                      </a:endParaRPr>
                    </a:p>
                    <a:p>
                      <a:pPr algn="ctr"/>
                      <a:r>
                        <a:rPr lang="en-GB" sz="1050" b="1" dirty="0" smtClean="0">
                          <a:latin typeface="+mj-lt"/>
                          <a:ea typeface="Cambria" panose="02040503050406030204" pitchFamily="18" charset="0"/>
                        </a:rPr>
                        <a:t>940</a:t>
                      </a:r>
                      <a:endParaRPr lang="en-GB" sz="1050" b="1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80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endParaRPr lang="en-GB" sz="1050" b="1" dirty="0" smtClean="0">
                        <a:latin typeface="+mj-lt"/>
                        <a:ea typeface="Cambria" panose="02040503050406030204" pitchFamily="18" charset="0"/>
                      </a:endParaRPr>
                    </a:p>
                    <a:p>
                      <a:pPr algn="ctr"/>
                      <a:r>
                        <a:rPr lang="en-GB" sz="1050" b="1" dirty="0" smtClean="0">
                          <a:latin typeface="+mj-lt"/>
                          <a:ea typeface="Cambria" panose="02040503050406030204" pitchFamily="18" charset="0"/>
                        </a:rPr>
                        <a:t>1,108</a:t>
                      </a:r>
                      <a:endParaRPr lang="en-GB" sz="1050" b="1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80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fontAlgn="ctr"/>
                      <a:endParaRPr lang="en-GB" sz="1050" b="1" i="0" u="none" strike="noStrike" dirty="0" smtClean="0">
                        <a:solidFill>
                          <a:srgbClr val="000000"/>
                        </a:solidFill>
                        <a:effectLst/>
                        <a:latin typeface="+mj-lt"/>
                        <a:ea typeface="Cambria" panose="02040503050406030204" pitchFamily="18" charset="0"/>
                      </a:endParaRPr>
                    </a:p>
                    <a:p>
                      <a:pPr algn="ctr" fontAlgn="ctr"/>
                      <a:r>
                        <a:rPr lang="en-GB" sz="105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1,141</a:t>
                      </a:r>
                      <a:endParaRPr lang="en-GB" sz="1050" b="1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GB" sz="500" dirty="0">
                        <a:latin typeface="Cambria" panose="02040503050406030204" pitchFamily="18" charset="0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fontAlgn="ctr"/>
                      <a:endParaRPr lang="en-GB" sz="1050" b="1" i="0" u="none" strike="noStrike" dirty="0" smtClean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  <a:p>
                      <a:pPr algn="ctr" fontAlgn="ctr"/>
                      <a:r>
                        <a:rPr lang="en-GB" sz="105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1,134</a:t>
                      </a:r>
                      <a:endParaRPr lang="en-GB" sz="1050" b="1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GB" sz="500" b="1" i="0" u="none" strike="noStrike" dirty="0" smtClean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fontAlgn="ctr"/>
                      <a:endParaRPr lang="en-GB" sz="1050" b="1" i="0" u="none" strike="noStrike" dirty="0" smtClean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  <a:p>
                      <a:pPr algn="ctr" fontAlgn="ctr"/>
                      <a:r>
                        <a:rPr lang="en-GB" sz="105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1,116</a:t>
                      </a:r>
                      <a:endParaRPr lang="en-GB" sz="1050" b="1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en-GB" sz="1100" b="1" dirty="0"/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GB" sz="1050" b="1" dirty="0" smtClean="0">
                          <a:latin typeface="+mj-lt"/>
                        </a:rPr>
                        <a:t>1,196</a:t>
                      </a:r>
                      <a:endParaRPr lang="en-GB" sz="1050" b="1" dirty="0">
                        <a:latin typeface="+mj-lt"/>
                      </a:endParaRP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sz="750" b="0" i="0" u="none" strike="noStrike" dirty="0">
                        <a:solidFill>
                          <a:srgbClr val="000000"/>
                        </a:solidFill>
                        <a:latin typeface="Cambria" panose="02040503050406030204" pitchFamily="18" charset="0"/>
                        <a:ea typeface="Cambria" panose="02040503050406030204" pitchFamily="18" charset="0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GB" sz="1050" b="1" dirty="0" smtClean="0">
                          <a:latin typeface="+mj-lt"/>
                        </a:rPr>
                        <a:t>1,165</a:t>
                      </a:r>
                      <a:endParaRPr lang="en-GB" sz="1050" b="1" dirty="0">
                        <a:latin typeface="+mj-lt"/>
                      </a:endParaRP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sz="750" b="0" i="0" u="none" strike="noStrike" dirty="0">
                        <a:solidFill>
                          <a:srgbClr val="000000"/>
                        </a:solidFill>
                        <a:latin typeface="Cambria" panose="02040503050406030204" pitchFamily="18" charset="0"/>
                        <a:ea typeface="Cambria" panose="02040503050406030204" pitchFamily="18" charset="0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GB" sz="1050" b="1" dirty="0" smtClean="0">
                          <a:latin typeface="+mj-lt"/>
                        </a:rPr>
                        <a:t>1,061</a:t>
                      </a:r>
                      <a:endParaRPr lang="en-GB" sz="1050" b="1" dirty="0">
                        <a:latin typeface="+mj-lt"/>
                      </a:endParaRP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sz="750" b="0" i="0" u="none" strike="noStrike" dirty="0">
                        <a:solidFill>
                          <a:srgbClr val="000000"/>
                        </a:solidFill>
                        <a:latin typeface="Cambria" panose="02040503050406030204" pitchFamily="18" charset="0"/>
                        <a:ea typeface="Cambria" panose="02040503050406030204" pitchFamily="18" charset="0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GB" sz="1050" b="1" dirty="0" smtClean="0">
                          <a:latin typeface="+mj-lt"/>
                        </a:rPr>
                        <a:t>1,096</a:t>
                      </a:r>
                      <a:endParaRPr lang="en-GB" sz="1050" b="1" dirty="0">
                        <a:latin typeface="+mj-lt"/>
                      </a:endParaRP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sz="750" b="0" i="0" u="none" strike="noStrike" dirty="0">
                        <a:solidFill>
                          <a:srgbClr val="000000"/>
                        </a:solidFill>
                        <a:latin typeface="Cambria" panose="02040503050406030204" pitchFamily="18" charset="0"/>
                        <a:ea typeface="Cambria" panose="02040503050406030204" pitchFamily="18" charset="0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GB" sz="1050" b="1" dirty="0" smtClean="0">
                          <a:latin typeface="+mj-lt"/>
                        </a:rPr>
                        <a:t>1,009</a:t>
                      </a:r>
                      <a:endParaRPr lang="en-GB" sz="1050" b="1" dirty="0">
                        <a:latin typeface="+mj-lt"/>
                      </a:endParaRP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sz="750" b="0" i="0" u="none" strike="noStrike" dirty="0">
                        <a:solidFill>
                          <a:srgbClr val="000000"/>
                        </a:solidFill>
                        <a:latin typeface="Cambria" panose="02040503050406030204" pitchFamily="18" charset="0"/>
                        <a:ea typeface="Cambria" panose="02040503050406030204" pitchFamily="18" charset="0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ctr" defTabSz="6858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50" b="1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ctr" defTabSz="6858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105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1,098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sz="750" b="0" i="0" u="none" strike="noStrike" dirty="0">
                        <a:solidFill>
                          <a:srgbClr val="000000"/>
                        </a:solidFill>
                        <a:latin typeface="Cambria" panose="02040503050406030204" pitchFamily="18" charset="0"/>
                        <a:ea typeface="Cambria" panose="02040503050406030204" pitchFamily="18" charset="0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fontAlgn="b"/>
                      <a:endParaRPr lang="en-GB" sz="1200" b="1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  <a:p>
                      <a:pPr algn="ctr" fontAlgn="b"/>
                      <a:r>
                        <a:rPr lang="en-GB" sz="120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13,003</a:t>
                      </a:r>
                      <a:endParaRPr lang="en-GB" sz="1200" b="1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r" fontAlgn="b"/>
                      <a:endParaRPr lang="en-GB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346402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b="1" dirty="0">
                          <a:latin typeface="Cambria" pitchFamily="18" charset="0"/>
                          <a:ea typeface="Cambria" panose="02040503050406030204" pitchFamily="18" charset="0"/>
                          <a:cs typeface="Times New Roman"/>
                        </a:rPr>
                        <a:t>TOTAL </a:t>
                      </a:r>
                      <a:r>
                        <a:rPr lang="en-GB" sz="800" b="1" dirty="0" smtClean="0">
                          <a:latin typeface="Cambria" pitchFamily="18" charset="0"/>
                          <a:ea typeface="Cambria" panose="02040503050406030204" pitchFamily="18" charset="0"/>
                          <a:cs typeface="Times New Roman"/>
                        </a:rPr>
                        <a:t>NO.</a:t>
                      </a:r>
                      <a:r>
                        <a:rPr lang="en-GB" sz="800" b="1" baseline="0" dirty="0" smtClean="0">
                          <a:latin typeface="Cambria" pitchFamily="18" charset="0"/>
                          <a:ea typeface="Cambria" panose="02040503050406030204" pitchFamily="18" charset="0"/>
                          <a:cs typeface="Times New Roman"/>
                        </a:rPr>
                        <a:t> </a:t>
                      </a:r>
                      <a:r>
                        <a:rPr lang="en-GB" sz="800" b="1" dirty="0" smtClean="0">
                          <a:latin typeface="Cambria" pitchFamily="18" charset="0"/>
                          <a:ea typeface="Cambria" panose="02040503050406030204" pitchFamily="18" charset="0"/>
                          <a:cs typeface="Times New Roman"/>
                        </a:rPr>
                        <a:t>OF </a:t>
                      </a: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b="1" dirty="0" smtClean="0">
                          <a:latin typeface="Cambria" pitchFamily="18" charset="0"/>
                          <a:ea typeface="Cambria" panose="02040503050406030204" pitchFamily="18" charset="0"/>
                          <a:cs typeface="Times New Roman"/>
                        </a:rPr>
                        <a:t>OTHER COMPLAINTS</a:t>
                      </a:r>
                      <a:endParaRPr lang="en-US" sz="800" b="1" dirty="0"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2953" marR="2953" marT="295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endParaRPr lang="en-GB" sz="1050" b="1" dirty="0" smtClean="0">
                        <a:latin typeface="+mj-lt"/>
                        <a:ea typeface="Cambria" panose="02040503050406030204" pitchFamily="18" charset="0"/>
                      </a:endParaRPr>
                    </a:p>
                    <a:p>
                      <a:pPr algn="ctr"/>
                      <a:r>
                        <a:rPr lang="en-GB" sz="1050" b="1" dirty="0" smtClean="0">
                          <a:latin typeface="+mj-lt"/>
                          <a:ea typeface="Cambria" panose="02040503050406030204" pitchFamily="18" charset="0"/>
                        </a:rPr>
                        <a:t>6</a:t>
                      </a:r>
                      <a:endParaRPr lang="en-GB" sz="1050" b="1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50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endParaRPr lang="en-GB" sz="1050" b="1" dirty="0" smtClean="0">
                        <a:latin typeface="+mj-lt"/>
                        <a:ea typeface="Cambria" panose="02040503050406030204" pitchFamily="18" charset="0"/>
                      </a:endParaRPr>
                    </a:p>
                    <a:p>
                      <a:pPr algn="ctr"/>
                      <a:r>
                        <a:rPr lang="en-GB" sz="1050" b="1" dirty="0" smtClean="0">
                          <a:latin typeface="+mj-lt"/>
                          <a:ea typeface="Cambria" panose="02040503050406030204" pitchFamily="18" charset="0"/>
                        </a:rPr>
                        <a:t>5</a:t>
                      </a:r>
                      <a:endParaRPr lang="en-GB" sz="1050" b="1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50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endParaRPr lang="en-GB" sz="1050" b="1" dirty="0" smtClean="0">
                        <a:latin typeface="+mj-lt"/>
                        <a:ea typeface="Cambria" panose="02040503050406030204" pitchFamily="18" charset="0"/>
                      </a:endParaRPr>
                    </a:p>
                    <a:p>
                      <a:pPr algn="ctr"/>
                      <a:r>
                        <a:rPr lang="en-GB" sz="1050" b="1" dirty="0" smtClean="0">
                          <a:latin typeface="+mj-lt"/>
                          <a:ea typeface="Cambria" panose="02040503050406030204" pitchFamily="18" charset="0"/>
                        </a:rPr>
                        <a:t>15</a:t>
                      </a:r>
                      <a:endParaRPr lang="en-GB" sz="1050" b="1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80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endParaRPr lang="en-GB" sz="1050" b="1" dirty="0" smtClean="0">
                        <a:latin typeface="+mj-lt"/>
                      </a:endParaRPr>
                    </a:p>
                    <a:p>
                      <a:pPr algn="ctr"/>
                      <a:r>
                        <a:rPr lang="en-GB" sz="1050" b="1" dirty="0" smtClean="0">
                          <a:latin typeface="+mj-lt"/>
                        </a:rPr>
                        <a:t>5</a:t>
                      </a:r>
                      <a:endParaRPr lang="en-GB" sz="1050" b="1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GB" sz="500" dirty="0">
                        <a:latin typeface="Cambria" panose="02040503050406030204" pitchFamily="18" charset="0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endParaRPr lang="en-GB" sz="1050" b="1" dirty="0" smtClean="0">
                        <a:latin typeface="+mj-lt"/>
                      </a:endParaRPr>
                    </a:p>
                    <a:p>
                      <a:pPr algn="ctr"/>
                      <a:r>
                        <a:rPr lang="en-GB" sz="1050" b="1" dirty="0" smtClean="0">
                          <a:latin typeface="+mj-lt"/>
                        </a:rPr>
                        <a:t>8</a:t>
                      </a:r>
                      <a:endParaRPr lang="en-GB" sz="1050" b="1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endParaRPr lang="en-US" sz="500" b="1" i="0" u="none" strike="noStrike" dirty="0">
                        <a:solidFill>
                          <a:srgbClr val="000000"/>
                        </a:solidFill>
                        <a:effectLst/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endParaRPr lang="en-GB" sz="1050" b="1" dirty="0" smtClean="0">
                        <a:latin typeface="+mj-lt"/>
                      </a:endParaRPr>
                    </a:p>
                    <a:p>
                      <a:pPr algn="ctr"/>
                      <a:r>
                        <a:rPr lang="en-GB" sz="1050" b="1" dirty="0" smtClean="0">
                          <a:latin typeface="+mj-lt"/>
                        </a:rPr>
                        <a:t>4</a:t>
                      </a:r>
                      <a:endParaRPr lang="en-GB" sz="1050" b="1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endParaRPr lang="en-US" sz="500" b="1" i="0" u="none" strike="noStrike" dirty="0">
                        <a:solidFill>
                          <a:srgbClr val="000000"/>
                        </a:solidFill>
                        <a:effectLst/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GB" sz="1050" b="1" dirty="0" smtClean="0">
                          <a:latin typeface="+mj-lt"/>
                        </a:rPr>
                        <a:t>19</a:t>
                      </a:r>
                      <a:endParaRPr lang="en-GB" sz="1050" b="1" dirty="0">
                        <a:latin typeface="+mj-lt"/>
                      </a:endParaRP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sz="750" b="0" i="0" u="none" strike="noStrike" dirty="0">
                        <a:solidFill>
                          <a:srgbClr val="000000"/>
                        </a:solidFill>
                        <a:latin typeface="Cambria" panose="02040503050406030204" pitchFamily="18" charset="0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GB" sz="1050" b="1" dirty="0" smtClean="0">
                          <a:latin typeface="+mj-lt"/>
                        </a:rPr>
                        <a:t>11</a:t>
                      </a:r>
                      <a:endParaRPr lang="en-GB" sz="1050" b="1" dirty="0">
                        <a:latin typeface="+mj-lt"/>
                      </a:endParaRP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sz="750" b="0" i="0" u="none" strike="noStrike" dirty="0">
                        <a:solidFill>
                          <a:srgbClr val="000000"/>
                        </a:solidFill>
                        <a:latin typeface="Cambria" panose="02040503050406030204" pitchFamily="18" charset="0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GB" sz="1050" b="1" dirty="0" smtClean="0">
                          <a:latin typeface="+mj-lt"/>
                        </a:rPr>
                        <a:t>14</a:t>
                      </a:r>
                      <a:endParaRPr lang="en-GB" sz="1050" b="1" dirty="0">
                        <a:latin typeface="+mj-lt"/>
                      </a:endParaRP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sz="750" b="0" i="0" u="none" strike="noStrike" dirty="0">
                        <a:solidFill>
                          <a:srgbClr val="000000"/>
                        </a:solidFill>
                        <a:latin typeface="Cambria" panose="02040503050406030204" pitchFamily="18" charset="0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GB" sz="1050" b="1" dirty="0" smtClean="0">
                          <a:latin typeface="+mj-lt"/>
                        </a:rPr>
                        <a:t>10</a:t>
                      </a:r>
                      <a:endParaRPr lang="en-GB" sz="1050" b="1" dirty="0">
                        <a:latin typeface="+mj-lt"/>
                      </a:endParaRP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sz="750" b="0" i="0" u="none" strike="noStrike" dirty="0">
                        <a:solidFill>
                          <a:srgbClr val="000000"/>
                        </a:solidFill>
                        <a:latin typeface="Cambria" panose="02040503050406030204" pitchFamily="18" charset="0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GB" sz="1050" b="1" dirty="0" smtClean="0">
                          <a:latin typeface="+mj-lt"/>
                        </a:rPr>
                        <a:t>18</a:t>
                      </a:r>
                      <a:endParaRPr lang="en-GB" sz="1050" b="1" dirty="0">
                        <a:latin typeface="+mj-lt"/>
                      </a:endParaRP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sz="750" b="0" i="0" u="none" strike="noStrike" dirty="0">
                        <a:solidFill>
                          <a:srgbClr val="000000"/>
                        </a:solidFill>
                        <a:latin typeface="Cambria" panose="02040503050406030204" pitchFamily="18" charset="0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endParaRPr lang="en-GB" sz="1050" b="1" dirty="0" smtClean="0">
                        <a:latin typeface="+mj-lt"/>
                      </a:endParaRPr>
                    </a:p>
                    <a:p>
                      <a:pPr algn="ctr"/>
                      <a:r>
                        <a:rPr lang="en-GB" sz="1050" b="1" dirty="0" smtClean="0">
                          <a:latin typeface="+mj-lt"/>
                        </a:rPr>
                        <a:t>25</a:t>
                      </a:r>
                      <a:endParaRPr lang="en-GB" sz="1050" b="1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sz="750" b="0" i="0" u="none" strike="noStrike" dirty="0">
                        <a:solidFill>
                          <a:srgbClr val="000000"/>
                        </a:solidFill>
                        <a:latin typeface="Cambria" panose="02040503050406030204" pitchFamily="18" charset="0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fontAlgn="b"/>
                      <a:endParaRPr lang="en-GB" sz="1200" b="1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  <a:p>
                      <a:pPr algn="ctr" fontAlgn="b"/>
                      <a:r>
                        <a:rPr lang="en-GB" sz="120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140</a:t>
                      </a:r>
                      <a:endParaRPr lang="en-GB" sz="1200" b="1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r" fontAlgn="b"/>
                      <a:endParaRPr lang="en-GB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</a:tbl>
          </a:graphicData>
        </a:graphic>
      </p:graphicFrame>
      <p:sp>
        <p:nvSpPr>
          <p:cNvPr id="31746" name="Rectangle 2"/>
          <p:cNvSpPr>
            <a:spLocks noChangeArrowheads="1"/>
          </p:cNvSpPr>
          <p:nvPr/>
        </p:nvSpPr>
        <p:spPr bwMode="auto">
          <a:xfrm>
            <a:off x="3233679" y="97795"/>
            <a:ext cx="5724644" cy="26161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indent="457200" algn="just" fontAlgn="base">
              <a:spcBef>
                <a:spcPct val="0"/>
              </a:spcBef>
              <a:spcAft>
                <a:spcPct val="0"/>
              </a:spcAft>
            </a:pPr>
            <a:r>
              <a:rPr lang="en-US" sz="1100" dirty="0">
                <a:latin typeface="Calibri" pitchFamily="34" charset="0"/>
                <a:ea typeface="Calibri" pitchFamily="34" charset="0"/>
                <a:cs typeface="Times New Roman" pitchFamily="18" charset="0"/>
              </a:rPr>
              <a:t>						</a:t>
            </a:r>
            <a:endParaRPr lang="en-US" dirty="0">
              <a:latin typeface="Arial" pitchFamily="34" charset="0"/>
            </a:endParaRPr>
          </a:p>
        </p:txBody>
      </p:sp>
      <p:sp>
        <p:nvSpPr>
          <p:cNvPr id="31747" name="Rectangle 3"/>
          <p:cNvSpPr>
            <a:spLocks noChangeArrowheads="1"/>
          </p:cNvSpPr>
          <p:nvPr/>
        </p:nvSpPr>
        <p:spPr bwMode="auto">
          <a:xfrm>
            <a:off x="1703513" y="92450"/>
            <a:ext cx="8856983" cy="64633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indent="457200" algn="ctr" fontAlgn="base">
              <a:spcBef>
                <a:spcPct val="0"/>
              </a:spcBef>
              <a:spcAft>
                <a:spcPct val="0"/>
              </a:spcAft>
              <a:tabLst>
                <a:tab pos="384175" algn="l"/>
              </a:tabLst>
            </a:pPr>
            <a:r>
              <a:rPr lang="en-GB" sz="1200" b="1" dirty="0">
                <a:latin typeface="Cambria" pitchFamily="18" charset="0"/>
                <a:ea typeface="Calibri" pitchFamily="34" charset="0"/>
                <a:cs typeface="Times New Roman" pitchFamily="18" charset="0"/>
              </a:rPr>
              <a:t>NIGERIAN CIVIL AVIATION AUTHORITY</a:t>
            </a:r>
          </a:p>
          <a:p>
            <a:pPr indent="457200" algn="ctr" fontAlgn="base">
              <a:spcBef>
                <a:spcPct val="0"/>
              </a:spcBef>
              <a:spcAft>
                <a:spcPct val="0"/>
              </a:spcAft>
              <a:tabLst>
                <a:tab pos="384175" algn="l"/>
              </a:tabLst>
            </a:pPr>
            <a:r>
              <a:rPr lang="en-US" sz="1200" b="1" dirty="0">
                <a:latin typeface="Cambria" pitchFamily="18" charset="0"/>
                <a:ea typeface="Calibri" pitchFamily="34" charset="0"/>
                <a:cs typeface="Times New Roman" pitchFamily="18" charset="0"/>
              </a:rPr>
              <a:t>OTHERS (PILFERAGE, DISCOURTESY, ETC): INTERNATIONAL AIRLINE OPERATIONS </a:t>
            </a:r>
          </a:p>
          <a:p>
            <a:pPr indent="457200" algn="ctr" fontAlgn="base">
              <a:spcBef>
                <a:spcPct val="0"/>
              </a:spcBef>
              <a:spcAft>
                <a:spcPct val="0"/>
              </a:spcAft>
              <a:tabLst>
                <a:tab pos="384175" algn="l"/>
              </a:tabLst>
            </a:pPr>
            <a:r>
              <a:rPr lang="en-US" sz="1200" b="1" dirty="0">
                <a:latin typeface="Cambria" pitchFamily="18" charset="0"/>
                <a:ea typeface="Calibri" pitchFamily="34" charset="0"/>
                <a:cs typeface="Times New Roman" pitchFamily="18" charset="0"/>
              </a:rPr>
              <a:t> (JANUARY –  DECEMBER, </a:t>
            </a:r>
            <a:r>
              <a:rPr lang="en-US" sz="1200" b="1" dirty="0" smtClean="0">
                <a:latin typeface="Cambria" pitchFamily="18" charset="0"/>
                <a:ea typeface="Calibri" pitchFamily="34" charset="0"/>
                <a:cs typeface="Times New Roman" pitchFamily="18" charset="0"/>
              </a:rPr>
              <a:t>2022)</a:t>
            </a:r>
            <a:endParaRPr lang="en-US" sz="1200" dirty="0">
              <a:latin typeface="Arial" pitchFamily="34" charset="0"/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>
          <a:xfrm>
            <a:off x="11370065" y="6492875"/>
            <a:ext cx="762000" cy="365125"/>
          </a:xfrm>
        </p:spPr>
        <p:txBody>
          <a:bodyPr/>
          <a:lstStyle/>
          <a:p>
            <a:fld id="{53449B71-E51F-4EA4-A827-66E19C377E0C}" type="slidenum">
              <a:rPr lang="en-US" sz="1050" b="1"/>
              <a:pPr/>
              <a:t>14</a:t>
            </a:fld>
            <a:endParaRPr lang="en-US" sz="1050" b="1" dirty="0"/>
          </a:p>
        </p:txBody>
      </p:sp>
      <p:graphicFrame>
        <p:nvGraphicFramePr>
          <p:cNvPr id="8" name="Object 7"/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2284107158"/>
              </p:ext>
            </p:extLst>
          </p:nvPr>
        </p:nvGraphicFramePr>
        <p:xfrm>
          <a:off x="11370065" y="92450"/>
          <a:ext cx="612069" cy="54245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46209" r:id="rId4" imgW="568482" imgH="638663" progId="">
                  <p:embed/>
                </p:oleObj>
              </mc:Choice>
              <mc:Fallback>
                <p:oleObj r:id="rId4" imgW="568482" imgH="638663" progId="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5"/>
                      <a:stretch>
                        <a:fillRect/>
                      </a:stretch>
                    </p:blipFill>
                    <p:spPr>
                      <a:xfrm>
                        <a:off x="11370065" y="92450"/>
                        <a:ext cx="612069" cy="542450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</p:spTree>
    <p:extLst>
      <p:ext uri="{BB962C8B-B14F-4D97-AF65-F5344CB8AC3E}">
        <p14:creationId xmlns:p14="http://schemas.microsoft.com/office/powerpoint/2010/main" val="415512071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/>
      </p:par>
    </p:tn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 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91221228"/>
              </p:ext>
            </p:extLst>
          </p:nvPr>
        </p:nvGraphicFramePr>
        <p:xfrm>
          <a:off x="789711" y="687761"/>
          <a:ext cx="10723415" cy="5404168"/>
        </p:xfrm>
        <a:graphic>
          <a:graphicData uri="http://schemas.openxmlformats.org/drawingml/2006/table">
            <a:tbl>
              <a:tblPr/>
              <a:tblGrid>
                <a:gridCol w="265867"/>
                <a:gridCol w="777842"/>
                <a:gridCol w="345702"/>
                <a:gridCol w="345702"/>
                <a:gridCol w="345702"/>
                <a:gridCol w="345702"/>
                <a:gridCol w="432130"/>
                <a:gridCol w="432130"/>
                <a:gridCol w="345702"/>
                <a:gridCol w="429971"/>
                <a:gridCol w="337059"/>
                <a:gridCol w="337059"/>
                <a:gridCol w="339855"/>
                <a:gridCol w="386506"/>
                <a:gridCol w="386506"/>
                <a:gridCol w="309205"/>
                <a:gridCol w="309205"/>
                <a:gridCol w="386506"/>
                <a:gridCol w="386506"/>
                <a:gridCol w="386506"/>
                <a:gridCol w="386506"/>
                <a:gridCol w="309205"/>
                <a:gridCol w="386506"/>
                <a:gridCol w="309205"/>
                <a:gridCol w="386506"/>
                <a:gridCol w="386506"/>
                <a:gridCol w="463809"/>
                <a:gridCol w="463809"/>
              </a:tblGrid>
              <a:tr h="587768">
                <a:tc rowSpan="2">
                  <a:txBody>
                    <a:bodyPr/>
                    <a:lstStyle/>
                    <a:p>
                      <a:pPr algn="l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US" sz="550" kern="1200" dirty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Arial"/>
                        </a:rPr>
                        <a:t>    </a:t>
                      </a:r>
                      <a:r>
                        <a:rPr lang="en-US" sz="55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Arial"/>
                        </a:rPr>
                        <a:t>S/N </a:t>
                      </a:r>
                      <a:endParaRPr lang="en-US" sz="55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640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US" sz="550" b="1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AIRLINES</a:t>
                      </a:r>
                      <a:r>
                        <a:rPr lang="en-US" sz="55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Calibri"/>
                          <a:cs typeface="Times New Roman"/>
                        </a:rPr>
                        <a:t> </a:t>
                      </a:r>
                      <a:endParaRPr lang="en-US" sz="55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640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GB" sz="550" b="1" kern="1200" dirty="0" smtClean="0">
                        <a:solidFill>
                          <a:srgbClr val="000000"/>
                        </a:solidFill>
                        <a:latin typeface="Cambria" pitchFamily="18" charset="0"/>
                        <a:ea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550" b="1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JANUARY</a:t>
                      </a:r>
                      <a:endParaRPr lang="en-US" sz="550" b="1" kern="1200" dirty="0" smtClean="0">
                        <a:solidFill>
                          <a:srgbClr val="000000"/>
                        </a:solidFill>
                        <a:latin typeface="Cambria" pitchFamily="18" charset="0"/>
                        <a:ea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550" b="1" kern="1200" dirty="0" smtClean="0">
                        <a:solidFill>
                          <a:srgbClr val="000000"/>
                        </a:solidFill>
                        <a:latin typeface="Cambria" pitchFamily="18" charset="0"/>
                        <a:ea typeface="Times New Roman"/>
                        <a:cs typeface="Times New Roman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US" sz="550" b="1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FEBRU</a:t>
                      </a:r>
                      <a:r>
                        <a:rPr lang="en-US" sz="550" b="1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ARY </a:t>
                      </a:r>
                      <a:r>
                        <a:rPr lang="en-US" sz="550" b="1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</a:t>
                      </a:r>
                      <a:endParaRPr lang="en-US" sz="55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80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550" b="1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MARCH </a:t>
                      </a:r>
                      <a:endParaRPr lang="en-US" sz="55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80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550" b="1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APRIL</a:t>
                      </a:r>
                      <a:endParaRPr lang="en-US" sz="55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550" b="1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MAY</a:t>
                      </a:r>
                      <a:endParaRPr lang="en-US" sz="55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550" b="1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JUNE</a:t>
                      </a:r>
                      <a:endParaRPr lang="en-US" sz="55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550" b="1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JULY</a:t>
                      </a:r>
                      <a:endParaRPr lang="en-US" sz="55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550" b="1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AUGUST</a:t>
                      </a:r>
                      <a:endParaRPr lang="en-US" sz="55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550" b="1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SEPTEMBER</a:t>
                      </a:r>
                      <a:endParaRPr lang="en-US" sz="55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550" b="1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OCTOBER</a:t>
                      </a:r>
                      <a:endParaRPr lang="en-US" sz="55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 dirty="0"/>
                    </a:p>
                  </a:txBody>
                  <a:tcPr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550" b="1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NOVERMBER</a:t>
                      </a:r>
                      <a:endParaRPr lang="en-US" sz="55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 dirty="0"/>
                    </a:p>
                  </a:txBody>
                  <a:tcPr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550" b="1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DECEMBER</a:t>
                      </a:r>
                      <a:endParaRPr lang="en-US" sz="55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600" b="1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Total</a:t>
                      </a:r>
                      <a:r>
                        <a:rPr lang="en-GB" sz="600" b="1" baseline="0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 </a:t>
                      </a:r>
                    </a:p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600" b="1" baseline="0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No Of Missing Baggage</a:t>
                      </a:r>
                      <a:endParaRPr lang="en-US" sz="60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600" b="1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Total </a:t>
                      </a:r>
                    </a:p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600" b="1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No Of Found Baggage</a:t>
                      </a:r>
                      <a:endParaRPr lang="en-US" sz="60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451861">
                <a:tc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endParaRPr lang="en-US" sz="650" dirty="0">
                        <a:latin typeface="Cambria" pitchFamily="18" charset="0"/>
                        <a:ea typeface="Times New Roman"/>
                      </a:endParaRPr>
                    </a:p>
                  </a:txBody>
                  <a:tcPr marL="7566" marR="7566" marT="640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55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No.</a:t>
                      </a:r>
                      <a:r>
                        <a:rPr lang="en-US" sz="55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Of </a:t>
                      </a:r>
                      <a:r>
                        <a:rPr kumimoji="0" lang="en-US" sz="55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mbria" pitchFamily="18" charset="0"/>
                          <a:ea typeface="Calibri" pitchFamily="34" charset="0"/>
                          <a:cs typeface="Times New Roman" pitchFamily="18" charset="0"/>
                        </a:rPr>
                        <a:t>Missing Baggage</a:t>
                      </a:r>
                      <a:endParaRPr lang="en-US" sz="55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19641" marR="19641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GB" sz="550" b="0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No.</a:t>
                      </a:r>
                      <a:r>
                        <a:rPr lang="en-GB" sz="550" b="0" baseline="0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 Of Baggage Found</a:t>
                      </a:r>
                      <a:endParaRPr lang="en-US" sz="55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19641" marR="19641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55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No.</a:t>
                      </a:r>
                      <a:r>
                        <a:rPr lang="en-US" sz="55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Of </a:t>
                      </a:r>
                      <a:r>
                        <a:rPr kumimoji="0" lang="en-US" sz="55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mbria" pitchFamily="18" charset="0"/>
                          <a:ea typeface="Calibri" pitchFamily="34" charset="0"/>
                          <a:cs typeface="Times New Roman" pitchFamily="18" charset="0"/>
                        </a:rPr>
                        <a:t>Missing Baggage</a:t>
                      </a:r>
                      <a:endParaRPr lang="en-US" sz="55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19641" marR="19641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GB" sz="550" b="0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No.</a:t>
                      </a:r>
                      <a:r>
                        <a:rPr lang="en-GB" sz="550" b="0" baseline="0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 Of Baggage Found</a:t>
                      </a:r>
                      <a:endParaRPr lang="en-US" sz="55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19641" marR="19641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55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No.</a:t>
                      </a:r>
                      <a:r>
                        <a:rPr lang="en-US" sz="55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Of </a:t>
                      </a:r>
                      <a:r>
                        <a:rPr kumimoji="0" lang="en-US" sz="55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mbria" pitchFamily="18" charset="0"/>
                          <a:ea typeface="Calibri" pitchFamily="34" charset="0"/>
                          <a:cs typeface="Times New Roman" pitchFamily="18" charset="0"/>
                        </a:rPr>
                        <a:t>Missing Baggage</a:t>
                      </a:r>
                      <a:endParaRPr lang="en-US" sz="55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19641" marR="19641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GB" sz="550" b="0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No.</a:t>
                      </a:r>
                      <a:r>
                        <a:rPr lang="en-GB" sz="550" b="0" baseline="0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 Of Baggage Found</a:t>
                      </a:r>
                      <a:endParaRPr lang="en-US" sz="55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19641" marR="19641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55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No.</a:t>
                      </a:r>
                      <a:r>
                        <a:rPr lang="en-US" sz="55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Of </a:t>
                      </a:r>
                      <a:r>
                        <a:rPr kumimoji="0" lang="en-US" sz="55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mbria" pitchFamily="18" charset="0"/>
                          <a:ea typeface="Calibri" pitchFamily="34" charset="0"/>
                          <a:cs typeface="Times New Roman" pitchFamily="18" charset="0"/>
                        </a:rPr>
                        <a:t>Missing Baggage</a:t>
                      </a:r>
                      <a:endParaRPr lang="en-US" sz="55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19641" marR="19641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GB" sz="550" b="0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No.</a:t>
                      </a:r>
                      <a:r>
                        <a:rPr lang="en-GB" sz="550" b="0" baseline="0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 Of Baggage Found</a:t>
                      </a:r>
                      <a:endParaRPr lang="en-US" sz="55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19641" marR="19641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55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No.</a:t>
                      </a:r>
                      <a:r>
                        <a:rPr lang="en-US" sz="55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Of </a:t>
                      </a:r>
                      <a:r>
                        <a:rPr kumimoji="0" lang="en-US" sz="55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mbria" pitchFamily="18" charset="0"/>
                          <a:ea typeface="Calibri" pitchFamily="34" charset="0"/>
                          <a:cs typeface="Times New Roman" pitchFamily="18" charset="0"/>
                        </a:rPr>
                        <a:t>Missing Baggage</a:t>
                      </a:r>
                      <a:endParaRPr lang="en-US" sz="55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19641" marR="19641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GB" sz="550" b="0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No.</a:t>
                      </a:r>
                      <a:r>
                        <a:rPr lang="en-GB" sz="550" b="0" baseline="0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 Of Baggage Found</a:t>
                      </a:r>
                      <a:endParaRPr lang="en-US" sz="55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19641" marR="19641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55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No.</a:t>
                      </a:r>
                      <a:r>
                        <a:rPr lang="en-US" sz="55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Of </a:t>
                      </a:r>
                      <a:r>
                        <a:rPr kumimoji="0" lang="en-US" sz="55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mbria" pitchFamily="18" charset="0"/>
                          <a:ea typeface="Calibri" pitchFamily="34" charset="0"/>
                          <a:cs typeface="Times New Roman" pitchFamily="18" charset="0"/>
                        </a:rPr>
                        <a:t>Missing Baggage</a:t>
                      </a:r>
                      <a:endParaRPr lang="en-US" sz="55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19641" marR="19641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GB" sz="550" b="0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No.</a:t>
                      </a:r>
                      <a:r>
                        <a:rPr lang="en-GB" sz="550" b="0" baseline="0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 Of Baggage Found</a:t>
                      </a:r>
                      <a:endParaRPr lang="en-US" sz="55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19641" marR="19641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55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No.</a:t>
                      </a:r>
                      <a:r>
                        <a:rPr lang="en-US" sz="55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Of </a:t>
                      </a:r>
                      <a:r>
                        <a:rPr kumimoji="0" lang="en-US" sz="55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mbria" pitchFamily="18" charset="0"/>
                          <a:ea typeface="Calibri" pitchFamily="34" charset="0"/>
                          <a:cs typeface="Times New Roman" pitchFamily="18" charset="0"/>
                        </a:rPr>
                        <a:t>Missing Baggage</a:t>
                      </a:r>
                      <a:endParaRPr lang="en-US" sz="55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19641" marR="19641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GB" sz="550" b="0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No.</a:t>
                      </a:r>
                      <a:r>
                        <a:rPr lang="en-GB" sz="550" b="0" baseline="0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 Of Baggage Found</a:t>
                      </a:r>
                      <a:endParaRPr lang="en-US" sz="55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19641" marR="19641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550" b="0" kern="1200" dirty="0" smtClean="0">
                          <a:solidFill>
                            <a:schemeClr val="tx1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No.</a:t>
                      </a:r>
                      <a:r>
                        <a:rPr lang="en-US" sz="550" b="0" kern="1200" baseline="0" dirty="0" smtClean="0">
                          <a:solidFill>
                            <a:schemeClr val="tx1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Of </a:t>
                      </a:r>
                      <a:r>
                        <a:rPr kumimoji="0" lang="en-US" sz="55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mbria" pitchFamily="18" charset="0"/>
                          <a:ea typeface="Calibri" pitchFamily="34" charset="0"/>
                          <a:cs typeface="Times New Roman" pitchFamily="18" charset="0"/>
                        </a:rPr>
                        <a:t>Missing Baggage</a:t>
                      </a:r>
                      <a:endParaRPr lang="en-US" sz="550" b="0" dirty="0">
                        <a:solidFill>
                          <a:schemeClr val="tx1"/>
                        </a:solidFill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19641" marR="19641" marT="4270" marB="0" vert="vert270" anchor="ctr"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GB" sz="550" b="0" dirty="0" smtClean="0">
                          <a:solidFill>
                            <a:schemeClr val="tx1"/>
                          </a:solidFill>
                          <a:latin typeface="Cambria" pitchFamily="18" charset="0"/>
                          <a:ea typeface="Calibri"/>
                          <a:cs typeface="Times New Roman"/>
                        </a:rPr>
                        <a:t>No.</a:t>
                      </a:r>
                      <a:r>
                        <a:rPr lang="en-GB" sz="550" b="0" baseline="0" dirty="0" smtClean="0">
                          <a:solidFill>
                            <a:schemeClr val="tx1"/>
                          </a:solidFill>
                          <a:latin typeface="Cambria" pitchFamily="18" charset="0"/>
                          <a:ea typeface="Calibri"/>
                          <a:cs typeface="Times New Roman"/>
                        </a:rPr>
                        <a:t> Of Baggage Found</a:t>
                      </a:r>
                      <a:endParaRPr lang="en-US" sz="550" b="0" dirty="0">
                        <a:solidFill>
                          <a:schemeClr val="tx1"/>
                        </a:solidFill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19641" marR="19641" marT="4270" marB="0" vert="vert27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550" b="0" kern="1200" dirty="0" smtClean="0">
                          <a:solidFill>
                            <a:schemeClr val="tx1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No.</a:t>
                      </a:r>
                      <a:r>
                        <a:rPr lang="en-US" sz="550" b="0" kern="1200" baseline="0" dirty="0" smtClean="0">
                          <a:solidFill>
                            <a:schemeClr val="tx1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Of </a:t>
                      </a:r>
                      <a:r>
                        <a:rPr kumimoji="0" lang="en-US" sz="55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mbria" pitchFamily="18" charset="0"/>
                          <a:ea typeface="Calibri" pitchFamily="34" charset="0"/>
                          <a:cs typeface="Times New Roman" pitchFamily="18" charset="0"/>
                        </a:rPr>
                        <a:t>Missing Baggage</a:t>
                      </a:r>
                      <a:endParaRPr lang="en-US" sz="550" b="0" dirty="0">
                        <a:solidFill>
                          <a:schemeClr val="tx1"/>
                        </a:solidFill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19641" marR="19641" marT="4270" marB="0" vert="vert270" anchor="ctr"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GB" sz="550" b="0" dirty="0" smtClean="0">
                          <a:solidFill>
                            <a:schemeClr val="tx1"/>
                          </a:solidFill>
                          <a:latin typeface="Cambria" pitchFamily="18" charset="0"/>
                          <a:ea typeface="Calibri"/>
                          <a:cs typeface="Times New Roman"/>
                        </a:rPr>
                        <a:t>No.</a:t>
                      </a:r>
                      <a:r>
                        <a:rPr lang="en-GB" sz="550" b="0" baseline="0" dirty="0" smtClean="0">
                          <a:solidFill>
                            <a:schemeClr val="tx1"/>
                          </a:solidFill>
                          <a:latin typeface="Cambria" pitchFamily="18" charset="0"/>
                          <a:ea typeface="Calibri"/>
                          <a:cs typeface="Times New Roman"/>
                        </a:rPr>
                        <a:t> Of Baggage Found</a:t>
                      </a:r>
                      <a:endParaRPr lang="en-US" sz="550" b="0" dirty="0">
                        <a:solidFill>
                          <a:schemeClr val="tx1"/>
                        </a:solidFill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19641" marR="19641" marT="4270" marB="0" vert="vert27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55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No.</a:t>
                      </a:r>
                      <a:r>
                        <a:rPr lang="en-US" sz="55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Of </a:t>
                      </a:r>
                      <a:r>
                        <a:rPr kumimoji="0" lang="en-US" sz="55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mbria" pitchFamily="18" charset="0"/>
                          <a:ea typeface="Calibri" pitchFamily="34" charset="0"/>
                          <a:cs typeface="Times New Roman" pitchFamily="18" charset="0"/>
                        </a:rPr>
                        <a:t>Missing Baggage</a:t>
                      </a:r>
                      <a:endParaRPr lang="en-US" sz="55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19641" marR="19641" marT="4270" marB="0" vert="vert270" anchor="ctr"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GB" sz="550" b="0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No.</a:t>
                      </a:r>
                      <a:r>
                        <a:rPr lang="en-GB" sz="550" b="0" baseline="0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 Of Baggage Found</a:t>
                      </a:r>
                      <a:endParaRPr lang="en-US" sz="55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19641" marR="19641" marT="4270" marB="0" vert="vert27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550" b="0" kern="1200" dirty="0" smtClean="0">
                          <a:solidFill>
                            <a:schemeClr val="tx1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No.</a:t>
                      </a:r>
                      <a:r>
                        <a:rPr lang="en-US" sz="550" b="0" kern="1200" baseline="0" dirty="0" smtClean="0">
                          <a:solidFill>
                            <a:schemeClr val="tx1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Of </a:t>
                      </a:r>
                      <a:r>
                        <a:rPr kumimoji="0" lang="en-US" sz="55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mbria" pitchFamily="18" charset="0"/>
                          <a:ea typeface="Calibri" pitchFamily="34" charset="0"/>
                          <a:cs typeface="Times New Roman" pitchFamily="18" charset="0"/>
                        </a:rPr>
                        <a:t>Missing Baggage</a:t>
                      </a:r>
                      <a:endParaRPr lang="en-US" sz="550" b="0" dirty="0">
                        <a:solidFill>
                          <a:schemeClr val="tx1"/>
                        </a:solidFill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19641" marR="19641" marT="4270" marB="0" vert="vert270" anchor="ctr"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GB" sz="550" b="0" dirty="0" smtClean="0">
                          <a:solidFill>
                            <a:schemeClr val="tx1"/>
                          </a:solidFill>
                          <a:latin typeface="Cambria" pitchFamily="18" charset="0"/>
                          <a:ea typeface="Calibri"/>
                          <a:cs typeface="Times New Roman"/>
                        </a:rPr>
                        <a:t>No.</a:t>
                      </a:r>
                      <a:r>
                        <a:rPr lang="en-GB" sz="550" b="0" baseline="0" dirty="0" smtClean="0">
                          <a:solidFill>
                            <a:schemeClr val="tx1"/>
                          </a:solidFill>
                          <a:latin typeface="Cambria" pitchFamily="18" charset="0"/>
                          <a:ea typeface="Calibri"/>
                          <a:cs typeface="Times New Roman"/>
                        </a:rPr>
                        <a:t> Of Baggage Found</a:t>
                      </a:r>
                      <a:endParaRPr lang="en-US" sz="550" b="0" dirty="0">
                        <a:solidFill>
                          <a:schemeClr val="tx1"/>
                        </a:solidFill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19641" marR="19641" marT="4270" marB="0" vert="vert27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550" b="0" kern="1200" dirty="0" smtClean="0">
                          <a:solidFill>
                            <a:schemeClr val="tx1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No.</a:t>
                      </a:r>
                      <a:r>
                        <a:rPr lang="en-US" sz="550" b="0" kern="1200" baseline="0" dirty="0" smtClean="0">
                          <a:solidFill>
                            <a:schemeClr val="tx1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Of </a:t>
                      </a:r>
                      <a:r>
                        <a:rPr kumimoji="0" lang="en-US" sz="55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mbria" pitchFamily="18" charset="0"/>
                          <a:ea typeface="Calibri" pitchFamily="34" charset="0"/>
                          <a:cs typeface="Times New Roman" pitchFamily="18" charset="0"/>
                        </a:rPr>
                        <a:t>Missing Baggage</a:t>
                      </a:r>
                      <a:endParaRPr lang="en-US" sz="550" b="0" dirty="0">
                        <a:solidFill>
                          <a:schemeClr val="tx1"/>
                        </a:solidFill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19641" marR="19641" marT="4270" marB="0" vert="vert270" anchor="ctr"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GB" sz="550" b="0" dirty="0" smtClean="0">
                          <a:solidFill>
                            <a:schemeClr val="tx1"/>
                          </a:solidFill>
                          <a:latin typeface="Cambria" pitchFamily="18" charset="0"/>
                          <a:ea typeface="Calibri"/>
                          <a:cs typeface="Times New Roman"/>
                        </a:rPr>
                        <a:t>No.</a:t>
                      </a:r>
                      <a:r>
                        <a:rPr lang="en-GB" sz="550" b="0" baseline="0" dirty="0" smtClean="0">
                          <a:solidFill>
                            <a:schemeClr val="tx1"/>
                          </a:solidFill>
                          <a:latin typeface="Cambria" pitchFamily="18" charset="0"/>
                          <a:ea typeface="Calibri"/>
                          <a:cs typeface="Times New Roman"/>
                        </a:rPr>
                        <a:t> Of Baggage Found</a:t>
                      </a:r>
                      <a:endParaRPr lang="en-US" sz="550" b="0" dirty="0">
                        <a:solidFill>
                          <a:schemeClr val="tx1"/>
                        </a:solidFill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19641" marR="19641" marT="4270" marB="0" vert="vert270" anchor="ctr"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60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/>
                </a:tc>
                <a:tc vMerge="1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60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</a:tr>
              <a:tr h="364628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630" kern="1200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1</a:t>
                      </a:r>
                      <a:endParaRPr lang="en-US" sz="630" dirty="0"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2953" marR="2953" marT="295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30" b="0" u="none" strike="noStrike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AFRICA WORLD</a:t>
                      </a:r>
                      <a:endParaRPr lang="en-US" sz="630" b="0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45720" marR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6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6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8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21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j-lt"/>
                          <a:ea typeface="Cambria" panose="02040503050406030204" pitchFamily="18" charset="0"/>
                        </a:rPr>
                        <a:t>11</a:t>
                      </a:r>
                      <a:endParaRPr lang="en-GB" sz="105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j-lt"/>
                          <a:ea typeface="Cambria" panose="02040503050406030204" pitchFamily="18" charset="0"/>
                        </a:rPr>
                        <a:t>11</a:t>
                      </a:r>
                      <a:endParaRPr lang="en-GB" sz="105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24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24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24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18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10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16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39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46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1080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1080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1,300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1,324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452644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630" kern="1200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2</a:t>
                      </a:r>
                      <a:endParaRPr lang="en-US" sz="630" dirty="0"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2953" marR="2953" marT="295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30" b="0" u="none" strike="noStrike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AIR COTE D'IVOIRE</a:t>
                      </a:r>
                      <a:endParaRPr lang="en-US" sz="630" b="0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45720" marR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33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33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3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3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31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31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23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23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8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8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41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44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93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144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44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62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260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253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671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753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9300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630" kern="1200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3</a:t>
                      </a:r>
                      <a:endParaRPr lang="en-US" sz="630" dirty="0"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2953" marR="2953" marT="295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30" b="0" u="none" strike="noStrike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AIR FRANCE</a:t>
                      </a:r>
                      <a:endParaRPr lang="en-US" sz="630" b="0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45720" marR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225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215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136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136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152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144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302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302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244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208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533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511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1032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555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367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331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364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295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426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390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373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346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1326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1256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5,480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4,689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32469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GB" sz="630" dirty="0">
                          <a:latin typeface="Cambria" pitchFamily="18" charset="0"/>
                          <a:ea typeface="Cambria" panose="02040503050406030204" pitchFamily="18" charset="0"/>
                          <a:cs typeface="Times New Roman"/>
                        </a:rPr>
                        <a:t>4</a:t>
                      </a:r>
                      <a:endParaRPr lang="en-US" sz="630" dirty="0"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2953" marR="2953" marT="295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30" b="0" u="none" strike="noStrike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   AIR PEACE</a:t>
                      </a:r>
                      <a:endParaRPr lang="en-US" sz="630" b="0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-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-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-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-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-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-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endParaRPr lang="en-GB" sz="105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 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 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-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-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-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-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b="1" dirty="0" smtClean="0">
                          <a:latin typeface="+mj-lt"/>
                        </a:rPr>
                        <a:t>-</a:t>
                      </a:r>
                      <a:endParaRPr lang="en-GB" sz="1050" b="1" dirty="0">
                        <a:latin typeface="+mj-lt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b="1" dirty="0" smtClean="0">
                          <a:latin typeface="+mj-lt"/>
                        </a:rPr>
                        <a:t>-</a:t>
                      </a:r>
                      <a:endParaRPr lang="en-GB" sz="1050" b="1" dirty="0">
                        <a:latin typeface="+mj-lt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9300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GB" sz="630" dirty="0">
                          <a:latin typeface="Cambria" pitchFamily="18" charset="0"/>
                          <a:ea typeface="Cambria" panose="02040503050406030204" pitchFamily="18" charset="0"/>
                          <a:cs typeface="Times New Roman"/>
                        </a:rPr>
                        <a:t>5</a:t>
                      </a:r>
                      <a:endParaRPr lang="en-US" sz="630" dirty="0"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2953" marR="2953" marT="295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30" b="0" u="none" strike="noStrike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ASKY AIRLINE</a:t>
                      </a:r>
                      <a:endParaRPr lang="en-US" sz="630" b="0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45720" marR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42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37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13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13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29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27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137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126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60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50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112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98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99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60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132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111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137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116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879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710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374898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GB" sz="630" dirty="0">
                          <a:latin typeface="Cambria" pitchFamily="18" charset="0"/>
                          <a:ea typeface="Cambria" panose="02040503050406030204" pitchFamily="18" charset="0"/>
                          <a:cs typeface="Times New Roman"/>
                        </a:rPr>
                        <a:t>6</a:t>
                      </a:r>
                      <a:endParaRPr lang="en-US" sz="630" dirty="0"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2953" marR="2953" marT="295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30" b="0" i="0" u="none" strike="noStrike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Cambria" panose="02040503050406030204" pitchFamily="18" charset="0"/>
                        </a:rPr>
                        <a:t>AZMAN</a:t>
                      </a:r>
                      <a:r>
                        <a:rPr lang="en-US" sz="630" b="0" i="0" u="none" strike="noStrike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Cambria" panose="02040503050406030204" pitchFamily="18" charset="0"/>
                        </a:rPr>
                        <a:t> AIR</a:t>
                      </a:r>
                      <a:endParaRPr lang="en-US" sz="630" b="0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45720" marR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-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-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-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-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-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-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endParaRPr lang="en-GB" sz="105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endParaRPr lang="en-GB" sz="105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endParaRPr lang="en-GB" sz="105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endParaRPr lang="en-GB" sz="105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endParaRPr lang="en-GB" sz="105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endParaRPr lang="en-GB" sz="105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-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-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-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-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b="1" dirty="0" smtClean="0">
                          <a:latin typeface="+mj-lt"/>
                        </a:rPr>
                        <a:t>-</a:t>
                      </a:r>
                      <a:endParaRPr lang="en-GB" sz="1050" b="1" dirty="0">
                        <a:latin typeface="+mj-lt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b="1" dirty="0" smtClean="0">
                          <a:latin typeface="+mj-lt"/>
                        </a:rPr>
                        <a:t>-</a:t>
                      </a:r>
                      <a:endParaRPr lang="en-GB" sz="1050" b="1" dirty="0">
                        <a:latin typeface="+mj-lt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9300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GB" sz="630" dirty="0">
                          <a:latin typeface="Cambria" pitchFamily="18" charset="0"/>
                          <a:ea typeface="Cambria" panose="02040503050406030204" pitchFamily="18" charset="0"/>
                          <a:cs typeface="Times New Roman"/>
                        </a:rPr>
                        <a:t>7</a:t>
                      </a:r>
                      <a:endParaRPr lang="en-US" sz="630" dirty="0"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2953" marR="2953" marT="295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30" b="0" u="none" strike="noStrike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BADR AIR</a:t>
                      </a:r>
                      <a:endParaRPr lang="en-US" sz="630" b="0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45720" marR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-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-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-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-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-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-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 </a:t>
                      </a:r>
                      <a:r>
                        <a:rPr lang="en-GB" sz="105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endParaRPr lang="en-GB" sz="105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 </a:t>
                      </a:r>
                      <a:r>
                        <a:rPr lang="en-GB" sz="105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endParaRPr lang="en-GB" sz="105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-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-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-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-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b="1" dirty="0" smtClean="0">
                          <a:latin typeface="+mj-lt"/>
                        </a:rPr>
                        <a:t>-</a:t>
                      </a:r>
                      <a:endParaRPr lang="en-GB" sz="1050" b="1" dirty="0">
                        <a:latin typeface="+mj-lt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b="1" dirty="0" smtClean="0">
                          <a:latin typeface="+mj-lt"/>
                        </a:rPr>
                        <a:t>-</a:t>
                      </a:r>
                      <a:endParaRPr lang="en-GB" sz="1050" b="1" dirty="0">
                        <a:latin typeface="+mj-lt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452644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en-GB" sz="630" dirty="0">
                          <a:latin typeface="Cambria" pitchFamily="18" charset="0"/>
                          <a:ea typeface="Cambria" panose="02040503050406030204" pitchFamily="18" charset="0"/>
                        </a:rPr>
                        <a:t>8</a:t>
                      </a:r>
                      <a:endParaRPr lang="en-US" sz="630" dirty="0"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2953" marR="2953" marT="295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30" b="0" u="none" strike="noStrike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BRITISH AIRWAYS</a:t>
                      </a:r>
                      <a:endParaRPr lang="en-US" sz="630" b="0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45720" marR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121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121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107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107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127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109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269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267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195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165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316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340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272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255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183</a:t>
                      </a:r>
                      <a:endParaRPr lang="en-GB" sz="105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191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262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213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192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206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212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210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558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519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2,814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2,703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9300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en-GB" sz="630" dirty="0">
                          <a:latin typeface="Cambria" pitchFamily="18" charset="0"/>
                          <a:ea typeface="Cambria" panose="02040503050406030204" pitchFamily="18" charset="0"/>
                        </a:rPr>
                        <a:t>9</a:t>
                      </a:r>
                    </a:p>
                  </a:txBody>
                  <a:tcPr marL="2953" marR="2953" marT="295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GB" sz="630" b="0" i="0" u="none" strike="noStrike" dirty="0">
                          <a:solidFill>
                            <a:srgbClr val="000000"/>
                          </a:solidFill>
                          <a:latin typeface="Cambria" pitchFamily="18" charset="0"/>
                          <a:ea typeface="Cambria" panose="02040503050406030204" pitchFamily="18" charset="0"/>
                        </a:rPr>
                        <a:t>CRONOS AIR</a:t>
                      </a:r>
                      <a:endParaRPr lang="en-US" sz="630" b="0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45720" marR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-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-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-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-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-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-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 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 </a:t>
                      </a:r>
                      <a:r>
                        <a:rPr lang="en-GB" sz="105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endParaRPr lang="en-GB" sz="105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-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-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-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-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b="1" dirty="0" smtClean="0">
                          <a:latin typeface="+mj-lt"/>
                        </a:rPr>
                        <a:t>-</a:t>
                      </a:r>
                      <a:endParaRPr lang="en-GB" sz="1050" b="1" dirty="0">
                        <a:latin typeface="+mj-lt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b="1" dirty="0" smtClean="0">
                          <a:latin typeface="+mj-lt"/>
                        </a:rPr>
                        <a:t>-</a:t>
                      </a:r>
                      <a:endParaRPr lang="en-GB" sz="1050" b="1" dirty="0">
                        <a:latin typeface="+mj-lt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364628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en-GB" sz="630" dirty="0">
                          <a:latin typeface="Cambria" pitchFamily="18" charset="0"/>
                          <a:ea typeface="Cambria" panose="02040503050406030204" pitchFamily="18" charset="0"/>
                        </a:rPr>
                        <a:t>10</a:t>
                      </a:r>
                    </a:p>
                  </a:txBody>
                  <a:tcPr marL="2953" marR="2953" marT="295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30" b="0" u="none" strike="noStrike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DELTA AIRLINE</a:t>
                      </a:r>
                      <a:endParaRPr lang="en-US" sz="630" b="0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45720" marR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447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430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447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430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447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430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447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430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447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430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535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525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447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430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447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430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121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119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205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202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176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171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176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171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4,342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4,198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9300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en-GB" sz="630" dirty="0">
                          <a:latin typeface="Cambria" pitchFamily="18" charset="0"/>
                          <a:ea typeface="Cambria" panose="02040503050406030204" pitchFamily="18" charset="0"/>
                        </a:rPr>
                        <a:t>11</a:t>
                      </a:r>
                    </a:p>
                  </a:txBody>
                  <a:tcPr marL="2953" marR="2953" marT="295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30" b="0" u="none" strike="noStrike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EGYPT AIR</a:t>
                      </a:r>
                      <a:endParaRPr lang="en-US" sz="630" b="0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45720" marR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92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88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98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98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101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92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19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188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288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271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191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142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250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236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360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335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361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305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287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276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549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480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1651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1643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4,247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4,154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9300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en-GB" sz="630" dirty="0">
                          <a:latin typeface="Cambria" pitchFamily="18" charset="0"/>
                          <a:ea typeface="Cambria" panose="02040503050406030204" pitchFamily="18" charset="0"/>
                        </a:rPr>
                        <a:t>12</a:t>
                      </a:r>
                    </a:p>
                  </a:txBody>
                  <a:tcPr marL="2953" marR="2953" marT="295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30" b="0" u="none" strike="noStrike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EMIRATES</a:t>
                      </a:r>
                      <a:endParaRPr lang="en-US" sz="630" b="0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45720" marR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20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20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20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20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20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20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20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20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30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32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20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20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-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-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-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-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174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172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364628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en-GB" sz="630" dirty="0">
                          <a:latin typeface="Cambria" pitchFamily="18" charset="0"/>
                          <a:ea typeface="Cambria" panose="02040503050406030204" pitchFamily="18" charset="0"/>
                        </a:rPr>
                        <a:t>13</a:t>
                      </a:r>
                    </a:p>
                  </a:txBody>
                  <a:tcPr marL="2953" marR="2953" marT="295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30" b="0" u="none" strike="noStrike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ETHIOPIAN AIR</a:t>
                      </a:r>
                      <a:endParaRPr lang="en-US" sz="630" b="0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45720" marR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84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66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47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47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61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37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77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77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86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69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122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102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93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93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118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92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144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113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124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GB" sz="1050" b="0" i="0" u="none" strike="noStrike" dirty="0" smtClean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  <a:p>
                      <a:pPr algn="ctr" fontAlgn="ctr"/>
                      <a:r>
                        <a:rPr lang="en-GB" sz="105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188</a:t>
                      </a:r>
                      <a:endParaRPr lang="en-GB" sz="105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148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236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195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1,380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1,141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</a:tbl>
          </a:graphicData>
        </a:graphic>
      </p:graphicFrame>
      <p:sp>
        <p:nvSpPr>
          <p:cNvPr id="31746" name="Rectangle 2"/>
          <p:cNvSpPr>
            <a:spLocks noChangeArrowheads="1"/>
          </p:cNvSpPr>
          <p:nvPr/>
        </p:nvSpPr>
        <p:spPr bwMode="auto">
          <a:xfrm>
            <a:off x="3233679" y="97795"/>
            <a:ext cx="5724644" cy="26161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indent="457200" algn="just" fontAlgn="base">
              <a:spcBef>
                <a:spcPct val="0"/>
              </a:spcBef>
              <a:spcAft>
                <a:spcPct val="0"/>
              </a:spcAft>
            </a:pPr>
            <a:r>
              <a:rPr lang="en-US" sz="1100" dirty="0">
                <a:latin typeface="Calibri" pitchFamily="34" charset="0"/>
                <a:ea typeface="Calibri" pitchFamily="34" charset="0"/>
                <a:cs typeface="Times New Roman" pitchFamily="18" charset="0"/>
              </a:rPr>
              <a:t>						</a:t>
            </a:r>
            <a:endParaRPr lang="en-US" dirty="0">
              <a:latin typeface="Arial" pitchFamily="34" charset="0"/>
            </a:endParaRPr>
          </a:p>
        </p:txBody>
      </p:sp>
      <p:sp>
        <p:nvSpPr>
          <p:cNvPr id="31747" name="Rectangle 3"/>
          <p:cNvSpPr>
            <a:spLocks noChangeArrowheads="1"/>
          </p:cNvSpPr>
          <p:nvPr/>
        </p:nvSpPr>
        <p:spPr bwMode="auto">
          <a:xfrm>
            <a:off x="1631504" y="41428"/>
            <a:ext cx="8856984" cy="64633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indent="457200" algn="ctr" fontAlgn="base">
              <a:spcBef>
                <a:spcPct val="0"/>
              </a:spcBef>
              <a:spcAft>
                <a:spcPct val="0"/>
              </a:spcAft>
              <a:tabLst>
                <a:tab pos="384175" algn="l"/>
              </a:tabLst>
            </a:pPr>
            <a:r>
              <a:rPr lang="en-GB" sz="1200" b="1" dirty="0">
                <a:latin typeface="Cambria" pitchFamily="18" charset="0"/>
                <a:ea typeface="Calibri" pitchFamily="34" charset="0"/>
                <a:cs typeface="Times New Roman" pitchFamily="18" charset="0"/>
              </a:rPr>
              <a:t>NIGERIAN CIVIL AVIATION AUTHORITY</a:t>
            </a:r>
          </a:p>
          <a:p>
            <a:pPr indent="457200" algn="ctr" fontAlgn="base">
              <a:spcBef>
                <a:spcPct val="0"/>
              </a:spcBef>
              <a:spcAft>
                <a:spcPct val="0"/>
              </a:spcAft>
              <a:tabLst>
                <a:tab pos="384175" algn="l"/>
              </a:tabLst>
            </a:pPr>
            <a:r>
              <a:rPr lang="en-US" sz="1200" b="1" dirty="0">
                <a:latin typeface="Cambria" pitchFamily="18" charset="0"/>
                <a:ea typeface="Calibri" pitchFamily="34" charset="0"/>
                <a:cs typeface="Times New Roman" pitchFamily="18" charset="0"/>
              </a:rPr>
              <a:t>DELAYED/ MISSING BAGGAGE/ BAGGAGE FOUND: INTERNATIONAL AIRLINE OPERATIONS  </a:t>
            </a:r>
          </a:p>
          <a:p>
            <a:pPr indent="457200" algn="ctr" fontAlgn="base">
              <a:spcBef>
                <a:spcPct val="0"/>
              </a:spcBef>
              <a:spcAft>
                <a:spcPct val="0"/>
              </a:spcAft>
              <a:tabLst>
                <a:tab pos="384175" algn="l"/>
              </a:tabLst>
            </a:pPr>
            <a:r>
              <a:rPr lang="en-US" sz="1200" b="1" dirty="0">
                <a:latin typeface="Cambria" pitchFamily="18" charset="0"/>
                <a:ea typeface="Calibri" pitchFamily="34" charset="0"/>
                <a:cs typeface="Times New Roman" pitchFamily="18" charset="0"/>
              </a:rPr>
              <a:t>(JANUARY –  DECEMBER, </a:t>
            </a:r>
            <a:r>
              <a:rPr lang="en-US" sz="1200" b="1" dirty="0" smtClean="0">
                <a:latin typeface="Cambria" pitchFamily="18" charset="0"/>
                <a:ea typeface="Calibri" pitchFamily="34" charset="0"/>
                <a:cs typeface="Times New Roman" pitchFamily="18" charset="0"/>
              </a:rPr>
              <a:t>2022)</a:t>
            </a:r>
            <a:endParaRPr lang="en-US" sz="1200" dirty="0">
              <a:latin typeface="Cambria" pitchFamily="18" charset="0"/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>
          <a:xfrm>
            <a:off x="11738311" y="6384301"/>
            <a:ext cx="360040" cy="365125"/>
          </a:xfrm>
        </p:spPr>
        <p:txBody>
          <a:bodyPr/>
          <a:lstStyle/>
          <a:p>
            <a:fld id="{0045ADD3-B0EC-472B-BC4B-D942BF6CBBEC}" type="slidenum">
              <a:rPr lang="en-US" sz="1050" b="1"/>
              <a:pPr/>
              <a:t>15</a:t>
            </a:fld>
            <a:endParaRPr lang="en-US" sz="1050" b="1" dirty="0"/>
          </a:p>
        </p:txBody>
      </p:sp>
      <p:graphicFrame>
        <p:nvGraphicFramePr>
          <p:cNvPr id="9" name="Object 8"/>
          <p:cNvGraphicFramePr>
            <a:graphicFrameLocks noChangeAspect="1"/>
          </p:cNvGraphicFramePr>
          <p:nvPr>
            <p:extLst/>
          </p:nvPr>
        </p:nvGraphicFramePr>
        <p:xfrm>
          <a:off x="9912424" y="40318"/>
          <a:ext cx="612069" cy="54245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5497" r:id="rId4" imgW="568482" imgH="638663" progId="">
                  <p:embed/>
                </p:oleObj>
              </mc:Choice>
              <mc:Fallback>
                <p:oleObj r:id="rId4" imgW="568482" imgH="638663" progId="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5"/>
                      <a:stretch>
                        <a:fillRect/>
                      </a:stretch>
                    </p:blipFill>
                    <p:spPr>
                      <a:xfrm>
                        <a:off x="9912424" y="40318"/>
                        <a:ext cx="612069" cy="542450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8" name="Rectangle 7"/>
          <p:cNvSpPr/>
          <p:nvPr/>
        </p:nvSpPr>
        <p:spPr>
          <a:xfrm>
            <a:off x="217612" y="6394945"/>
            <a:ext cx="5624388" cy="276999"/>
          </a:xfrm>
          <a:prstGeom prst="rect">
            <a:avLst/>
          </a:prstGeom>
          <a:solidFill>
            <a:srgbClr val="FF7C80"/>
          </a:solidFill>
        </p:spPr>
        <p:txBody>
          <a:bodyPr wrap="square">
            <a:spAutoFit/>
          </a:bodyPr>
          <a:lstStyle/>
          <a:p>
            <a:r>
              <a:rPr lang="en-GB" sz="600" b="1" dirty="0" smtClean="0"/>
              <a:t>NOTE:</a:t>
            </a:r>
          </a:p>
          <a:p>
            <a:r>
              <a:rPr lang="en-GB" sz="600" b="1" dirty="0" smtClean="0"/>
              <a:t>HOWEVER, MOST OF THESE CASES WERE RESOLVED AFTER FOLLOW-UP  AND ADDITIONAL BACKLOG FROM THE PREVIOUS MONTHS</a:t>
            </a:r>
            <a:endParaRPr lang="en-US" sz="600" b="1" dirty="0"/>
          </a:p>
        </p:txBody>
      </p:sp>
    </p:spTree>
    <p:extLst>
      <p:ext uri="{BB962C8B-B14F-4D97-AF65-F5344CB8AC3E}">
        <p14:creationId xmlns:p14="http://schemas.microsoft.com/office/powerpoint/2010/main" val="91937169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/>
      </p:par>
    </p:tn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 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69071361"/>
              </p:ext>
            </p:extLst>
          </p:nvPr>
        </p:nvGraphicFramePr>
        <p:xfrm>
          <a:off x="698288" y="639135"/>
          <a:ext cx="10723415" cy="5783965"/>
        </p:xfrm>
        <a:graphic>
          <a:graphicData uri="http://schemas.openxmlformats.org/drawingml/2006/table">
            <a:tbl>
              <a:tblPr/>
              <a:tblGrid>
                <a:gridCol w="265867"/>
                <a:gridCol w="777842"/>
                <a:gridCol w="345702"/>
                <a:gridCol w="345702"/>
                <a:gridCol w="345702"/>
                <a:gridCol w="345702"/>
                <a:gridCol w="432130"/>
                <a:gridCol w="432130"/>
                <a:gridCol w="345702"/>
                <a:gridCol w="429971"/>
                <a:gridCol w="337059"/>
                <a:gridCol w="337059"/>
                <a:gridCol w="339855"/>
                <a:gridCol w="386506"/>
                <a:gridCol w="386506"/>
                <a:gridCol w="309205"/>
                <a:gridCol w="309205"/>
                <a:gridCol w="386506"/>
                <a:gridCol w="386506"/>
                <a:gridCol w="386506"/>
                <a:gridCol w="386506"/>
                <a:gridCol w="309205"/>
                <a:gridCol w="386506"/>
                <a:gridCol w="309205"/>
                <a:gridCol w="386506"/>
                <a:gridCol w="386506"/>
                <a:gridCol w="463809"/>
                <a:gridCol w="463809"/>
              </a:tblGrid>
              <a:tr h="398809">
                <a:tc rowSpan="2">
                  <a:txBody>
                    <a:bodyPr/>
                    <a:lstStyle/>
                    <a:p>
                      <a:pPr algn="l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US" sz="550" kern="1200" dirty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Arial"/>
                        </a:rPr>
                        <a:t>    </a:t>
                      </a:r>
                      <a:r>
                        <a:rPr lang="en-US" sz="55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Arial"/>
                        </a:rPr>
                        <a:t>S/N </a:t>
                      </a:r>
                      <a:endParaRPr lang="en-US" sz="55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640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US" sz="550" b="1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AIRLINES</a:t>
                      </a:r>
                      <a:r>
                        <a:rPr lang="en-US" sz="55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Calibri"/>
                          <a:cs typeface="Times New Roman"/>
                        </a:rPr>
                        <a:t> </a:t>
                      </a:r>
                      <a:endParaRPr lang="en-US" sz="55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640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GB" sz="550" b="1" kern="1200" dirty="0" smtClean="0">
                        <a:solidFill>
                          <a:srgbClr val="000000"/>
                        </a:solidFill>
                        <a:latin typeface="Cambria" pitchFamily="18" charset="0"/>
                        <a:ea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550" b="1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JANUARY</a:t>
                      </a:r>
                      <a:endParaRPr lang="en-US" sz="550" b="1" kern="1200" dirty="0" smtClean="0">
                        <a:solidFill>
                          <a:srgbClr val="000000"/>
                        </a:solidFill>
                        <a:latin typeface="Cambria" pitchFamily="18" charset="0"/>
                        <a:ea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550" b="1" kern="1200" dirty="0" smtClean="0">
                        <a:solidFill>
                          <a:srgbClr val="000000"/>
                        </a:solidFill>
                        <a:latin typeface="Cambria" pitchFamily="18" charset="0"/>
                        <a:ea typeface="Times New Roman"/>
                        <a:cs typeface="Times New Roman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US" sz="550" b="1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FEBRU</a:t>
                      </a:r>
                      <a:r>
                        <a:rPr lang="en-US" sz="550" b="1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ARY </a:t>
                      </a:r>
                      <a:r>
                        <a:rPr lang="en-US" sz="550" b="1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</a:t>
                      </a:r>
                      <a:endParaRPr lang="en-US" sz="55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80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550" b="1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MARCH </a:t>
                      </a:r>
                      <a:endParaRPr lang="en-US" sz="55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80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550" b="1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APRIL</a:t>
                      </a:r>
                      <a:endParaRPr lang="en-US" sz="55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550" b="1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MAY</a:t>
                      </a:r>
                      <a:endParaRPr lang="en-US" sz="55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550" b="1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JUNE</a:t>
                      </a:r>
                      <a:endParaRPr lang="en-US" sz="55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550" b="1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JULY</a:t>
                      </a:r>
                      <a:endParaRPr lang="en-US" sz="55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550" b="1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AUGUST</a:t>
                      </a:r>
                      <a:endParaRPr lang="en-US" sz="55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550" b="1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SEPTEMBER</a:t>
                      </a:r>
                      <a:endParaRPr lang="en-US" sz="55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550" b="1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OCTOBER</a:t>
                      </a:r>
                      <a:endParaRPr lang="en-US" sz="55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 dirty="0"/>
                    </a:p>
                  </a:txBody>
                  <a:tcPr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550" b="1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NOVERMBER</a:t>
                      </a:r>
                      <a:endParaRPr lang="en-US" sz="55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 dirty="0"/>
                    </a:p>
                  </a:txBody>
                  <a:tcPr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550" b="1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DECEMBER</a:t>
                      </a:r>
                      <a:endParaRPr lang="en-US" sz="55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600" b="1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Total</a:t>
                      </a:r>
                      <a:r>
                        <a:rPr lang="en-GB" sz="600" b="1" baseline="0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 </a:t>
                      </a:r>
                    </a:p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600" b="1" baseline="0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No Of Missing Baggage</a:t>
                      </a:r>
                      <a:endParaRPr lang="en-US" sz="60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600" b="1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Total </a:t>
                      </a:r>
                    </a:p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600" b="1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No Of Found Baggage</a:t>
                      </a:r>
                      <a:endParaRPr lang="en-US" sz="60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306595">
                <a:tc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endParaRPr lang="en-US" sz="650" dirty="0">
                        <a:latin typeface="Cambria" pitchFamily="18" charset="0"/>
                        <a:ea typeface="Times New Roman"/>
                      </a:endParaRPr>
                    </a:p>
                  </a:txBody>
                  <a:tcPr marL="7566" marR="7566" marT="640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55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No.</a:t>
                      </a:r>
                      <a:r>
                        <a:rPr lang="en-US" sz="55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Of </a:t>
                      </a:r>
                      <a:r>
                        <a:rPr kumimoji="0" lang="en-US" sz="55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mbria" pitchFamily="18" charset="0"/>
                          <a:ea typeface="Calibri" pitchFamily="34" charset="0"/>
                          <a:cs typeface="Times New Roman" pitchFamily="18" charset="0"/>
                        </a:rPr>
                        <a:t>Missing Baggage</a:t>
                      </a:r>
                      <a:endParaRPr lang="en-US" sz="55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19641" marR="19641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GB" sz="550" b="0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No.</a:t>
                      </a:r>
                      <a:r>
                        <a:rPr lang="en-GB" sz="550" b="0" baseline="0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 Of Baggage Found</a:t>
                      </a:r>
                      <a:endParaRPr lang="en-US" sz="55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19641" marR="19641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55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No.</a:t>
                      </a:r>
                      <a:r>
                        <a:rPr lang="en-US" sz="55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Of </a:t>
                      </a:r>
                      <a:r>
                        <a:rPr kumimoji="0" lang="en-US" sz="55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mbria" pitchFamily="18" charset="0"/>
                          <a:ea typeface="Calibri" pitchFamily="34" charset="0"/>
                          <a:cs typeface="Times New Roman" pitchFamily="18" charset="0"/>
                        </a:rPr>
                        <a:t>Missing Baggage</a:t>
                      </a:r>
                      <a:endParaRPr lang="en-US" sz="55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19641" marR="19641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GB" sz="550" b="0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No.</a:t>
                      </a:r>
                      <a:r>
                        <a:rPr lang="en-GB" sz="550" b="0" baseline="0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 Of Baggage Found</a:t>
                      </a:r>
                      <a:endParaRPr lang="en-US" sz="55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19641" marR="19641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55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No.</a:t>
                      </a:r>
                      <a:r>
                        <a:rPr lang="en-US" sz="55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Of </a:t>
                      </a:r>
                      <a:r>
                        <a:rPr kumimoji="0" lang="en-US" sz="55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mbria" pitchFamily="18" charset="0"/>
                          <a:ea typeface="Calibri" pitchFamily="34" charset="0"/>
                          <a:cs typeface="Times New Roman" pitchFamily="18" charset="0"/>
                        </a:rPr>
                        <a:t>Missing Baggage</a:t>
                      </a:r>
                      <a:endParaRPr lang="en-US" sz="55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19641" marR="19641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GB" sz="550" b="0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No.</a:t>
                      </a:r>
                      <a:r>
                        <a:rPr lang="en-GB" sz="550" b="0" baseline="0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 Of Baggage Found</a:t>
                      </a:r>
                      <a:endParaRPr lang="en-US" sz="55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19641" marR="19641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55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No.</a:t>
                      </a:r>
                      <a:r>
                        <a:rPr lang="en-US" sz="55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Of </a:t>
                      </a:r>
                      <a:r>
                        <a:rPr kumimoji="0" lang="en-US" sz="55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mbria" pitchFamily="18" charset="0"/>
                          <a:ea typeface="Calibri" pitchFamily="34" charset="0"/>
                          <a:cs typeface="Times New Roman" pitchFamily="18" charset="0"/>
                        </a:rPr>
                        <a:t>Missing Baggage</a:t>
                      </a:r>
                      <a:endParaRPr lang="en-US" sz="55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19641" marR="19641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GB" sz="550" b="0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No.</a:t>
                      </a:r>
                      <a:r>
                        <a:rPr lang="en-GB" sz="550" b="0" baseline="0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 Of Baggage Found</a:t>
                      </a:r>
                      <a:endParaRPr lang="en-US" sz="55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19641" marR="19641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55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No.</a:t>
                      </a:r>
                      <a:r>
                        <a:rPr lang="en-US" sz="55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Of </a:t>
                      </a:r>
                      <a:r>
                        <a:rPr kumimoji="0" lang="en-US" sz="55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mbria" pitchFamily="18" charset="0"/>
                          <a:ea typeface="Calibri" pitchFamily="34" charset="0"/>
                          <a:cs typeface="Times New Roman" pitchFamily="18" charset="0"/>
                        </a:rPr>
                        <a:t>Missing Baggage</a:t>
                      </a:r>
                      <a:endParaRPr lang="en-US" sz="55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19641" marR="19641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GB" sz="550" b="0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No.</a:t>
                      </a:r>
                      <a:r>
                        <a:rPr lang="en-GB" sz="550" b="0" baseline="0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 Of Baggage Found</a:t>
                      </a:r>
                      <a:endParaRPr lang="en-US" sz="55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19641" marR="19641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55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No.</a:t>
                      </a:r>
                      <a:r>
                        <a:rPr lang="en-US" sz="55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Of </a:t>
                      </a:r>
                      <a:r>
                        <a:rPr kumimoji="0" lang="en-US" sz="55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mbria" pitchFamily="18" charset="0"/>
                          <a:ea typeface="Calibri" pitchFamily="34" charset="0"/>
                          <a:cs typeface="Times New Roman" pitchFamily="18" charset="0"/>
                        </a:rPr>
                        <a:t>Missing Baggage</a:t>
                      </a:r>
                      <a:endParaRPr lang="en-US" sz="55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19641" marR="19641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GB" sz="550" b="0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No.</a:t>
                      </a:r>
                      <a:r>
                        <a:rPr lang="en-GB" sz="550" b="0" baseline="0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 Of Baggage Found</a:t>
                      </a:r>
                      <a:endParaRPr lang="en-US" sz="55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19641" marR="19641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55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No.</a:t>
                      </a:r>
                      <a:r>
                        <a:rPr lang="en-US" sz="55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Of </a:t>
                      </a:r>
                      <a:r>
                        <a:rPr kumimoji="0" lang="en-US" sz="55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mbria" pitchFamily="18" charset="0"/>
                          <a:ea typeface="Calibri" pitchFamily="34" charset="0"/>
                          <a:cs typeface="Times New Roman" pitchFamily="18" charset="0"/>
                        </a:rPr>
                        <a:t>Missing Baggage</a:t>
                      </a:r>
                      <a:endParaRPr lang="en-US" sz="55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19641" marR="19641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GB" sz="550" b="0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No.</a:t>
                      </a:r>
                      <a:r>
                        <a:rPr lang="en-GB" sz="550" b="0" baseline="0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 Of Baggage Found</a:t>
                      </a:r>
                      <a:endParaRPr lang="en-US" sz="55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19641" marR="19641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550" b="0" kern="1200" dirty="0" smtClean="0">
                          <a:solidFill>
                            <a:schemeClr val="tx1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No.</a:t>
                      </a:r>
                      <a:r>
                        <a:rPr lang="en-US" sz="550" b="0" kern="1200" baseline="0" dirty="0" smtClean="0">
                          <a:solidFill>
                            <a:schemeClr val="tx1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Of </a:t>
                      </a:r>
                      <a:r>
                        <a:rPr kumimoji="0" lang="en-US" sz="55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mbria" pitchFamily="18" charset="0"/>
                          <a:ea typeface="Calibri" pitchFamily="34" charset="0"/>
                          <a:cs typeface="Times New Roman" pitchFamily="18" charset="0"/>
                        </a:rPr>
                        <a:t>Missing Baggage</a:t>
                      </a:r>
                      <a:endParaRPr lang="en-US" sz="550" b="0" dirty="0">
                        <a:solidFill>
                          <a:schemeClr val="tx1"/>
                        </a:solidFill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19641" marR="19641" marT="4270" marB="0" vert="vert270" anchor="ctr"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GB" sz="550" b="0" dirty="0" smtClean="0">
                          <a:solidFill>
                            <a:schemeClr val="tx1"/>
                          </a:solidFill>
                          <a:latin typeface="Cambria" pitchFamily="18" charset="0"/>
                          <a:ea typeface="Calibri"/>
                          <a:cs typeface="Times New Roman"/>
                        </a:rPr>
                        <a:t>No.</a:t>
                      </a:r>
                      <a:r>
                        <a:rPr lang="en-GB" sz="550" b="0" baseline="0" dirty="0" smtClean="0">
                          <a:solidFill>
                            <a:schemeClr val="tx1"/>
                          </a:solidFill>
                          <a:latin typeface="Cambria" pitchFamily="18" charset="0"/>
                          <a:ea typeface="Calibri"/>
                          <a:cs typeface="Times New Roman"/>
                        </a:rPr>
                        <a:t> Of Baggage Found</a:t>
                      </a:r>
                      <a:endParaRPr lang="en-US" sz="550" b="0" dirty="0">
                        <a:solidFill>
                          <a:schemeClr val="tx1"/>
                        </a:solidFill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19641" marR="19641" marT="4270" marB="0" vert="vert27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550" b="0" kern="1200" dirty="0" smtClean="0">
                          <a:solidFill>
                            <a:schemeClr val="tx1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No.</a:t>
                      </a:r>
                      <a:r>
                        <a:rPr lang="en-US" sz="550" b="0" kern="1200" baseline="0" dirty="0" smtClean="0">
                          <a:solidFill>
                            <a:schemeClr val="tx1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Of </a:t>
                      </a:r>
                      <a:r>
                        <a:rPr kumimoji="0" lang="en-US" sz="55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mbria" pitchFamily="18" charset="0"/>
                          <a:ea typeface="Calibri" pitchFamily="34" charset="0"/>
                          <a:cs typeface="Times New Roman" pitchFamily="18" charset="0"/>
                        </a:rPr>
                        <a:t>Missing Baggage</a:t>
                      </a:r>
                      <a:endParaRPr lang="en-US" sz="550" b="0" dirty="0">
                        <a:solidFill>
                          <a:schemeClr val="tx1"/>
                        </a:solidFill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19641" marR="19641" marT="4270" marB="0" vert="vert270" anchor="ctr"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GB" sz="550" b="0" dirty="0" smtClean="0">
                          <a:solidFill>
                            <a:schemeClr val="tx1"/>
                          </a:solidFill>
                          <a:latin typeface="Cambria" pitchFamily="18" charset="0"/>
                          <a:ea typeface="Calibri"/>
                          <a:cs typeface="Times New Roman"/>
                        </a:rPr>
                        <a:t>No.</a:t>
                      </a:r>
                      <a:r>
                        <a:rPr lang="en-GB" sz="550" b="0" baseline="0" dirty="0" smtClean="0">
                          <a:solidFill>
                            <a:schemeClr val="tx1"/>
                          </a:solidFill>
                          <a:latin typeface="Cambria" pitchFamily="18" charset="0"/>
                          <a:ea typeface="Calibri"/>
                          <a:cs typeface="Times New Roman"/>
                        </a:rPr>
                        <a:t> Of Baggage Found</a:t>
                      </a:r>
                      <a:endParaRPr lang="en-US" sz="550" b="0" dirty="0">
                        <a:solidFill>
                          <a:schemeClr val="tx1"/>
                        </a:solidFill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19641" marR="19641" marT="4270" marB="0" vert="vert27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55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No.</a:t>
                      </a:r>
                      <a:r>
                        <a:rPr lang="en-US" sz="55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Of </a:t>
                      </a:r>
                      <a:r>
                        <a:rPr kumimoji="0" lang="en-US" sz="55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mbria" pitchFamily="18" charset="0"/>
                          <a:ea typeface="Calibri" pitchFamily="34" charset="0"/>
                          <a:cs typeface="Times New Roman" pitchFamily="18" charset="0"/>
                        </a:rPr>
                        <a:t>Missing Baggage</a:t>
                      </a:r>
                      <a:endParaRPr lang="en-US" sz="55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19641" marR="19641" marT="4270" marB="0" vert="vert270" anchor="ctr"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GB" sz="550" b="0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No.</a:t>
                      </a:r>
                      <a:r>
                        <a:rPr lang="en-GB" sz="550" b="0" baseline="0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 Of Baggage Found</a:t>
                      </a:r>
                      <a:endParaRPr lang="en-US" sz="55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19641" marR="19641" marT="4270" marB="0" vert="vert27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550" b="0" kern="1200" dirty="0" smtClean="0">
                          <a:solidFill>
                            <a:schemeClr val="tx1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No.</a:t>
                      </a:r>
                      <a:r>
                        <a:rPr lang="en-US" sz="550" b="0" kern="1200" baseline="0" dirty="0" smtClean="0">
                          <a:solidFill>
                            <a:schemeClr val="tx1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Of </a:t>
                      </a:r>
                      <a:r>
                        <a:rPr kumimoji="0" lang="en-US" sz="55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mbria" pitchFamily="18" charset="0"/>
                          <a:ea typeface="Calibri" pitchFamily="34" charset="0"/>
                          <a:cs typeface="Times New Roman" pitchFamily="18" charset="0"/>
                        </a:rPr>
                        <a:t>Missing Baggage</a:t>
                      </a:r>
                      <a:endParaRPr lang="en-US" sz="550" b="0" dirty="0">
                        <a:solidFill>
                          <a:schemeClr val="tx1"/>
                        </a:solidFill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19641" marR="19641" marT="4270" marB="0" vert="vert270" anchor="ctr"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GB" sz="550" b="0" dirty="0" smtClean="0">
                          <a:solidFill>
                            <a:schemeClr val="tx1"/>
                          </a:solidFill>
                          <a:latin typeface="Cambria" pitchFamily="18" charset="0"/>
                          <a:ea typeface="Calibri"/>
                          <a:cs typeface="Times New Roman"/>
                        </a:rPr>
                        <a:t>No.</a:t>
                      </a:r>
                      <a:r>
                        <a:rPr lang="en-GB" sz="550" b="0" baseline="0" dirty="0" smtClean="0">
                          <a:solidFill>
                            <a:schemeClr val="tx1"/>
                          </a:solidFill>
                          <a:latin typeface="Cambria" pitchFamily="18" charset="0"/>
                          <a:ea typeface="Calibri"/>
                          <a:cs typeface="Times New Roman"/>
                        </a:rPr>
                        <a:t> Of Baggage Found</a:t>
                      </a:r>
                      <a:endParaRPr lang="en-US" sz="550" b="0" dirty="0">
                        <a:solidFill>
                          <a:schemeClr val="tx1"/>
                        </a:solidFill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19641" marR="19641" marT="4270" marB="0" vert="vert27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550" b="0" kern="1200" dirty="0" smtClean="0">
                          <a:solidFill>
                            <a:schemeClr val="tx1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No.</a:t>
                      </a:r>
                      <a:r>
                        <a:rPr lang="en-US" sz="550" b="0" kern="1200" baseline="0" dirty="0" smtClean="0">
                          <a:solidFill>
                            <a:schemeClr val="tx1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Of </a:t>
                      </a:r>
                      <a:r>
                        <a:rPr kumimoji="0" lang="en-US" sz="55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mbria" pitchFamily="18" charset="0"/>
                          <a:ea typeface="Calibri" pitchFamily="34" charset="0"/>
                          <a:cs typeface="Times New Roman" pitchFamily="18" charset="0"/>
                        </a:rPr>
                        <a:t>Missing Baggage</a:t>
                      </a:r>
                      <a:endParaRPr lang="en-US" sz="550" b="0" dirty="0">
                        <a:solidFill>
                          <a:schemeClr val="tx1"/>
                        </a:solidFill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19641" marR="19641" marT="4270" marB="0" vert="vert270" anchor="ctr"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GB" sz="550" b="0" dirty="0" smtClean="0">
                          <a:solidFill>
                            <a:schemeClr val="tx1"/>
                          </a:solidFill>
                          <a:latin typeface="Cambria" pitchFamily="18" charset="0"/>
                          <a:ea typeface="Calibri"/>
                          <a:cs typeface="Times New Roman"/>
                        </a:rPr>
                        <a:t>No.</a:t>
                      </a:r>
                      <a:r>
                        <a:rPr lang="en-GB" sz="550" b="0" baseline="0" dirty="0" smtClean="0">
                          <a:solidFill>
                            <a:schemeClr val="tx1"/>
                          </a:solidFill>
                          <a:latin typeface="Cambria" pitchFamily="18" charset="0"/>
                          <a:ea typeface="Calibri"/>
                          <a:cs typeface="Times New Roman"/>
                        </a:rPr>
                        <a:t> Of Baggage Found</a:t>
                      </a:r>
                      <a:endParaRPr lang="en-US" sz="550" b="0" dirty="0">
                        <a:solidFill>
                          <a:schemeClr val="tx1"/>
                        </a:solidFill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19641" marR="19641" marT="4270" marB="0" vert="vert270" anchor="ctr"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60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/>
                </a:tc>
                <a:tc vMerge="1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60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</a:tr>
              <a:tr h="322428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en-GB" sz="630" dirty="0">
                          <a:latin typeface="Cambria" pitchFamily="18" charset="0"/>
                          <a:ea typeface="Cambria" panose="02040503050406030204" pitchFamily="18" charset="0"/>
                        </a:rPr>
                        <a:t>14</a:t>
                      </a:r>
                    </a:p>
                  </a:txBody>
                  <a:tcPr marL="2953" marR="2953" marT="295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630" b="0" u="none" strike="noStrike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KENYA AIR</a:t>
                      </a:r>
                      <a:endParaRPr lang="en-US" sz="630" b="0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45720" marR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28</a:t>
                      </a: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28</a:t>
                      </a: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35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35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35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35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35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35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35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35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65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-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35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35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35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35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93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92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58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55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95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91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205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204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754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680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322428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en-GB" sz="630" dirty="0">
                          <a:latin typeface="Cambria" pitchFamily="18" charset="0"/>
                          <a:ea typeface="Cambria" panose="02040503050406030204" pitchFamily="18" charset="0"/>
                        </a:rPr>
                        <a:t>15</a:t>
                      </a:r>
                    </a:p>
                  </a:txBody>
                  <a:tcPr marL="2953" marR="2953" marT="295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30" b="0" u="none" strike="noStrike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KLM</a:t>
                      </a:r>
                      <a:endParaRPr lang="en-US" sz="630" b="0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45720" marR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180</a:t>
                      </a: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50" b="0" i="0" u="none" strike="noStrike" dirty="0">
                          <a:solidFill>
                            <a:schemeClr val="tx1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179</a:t>
                      </a: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101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101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246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229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429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506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314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277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957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887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929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747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389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361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495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460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434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404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337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328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811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765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5,622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5,244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322428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en-GB" sz="630" dirty="0">
                          <a:latin typeface="Cambria" pitchFamily="18" charset="0"/>
                          <a:ea typeface="Cambria" panose="02040503050406030204" pitchFamily="18" charset="0"/>
                        </a:rPr>
                        <a:t>16</a:t>
                      </a:r>
                    </a:p>
                  </a:txBody>
                  <a:tcPr marL="2953" marR="2953" marT="295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30" b="0" u="none" strike="noStrike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LUFTHANSA</a:t>
                      </a:r>
                      <a:endParaRPr lang="en-US" sz="630" b="0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45720" marR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240</a:t>
                      </a: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211</a:t>
                      </a: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151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151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118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104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268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260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344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321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456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416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239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218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148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119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223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217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230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196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196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191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1020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1005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3,633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3,409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333479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en-GB" sz="630" dirty="0">
                          <a:latin typeface="Cambria" pitchFamily="18" charset="0"/>
                          <a:ea typeface="Cambria" panose="02040503050406030204" pitchFamily="18" charset="0"/>
                        </a:rPr>
                        <a:t>17</a:t>
                      </a:r>
                    </a:p>
                  </a:txBody>
                  <a:tcPr marL="2953" marR="2953" marT="295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30" b="0" u="none" strike="noStrike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MIDDLE EAST AIRLINES</a:t>
                      </a:r>
                      <a:endParaRPr lang="en-US" sz="630" b="0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45720" marR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2</a:t>
                      </a: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2</a:t>
                      </a: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3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3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1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2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5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4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-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-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-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-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-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-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16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13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21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9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2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8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30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27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69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89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322428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en-GB" sz="630" dirty="0">
                          <a:latin typeface="Cambria" pitchFamily="18" charset="0"/>
                          <a:ea typeface="Cambria" panose="02040503050406030204" pitchFamily="18" charset="0"/>
                        </a:rPr>
                        <a:t>18</a:t>
                      </a:r>
                    </a:p>
                  </a:txBody>
                  <a:tcPr marL="2953" marR="2953" marT="295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30" b="0" u="none" strike="noStrike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QATAR AIR</a:t>
                      </a:r>
                      <a:endParaRPr lang="en-US" sz="630" b="0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45720" marR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52</a:t>
                      </a: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51</a:t>
                      </a: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277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277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277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277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357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357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425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402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375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328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457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412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332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308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437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423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312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299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321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316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599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554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4,221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4,004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47898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en-GB" sz="630" dirty="0">
                          <a:latin typeface="Cambria" pitchFamily="18" charset="0"/>
                          <a:ea typeface="Cambria" panose="02040503050406030204" pitchFamily="18" charset="0"/>
                        </a:rPr>
                        <a:t>19</a:t>
                      </a:r>
                    </a:p>
                  </a:txBody>
                  <a:tcPr marL="2953" marR="2953" marT="295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30" b="0" u="none" strike="noStrike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ROYAL AIR MAROC</a:t>
                      </a:r>
                      <a:endParaRPr lang="en-US" sz="630" b="0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45720" marR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24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24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47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46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74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46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33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24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180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40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634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162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164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111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107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73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101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76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423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226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1979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533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3,766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1,361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322428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en-GB" sz="630" dirty="0">
                          <a:latin typeface="Cambria" pitchFamily="18" charset="0"/>
                          <a:ea typeface="Cambria" panose="02040503050406030204" pitchFamily="18" charset="0"/>
                        </a:rPr>
                        <a:t>20</a:t>
                      </a:r>
                    </a:p>
                  </a:txBody>
                  <a:tcPr marL="2953" marR="2953" marT="295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30" b="0" u="none" strike="noStrike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RWAND</a:t>
                      </a:r>
                      <a:r>
                        <a:rPr lang="en-US" sz="630" b="0" u="none" strike="noStrike" baseline="0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 AIR</a:t>
                      </a:r>
                      <a:endParaRPr lang="en-US" sz="630" b="0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45720" marR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12</a:t>
                      </a: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6</a:t>
                      </a: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28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28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25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24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112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111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19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18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58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55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52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41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17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12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60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52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52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42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861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610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1531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1496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2,827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2,495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77698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en-GB" sz="630" dirty="0" smtClean="0">
                          <a:latin typeface="Cambria" pitchFamily="18" charset="0"/>
                          <a:ea typeface="Cambria" panose="02040503050406030204" pitchFamily="18" charset="0"/>
                        </a:rPr>
                        <a:t>21</a:t>
                      </a:r>
                      <a:endParaRPr lang="en-GB" sz="630" dirty="0"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2953" marR="2953" marT="295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30" b="0" u="none" strike="noStrike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SAUDI AIR</a:t>
                      </a:r>
                      <a:endParaRPr lang="en-US" sz="630" b="0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45720" marR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-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-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-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-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-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-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endParaRPr lang="en-GB" sz="105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endParaRPr lang="en-GB" sz="105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-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-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-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-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  <a:endParaRPr lang="en-GB" sz="1100" b="1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  <a:endParaRPr lang="en-GB" sz="1100" b="1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333479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en-GB" sz="630" dirty="0" smtClean="0">
                          <a:latin typeface="Cambria" pitchFamily="18" charset="0"/>
                          <a:ea typeface="Cambria" panose="02040503050406030204" pitchFamily="18" charset="0"/>
                        </a:rPr>
                        <a:t>22</a:t>
                      </a:r>
                      <a:endParaRPr lang="en-GB" sz="630" dirty="0"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2953" marR="2953" marT="295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630" b="0" i="0" u="none" strike="noStrike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Cambria" panose="02040503050406030204" pitchFamily="18" charset="0"/>
                        </a:rPr>
                        <a:t>SOUTH AFRICAN AIRWAYS</a:t>
                      </a:r>
                    </a:p>
                  </a:txBody>
                  <a:tcPr marL="45720" marR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5</a:t>
                      </a: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5</a:t>
                      </a: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12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12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22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21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15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10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9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9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25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19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30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27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9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16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14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20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15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29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28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447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430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622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612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322428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en-GB" sz="630" dirty="0" smtClean="0">
                          <a:latin typeface="Cambria" pitchFamily="18" charset="0"/>
                          <a:ea typeface="Cambria" panose="02040503050406030204" pitchFamily="18" charset="0"/>
                        </a:rPr>
                        <a:t>23</a:t>
                      </a:r>
                      <a:endParaRPr lang="en-GB" sz="630" dirty="0"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2953" marR="2953" marT="295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GB" sz="630" b="0" i="0" u="none" strike="noStrike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Cambria" panose="02040503050406030204" pitchFamily="18" charset="0"/>
                        </a:rPr>
                        <a:t>TAAG</a:t>
                      </a:r>
                      <a:r>
                        <a:rPr lang="en-GB" sz="630" b="0" i="0" u="none" strike="noStrike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Cambria" panose="02040503050406030204" pitchFamily="18" charset="0"/>
                        </a:rPr>
                        <a:t> ANGOLA</a:t>
                      </a:r>
                      <a:endParaRPr lang="en-US" sz="630" b="0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45720" marR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1</a:t>
                      </a: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1</a:t>
                      </a: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1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1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1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10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1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4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3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9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8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11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22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26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15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5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43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36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123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102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333479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en-GB" sz="630" dirty="0" smtClean="0">
                          <a:latin typeface="Cambria" pitchFamily="18" charset="0"/>
                          <a:ea typeface="Cambria" panose="02040503050406030204" pitchFamily="18" charset="0"/>
                        </a:rPr>
                        <a:t>24</a:t>
                      </a:r>
                      <a:endParaRPr lang="en-GB" sz="630" dirty="0"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2953" marR="2953" marT="295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30" b="0" u="none" strike="noStrike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TURKISH </a:t>
                      </a:r>
                    </a:p>
                    <a:p>
                      <a:pPr algn="l" fontAlgn="ctr"/>
                      <a:r>
                        <a:rPr lang="en-US" sz="630" b="0" u="none" strike="noStrike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AIRLINES</a:t>
                      </a:r>
                      <a:endParaRPr lang="en-US" sz="630" b="0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45720" marR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138</a:t>
                      </a: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111</a:t>
                      </a: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71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71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80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66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87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69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115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75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138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129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119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96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83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68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154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168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102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72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147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130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423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385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1,657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1,440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322428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en-GB" sz="630" dirty="0" smtClean="0">
                          <a:latin typeface="Cambria" pitchFamily="18" charset="0"/>
                          <a:ea typeface="Cambria" panose="02040503050406030204" pitchFamily="18" charset="0"/>
                        </a:rPr>
                        <a:t>25</a:t>
                      </a:r>
                      <a:endParaRPr lang="en-GB" sz="630" dirty="0"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2953" marR="2953" marT="295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30" b="0" i="0" u="none" strike="noStrike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Cambria" panose="02040503050406030204" pitchFamily="18" charset="0"/>
                        </a:rPr>
                        <a:t>UNITED AIRLINE</a:t>
                      </a:r>
                      <a:endParaRPr lang="en-US" sz="630" b="0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45720" marR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58</a:t>
                      </a: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58</a:t>
                      </a: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35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31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61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58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72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55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136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134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117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110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49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42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43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42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30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18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30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18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210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164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841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730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322428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en-GB" sz="630" dirty="0" smtClean="0">
                          <a:latin typeface="Cambria" pitchFamily="18" charset="0"/>
                          <a:ea typeface="Cambria" panose="02040503050406030204" pitchFamily="18" charset="0"/>
                        </a:rPr>
                        <a:t>26</a:t>
                      </a:r>
                      <a:endParaRPr lang="en-GB" sz="630" dirty="0"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2953" marR="2953" marT="295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30" b="0" u="none" strike="noStrike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VIRGIN ATLANTIC</a:t>
                      </a:r>
                      <a:endParaRPr lang="en-US" sz="630" b="0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45720" marR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153</a:t>
                      </a: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111</a:t>
                      </a: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59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59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107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62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159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123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184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111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400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181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295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172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176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139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203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87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136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62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221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150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719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168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2,812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1,425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337338">
                <a:tc gridSpan="2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800" b="1" dirty="0">
                          <a:latin typeface="Cambria" panose="02040503050406030204" pitchFamily="18" charset="0"/>
                          <a:ea typeface="Cambria" panose="02040503050406030204" pitchFamily="18" charset="0"/>
                          <a:cs typeface="Times New Roman"/>
                        </a:rPr>
                        <a:t>TOTAL</a:t>
                      </a:r>
                      <a:r>
                        <a:rPr lang="en-GB" sz="800" b="1" baseline="0" dirty="0">
                          <a:latin typeface="Cambria" panose="02040503050406030204" pitchFamily="18" charset="0"/>
                          <a:ea typeface="Cambria" panose="02040503050406030204" pitchFamily="18" charset="0"/>
                          <a:cs typeface="Times New Roman"/>
                        </a:rPr>
                        <a:t> NO OF </a:t>
                      </a:r>
                    </a:p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800" b="1" baseline="0" dirty="0" smtClean="0">
                          <a:latin typeface="Cambria" panose="02040503050406030204" pitchFamily="18" charset="0"/>
                          <a:ea typeface="Cambria" panose="02040503050406030204" pitchFamily="18" charset="0"/>
                          <a:cs typeface="Times New Roman"/>
                        </a:rPr>
                        <a:t>MISSING BAGGAGE</a:t>
                      </a:r>
                      <a:endParaRPr lang="en-US" sz="800" b="1" dirty="0">
                        <a:latin typeface="Cambria" panose="02040503050406030204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2953" marR="2953" marT="295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 fontAlgn="ctr"/>
                      <a:endParaRPr lang="en-US" sz="750" b="0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45720" marR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fontAlgn="b"/>
                      <a:r>
                        <a:rPr lang="en-GB" sz="105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lt"/>
                          <a:ea typeface="Cambria" panose="02040503050406030204" pitchFamily="18" charset="0"/>
                        </a:rPr>
                        <a:t>1,921</a:t>
                      </a:r>
                      <a:endParaRPr lang="en-GB" sz="1050" b="1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r" fontAlgn="b"/>
                      <a:endParaRPr lang="en-GB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fontAlgn="b"/>
                      <a:r>
                        <a:rPr lang="en-GB" sz="105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lt"/>
                          <a:ea typeface="Cambria" panose="02040503050406030204" pitchFamily="18" charset="0"/>
                        </a:rPr>
                        <a:t>1,638</a:t>
                      </a:r>
                      <a:endParaRPr lang="en-GB" sz="1050" b="1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r" fontAlgn="b"/>
                      <a:endParaRPr lang="en-GB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fontAlgn="b"/>
                      <a:r>
                        <a:rPr lang="en-GB" sz="105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lt"/>
                          <a:ea typeface="Cambria" panose="02040503050406030204" pitchFamily="18" charset="0"/>
                        </a:rPr>
                        <a:t>1,970</a:t>
                      </a:r>
                      <a:endParaRPr lang="en-GB" sz="1050" b="1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r" fontAlgn="b"/>
                      <a:endParaRPr lang="en-GB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fontAlgn="ctr"/>
                      <a:endParaRPr lang="en-GB" sz="1050" b="1" i="0" u="none" strike="noStrike" dirty="0" smtClean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  <a:p>
                      <a:pPr algn="ctr" fontAlgn="ctr"/>
                      <a:r>
                        <a:rPr lang="en-GB" sz="105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2,908</a:t>
                      </a:r>
                      <a:endParaRPr lang="en-GB" sz="1050" b="1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GB" sz="1100" b="1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endParaRPr lang="en-GB" sz="1050" b="1" dirty="0" smtClean="0">
                        <a:latin typeface="+mn-lt"/>
                      </a:endParaRPr>
                    </a:p>
                    <a:p>
                      <a:pPr algn="ctr"/>
                      <a:r>
                        <a:rPr lang="en-GB" sz="1050" b="1" dirty="0" smtClean="0">
                          <a:latin typeface="+mn-lt"/>
                        </a:rPr>
                        <a:t>2,932</a:t>
                      </a:r>
                      <a:endParaRPr lang="en-GB" sz="1050" b="1" dirty="0">
                        <a:latin typeface="+mn-lt"/>
                      </a:endParaRP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en-GB" sz="1100" b="1" dirty="0">
                        <a:latin typeface="+mn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fontAlgn="ctr"/>
                      <a:endParaRPr lang="en-GB" sz="1050" b="1" i="0" u="none" strike="noStrike" dirty="0" smtClean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  <a:p>
                      <a:pPr algn="ctr" fontAlgn="ctr"/>
                      <a:r>
                        <a:rPr lang="en-GB" sz="105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4,698</a:t>
                      </a:r>
                      <a:endParaRPr lang="en-GB" sz="1050" b="1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GB" sz="1000" b="1" i="0" u="none" strike="noStrike" dirty="0">
                        <a:solidFill>
                          <a:srgbClr val="000000"/>
                        </a:solidFill>
                        <a:effectLst/>
                        <a:latin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50" b="1" dirty="0" smtClean="0">
                          <a:latin typeface="+mn-lt"/>
                        </a:rPr>
                        <a:t>5,232</a:t>
                      </a: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en-GB" sz="1050" b="0" dirty="0"/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ctr" defTabSz="6858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105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3,061</a:t>
                      </a: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en-GB" sz="1050" b="0" dirty="0"/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ctr" defTabSz="6858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105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3,263</a:t>
                      </a: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en-GB" sz="800" b="1" dirty="0">
                        <a:latin typeface="Cambria" panose="02040503050406030204" pitchFamily="18" charset="0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ctr" defTabSz="6858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105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2,780</a:t>
                      </a: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en-GB" sz="1050" b="0" dirty="0"/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ctr" defTabSz="6858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105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4,390</a:t>
                      </a:r>
                      <a:endParaRPr kumimoji="0" lang="en-GB" sz="105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en-GB" sz="1050" b="0" dirty="0"/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ctr" defTabSz="6858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50" b="1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ctr" defTabSz="6858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105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13,441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en-GB" sz="1050" b="0" dirty="0"/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fontAlgn="b"/>
                      <a:r>
                        <a:rPr lang="en-GB" sz="120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48,234</a:t>
                      </a:r>
                      <a:endParaRPr lang="en-GB" sz="1200" b="1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r" fontAlgn="b"/>
                      <a:endParaRPr lang="en-GB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404681">
                <a:tc gridSpan="2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800" b="1" dirty="0">
                          <a:latin typeface="Cambria" panose="02040503050406030204" pitchFamily="18" charset="0"/>
                          <a:ea typeface="Cambria" panose="02040503050406030204" pitchFamily="18" charset="0"/>
                          <a:cs typeface="Times New Roman"/>
                        </a:rPr>
                        <a:t>TOTAL NO OF </a:t>
                      </a:r>
                    </a:p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800" b="1" dirty="0">
                          <a:latin typeface="Cambria" panose="02040503050406030204" pitchFamily="18" charset="0"/>
                          <a:ea typeface="Cambria" panose="02040503050406030204" pitchFamily="18" charset="0"/>
                          <a:cs typeface="Times New Roman"/>
                        </a:rPr>
                        <a:t>FOUND </a:t>
                      </a:r>
                      <a:r>
                        <a:rPr lang="en-GB" sz="800" b="1" dirty="0" smtClean="0">
                          <a:latin typeface="Cambria" panose="02040503050406030204" pitchFamily="18" charset="0"/>
                          <a:ea typeface="Cambria" panose="02040503050406030204" pitchFamily="18" charset="0"/>
                          <a:cs typeface="Times New Roman"/>
                        </a:rPr>
                        <a:t>BAGGAGE</a:t>
                      </a:r>
                      <a:endParaRPr lang="en-US" sz="800" b="1" dirty="0">
                        <a:latin typeface="Cambria" panose="02040503050406030204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2953" marR="2953" marT="295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fontAlgn="b"/>
                      <a:r>
                        <a:rPr lang="en-GB" sz="105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lt"/>
                          <a:ea typeface="Cambria" panose="02040503050406030204" pitchFamily="18" charset="0"/>
                        </a:rPr>
                        <a:t>1,761</a:t>
                      </a:r>
                      <a:endParaRPr lang="en-GB" sz="1050" b="1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r" fontAlgn="b"/>
                      <a:endParaRPr lang="en-GB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fontAlgn="b"/>
                      <a:r>
                        <a:rPr lang="en-GB" sz="105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lt"/>
                          <a:ea typeface="Cambria" panose="02040503050406030204" pitchFamily="18" charset="0"/>
                        </a:rPr>
                        <a:t>1,621</a:t>
                      </a:r>
                      <a:endParaRPr lang="en-GB" sz="1050" b="1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r" fontAlgn="b"/>
                      <a:endParaRPr lang="en-GB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fontAlgn="b"/>
                      <a:r>
                        <a:rPr lang="en-GB" sz="105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lt"/>
                          <a:ea typeface="Cambria" panose="02040503050406030204" pitchFamily="18" charset="0"/>
                        </a:rPr>
                        <a:t>1,808</a:t>
                      </a:r>
                      <a:endParaRPr lang="en-GB" sz="1050" b="1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r" fontAlgn="b"/>
                      <a:endParaRPr lang="en-GB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endParaRPr lang="en-GB" sz="1050" b="1" dirty="0" smtClean="0">
                        <a:latin typeface="+mn-lt"/>
                      </a:endParaRPr>
                    </a:p>
                    <a:p>
                      <a:pPr algn="ctr"/>
                      <a:r>
                        <a:rPr lang="en-GB" sz="1050" b="1" dirty="0" smtClean="0">
                          <a:latin typeface="+mn-lt"/>
                        </a:rPr>
                        <a:t>3,024</a:t>
                      </a:r>
                      <a:endParaRPr lang="en-GB" sz="1050" b="1" dirty="0">
                        <a:latin typeface="+mn-lt"/>
                      </a:endParaRP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GB" sz="500" dirty="0">
                        <a:latin typeface="Cambria" panose="02040503050406030204" pitchFamily="18" charset="0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endParaRPr lang="en-GB" sz="1050" b="1" dirty="0" smtClean="0">
                        <a:latin typeface="+mn-lt"/>
                      </a:endParaRPr>
                    </a:p>
                    <a:p>
                      <a:pPr algn="ctr"/>
                      <a:r>
                        <a:rPr lang="en-GB" sz="1050" b="1" dirty="0" smtClean="0">
                          <a:latin typeface="+mn-lt"/>
                        </a:rPr>
                        <a:t>2,573</a:t>
                      </a:r>
                      <a:endParaRPr lang="en-GB" sz="1050" b="1" dirty="0">
                        <a:latin typeface="+mn-lt"/>
                      </a:endParaRP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endParaRPr lang="en-US" sz="500" b="1" i="0" u="none" strike="noStrike" dirty="0">
                        <a:solidFill>
                          <a:srgbClr val="000000"/>
                        </a:solidFill>
                        <a:effectLst/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endParaRPr lang="en-GB" sz="1050" b="1" dirty="0" smtClean="0">
                        <a:latin typeface="+mn-lt"/>
                      </a:endParaRPr>
                    </a:p>
                    <a:p>
                      <a:pPr algn="ctr"/>
                      <a:r>
                        <a:rPr lang="en-GB" sz="1050" b="1" dirty="0" smtClean="0">
                          <a:latin typeface="+mn-lt"/>
                        </a:rPr>
                        <a:t>4,004</a:t>
                      </a:r>
                      <a:endParaRPr lang="en-GB" sz="1050" b="1" dirty="0">
                        <a:latin typeface="+mn-lt"/>
                      </a:endParaRP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endParaRPr lang="en-US" sz="500" b="1" i="0" u="none" strike="noStrike" dirty="0">
                        <a:solidFill>
                          <a:srgbClr val="000000"/>
                        </a:solidFill>
                        <a:effectLst/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50" b="1" dirty="0" smtClean="0">
                          <a:latin typeface="+mn-lt"/>
                        </a:rPr>
                        <a:t>3,837</a:t>
                      </a: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en-GB" sz="1050" b="0" dirty="0"/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ctr" defTabSz="6858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105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2,772</a:t>
                      </a: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en-GB" sz="1050" b="0" dirty="0"/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ctr" defTabSz="6858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105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2,844</a:t>
                      </a: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en-GB" sz="1050" b="0" dirty="0"/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ctr" defTabSz="6858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105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2,516</a:t>
                      </a: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en-GB" sz="1050" b="0" dirty="0"/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ctr" defTabSz="6858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105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3,675</a:t>
                      </a: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en-GB" sz="1050" b="0" dirty="0"/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ctr" defTabSz="6858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50" b="1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ctr" defTabSz="6858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105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11,000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en-GB" sz="1050" b="0" dirty="0"/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fontAlgn="b"/>
                      <a:r>
                        <a:rPr lang="en-GB" sz="120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41,435</a:t>
                      </a:r>
                      <a:endParaRPr lang="en-GB" sz="1200" b="1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r" fontAlgn="b"/>
                      <a:endParaRPr lang="en-GB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</a:tbl>
          </a:graphicData>
        </a:graphic>
      </p:graphicFrame>
      <p:sp>
        <p:nvSpPr>
          <p:cNvPr id="31746" name="Rectangle 2"/>
          <p:cNvSpPr>
            <a:spLocks noChangeArrowheads="1"/>
          </p:cNvSpPr>
          <p:nvPr/>
        </p:nvSpPr>
        <p:spPr bwMode="auto">
          <a:xfrm>
            <a:off x="3233679" y="97795"/>
            <a:ext cx="5724644" cy="26161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indent="457200" algn="just" fontAlgn="base">
              <a:spcBef>
                <a:spcPct val="0"/>
              </a:spcBef>
              <a:spcAft>
                <a:spcPct val="0"/>
              </a:spcAft>
            </a:pPr>
            <a:r>
              <a:rPr lang="en-US" sz="1100" dirty="0">
                <a:latin typeface="Calibri" pitchFamily="34" charset="0"/>
                <a:ea typeface="Calibri" pitchFamily="34" charset="0"/>
                <a:cs typeface="Times New Roman" pitchFamily="18" charset="0"/>
              </a:rPr>
              <a:t>						</a:t>
            </a:r>
            <a:endParaRPr lang="en-US" dirty="0">
              <a:latin typeface="Arial" pitchFamily="34" charset="0"/>
            </a:endParaRPr>
          </a:p>
        </p:txBody>
      </p:sp>
      <p:sp>
        <p:nvSpPr>
          <p:cNvPr id="31747" name="Rectangle 3"/>
          <p:cNvSpPr>
            <a:spLocks noChangeArrowheads="1"/>
          </p:cNvSpPr>
          <p:nvPr/>
        </p:nvSpPr>
        <p:spPr bwMode="auto">
          <a:xfrm>
            <a:off x="1631504" y="41428"/>
            <a:ext cx="8856984" cy="64633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indent="457200" algn="ctr" fontAlgn="base">
              <a:spcBef>
                <a:spcPct val="0"/>
              </a:spcBef>
              <a:spcAft>
                <a:spcPct val="0"/>
              </a:spcAft>
              <a:tabLst>
                <a:tab pos="384175" algn="l"/>
              </a:tabLst>
            </a:pPr>
            <a:r>
              <a:rPr lang="en-GB" sz="1200" b="1" dirty="0">
                <a:latin typeface="Cambria" pitchFamily="18" charset="0"/>
                <a:ea typeface="Calibri" pitchFamily="34" charset="0"/>
                <a:cs typeface="Times New Roman" pitchFamily="18" charset="0"/>
              </a:rPr>
              <a:t>NIGERIAN CIVIL AVIATION AUTHORITY</a:t>
            </a:r>
          </a:p>
          <a:p>
            <a:pPr indent="457200" algn="ctr" fontAlgn="base">
              <a:spcBef>
                <a:spcPct val="0"/>
              </a:spcBef>
              <a:spcAft>
                <a:spcPct val="0"/>
              </a:spcAft>
              <a:tabLst>
                <a:tab pos="384175" algn="l"/>
              </a:tabLst>
            </a:pPr>
            <a:r>
              <a:rPr lang="en-US" sz="1200" b="1" dirty="0">
                <a:latin typeface="Cambria" pitchFamily="18" charset="0"/>
                <a:ea typeface="Calibri" pitchFamily="34" charset="0"/>
                <a:cs typeface="Times New Roman" pitchFamily="18" charset="0"/>
              </a:rPr>
              <a:t>DELAYED/ MISSING BAGGAGE/ BAGGAGE FOUND: INTERNATIONAL AIRLINE OPERATIONS  </a:t>
            </a:r>
          </a:p>
          <a:p>
            <a:pPr indent="457200" algn="ctr" fontAlgn="base">
              <a:spcBef>
                <a:spcPct val="0"/>
              </a:spcBef>
              <a:spcAft>
                <a:spcPct val="0"/>
              </a:spcAft>
              <a:tabLst>
                <a:tab pos="384175" algn="l"/>
              </a:tabLst>
            </a:pPr>
            <a:r>
              <a:rPr lang="en-US" sz="1200" b="1" dirty="0">
                <a:latin typeface="Cambria" pitchFamily="18" charset="0"/>
                <a:ea typeface="Calibri" pitchFamily="34" charset="0"/>
                <a:cs typeface="Times New Roman" pitchFamily="18" charset="0"/>
              </a:rPr>
              <a:t>(JANUARY –  DECEMBER, </a:t>
            </a:r>
            <a:r>
              <a:rPr lang="en-US" sz="1200" b="1" dirty="0" smtClean="0">
                <a:latin typeface="Cambria" pitchFamily="18" charset="0"/>
                <a:ea typeface="Calibri" pitchFamily="34" charset="0"/>
                <a:cs typeface="Times New Roman" pitchFamily="18" charset="0"/>
              </a:rPr>
              <a:t>2022)</a:t>
            </a:r>
            <a:endParaRPr lang="en-US" sz="1200" dirty="0">
              <a:latin typeface="Cambria" pitchFamily="18" charset="0"/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>
          <a:xfrm>
            <a:off x="11738311" y="6384301"/>
            <a:ext cx="360040" cy="365125"/>
          </a:xfrm>
        </p:spPr>
        <p:txBody>
          <a:bodyPr/>
          <a:lstStyle/>
          <a:p>
            <a:fld id="{0045ADD3-B0EC-472B-BC4B-D942BF6CBBEC}" type="slidenum">
              <a:rPr lang="en-US" sz="1050" b="1"/>
              <a:pPr/>
              <a:t>16</a:t>
            </a:fld>
            <a:endParaRPr lang="en-US" sz="1050" b="1" dirty="0"/>
          </a:p>
        </p:txBody>
      </p:sp>
      <p:graphicFrame>
        <p:nvGraphicFramePr>
          <p:cNvPr id="9" name="Object 8"/>
          <p:cNvGraphicFramePr>
            <a:graphicFrameLocks noChangeAspect="1"/>
          </p:cNvGraphicFramePr>
          <p:nvPr>
            <p:extLst/>
          </p:nvPr>
        </p:nvGraphicFramePr>
        <p:xfrm>
          <a:off x="9912424" y="40318"/>
          <a:ext cx="612069" cy="54245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47236" r:id="rId4" imgW="568482" imgH="638663" progId="">
                  <p:embed/>
                </p:oleObj>
              </mc:Choice>
              <mc:Fallback>
                <p:oleObj r:id="rId4" imgW="568482" imgH="638663" progId="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5"/>
                      <a:stretch>
                        <a:fillRect/>
                      </a:stretch>
                    </p:blipFill>
                    <p:spPr>
                      <a:xfrm>
                        <a:off x="9912424" y="40318"/>
                        <a:ext cx="612069" cy="542450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8" name="Rectangle 7"/>
          <p:cNvSpPr/>
          <p:nvPr/>
        </p:nvSpPr>
        <p:spPr>
          <a:xfrm>
            <a:off x="128712" y="7203092"/>
            <a:ext cx="6996351" cy="276999"/>
          </a:xfrm>
          <a:prstGeom prst="rect">
            <a:avLst/>
          </a:prstGeom>
          <a:solidFill>
            <a:srgbClr val="FF7C80"/>
          </a:solidFill>
        </p:spPr>
        <p:txBody>
          <a:bodyPr wrap="square">
            <a:spAutoFit/>
          </a:bodyPr>
          <a:lstStyle/>
          <a:p>
            <a:r>
              <a:rPr lang="en-GB" sz="600" b="1" dirty="0" smtClean="0"/>
              <a:t>NOTE:</a:t>
            </a:r>
          </a:p>
          <a:p>
            <a:r>
              <a:rPr lang="en-GB" sz="600" b="1" dirty="0" smtClean="0"/>
              <a:t>HOWEVER, MOST OF THESE CASES WERE RESOLVED AFTER FOLLOW-UP  AND ADDITIONAL BACKLOG FROM THE PREVIOUS MONTHS</a:t>
            </a:r>
            <a:endParaRPr lang="en-US" sz="600" b="1" dirty="0"/>
          </a:p>
        </p:txBody>
      </p:sp>
    </p:spTree>
    <p:extLst>
      <p:ext uri="{BB962C8B-B14F-4D97-AF65-F5344CB8AC3E}">
        <p14:creationId xmlns:p14="http://schemas.microsoft.com/office/powerpoint/2010/main" val="251275914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/>
      </p:par>
    </p:tn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 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00199859"/>
              </p:ext>
            </p:extLst>
          </p:nvPr>
        </p:nvGraphicFramePr>
        <p:xfrm>
          <a:off x="665013" y="688529"/>
          <a:ext cx="10964492" cy="5769938"/>
        </p:xfrm>
        <a:graphic>
          <a:graphicData uri="http://schemas.openxmlformats.org/drawingml/2006/table">
            <a:tbl>
              <a:tblPr/>
              <a:tblGrid>
                <a:gridCol w="189991"/>
                <a:gridCol w="752418"/>
                <a:gridCol w="376964"/>
                <a:gridCol w="390531"/>
                <a:gridCol w="316652"/>
                <a:gridCol w="379977"/>
                <a:gridCol w="316652"/>
                <a:gridCol w="402468"/>
                <a:gridCol w="361809"/>
                <a:gridCol w="356414"/>
                <a:gridCol w="356414"/>
                <a:gridCol w="318613"/>
                <a:gridCol w="334810"/>
                <a:gridCol w="404279"/>
                <a:gridCol w="308549"/>
                <a:gridCol w="345639"/>
                <a:gridCol w="316652"/>
                <a:gridCol w="316652"/>
                <a:gridCol w="379977"/>
                <a:gridCol w="379977"/>
                <a:gridCol w="387366"/>
                <a:gridCol w="387366"/>
                <a:gridCol w="387366"/>
                <a:gridCol w="387366"/>
                <a:gridCol w="387366"/>
                <a:gridCol w="387366"/>
                <a:gridCol w="676456"/>
                <a:gridCol w="658402"/>
              </a:tblGrid>
              <a:tr h="637761">
                <a:tc rowSpan="2">
                  <a:txBody>
                    <a:bodyPr/>
                    <a:lstStyle/>
                    <a:p>
                      <a:pPr algn="l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US" sz="550" kern="1200" dirty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Arial"/>
                        </a:rPr>
                        <a:t>    </a:t>
                      </a:r>
                      <a:r>
                        <a:rPr lang="en-US" sz="55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Arial"/>
                        </a:rPr>
                        <a:t>S/N </a:t>
                      </a:r>
                      <a:endParaRPr lang="en-US" sz="55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6405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US" sz="550" b="1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AIRLINES</a:t>
                      </a:r>
                      <a:r>
                        <a:rPr lang="en-US" sz="550" b="1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Calibri"/>
                          <a:cs typeface="Times New Roman"/>
                        </a:rPr>
                        <a:t> </a:t>
                      </a:r>
                      <a:endParaRPr lang="en-US" sz="55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640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GB" sz="550" b="1" kern="1200" dirty="0" smtClean="0">
                        <a:solidFill>
                          <a:srgbClr val="000000"/>
                        </a:solidFill>
                        <a:latin typeface="Cambria" pitchFamily="18" charset="0"/>
                        <a:ea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550" b="1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JANUARY</a:t>
                      </a:r>
                      <a:endParaRPr lang="en-US" sz="550" b="1" kern="1200" dirty="0" smtClean="0">
                        <a:solidFill>
                          <a:srgbClr val="000000"/>
                        </a:solidFill>
                        <a:latin typeface="Cambria" pitchFamily="18" charset="0"/>
                        <a:ea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550" b="1" kern="1200" dirty="0" smtClean="0">
                        <a:solidFill>
                          <a:srgbClr val="000000"/>
                        </a:solidFill>
                        <a:latin typeface="Cambria" pitchFamily="18" charset="0"/>
                        <a:ea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550" b="1" kern="1200" dirty="0" smtClean="0">
                        <a:solidFill>
                          <a:srgbClr val="000000"/>
                        </a:solidFill>
                        <a:latin typeface="Cambria" pitchFamily="18" charset="0"/>
                        <a:ea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US" sz="550" b="1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FEBRU</a:t>
                      </a:r>
                      <a:r>
                        <a:rPr lang="en-US" sz="550" b="1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ARY </a:t>
                      </a:r>
                      <a:r>
                        <a:rPr lang="en-US" sz="550" b="1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</a:t>
                      </a:r>
                      <a:endParaRPr lang="en-US" sz="55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80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GB" sz="550" b="1" dirty="0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550" b="1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MARCH </a:t>
                      </a:r>
                      <a:endParaRPr lang="en-US" sz="55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80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GB" sz="550" b="1" dirty="0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550" b="1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APRIL</a:t>
                      </a:r>
                      <a:endParaRPr lang="en-US" sz="55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GB" sz="550" b="1" dirty="0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550" b="1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MAY</a:t>
                      </a:r>
                      <a:endParaRPr lang="en-US" sz="55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GB" sz="550" b="1" dirty="0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550" b="1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JUNE</a:t>
                      </a:r>
                      <a:endParaRPr lang="en-US" sz="55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GB" sz="550" b="1" dirty="0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550" b="1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JULY</a:t>
                      </a:r>
                      <a:endParaRPr lang="en-US" sz="55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 dirty="0"/>
                    </a:p>
                  </a:txBody>
                  <a:tcPr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GB" sz="550" b="1" dirty="0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550" b="1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AUGUST</a:t>
                      </a:r>
                      <a:endParaRPr lang="en-US" sz="55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GB" sz="550" b="1" dirty="0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550" b="1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SEPTEMBER</a:t>
                      </a:r>
                      <a:endParaRPr lang="en-US" sz="55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GB" sz="550" b="1" dirty="0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550" b="1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OCTOBER</a:t>
                      </a:r>
                      <a:endParaRPr lang="en-US" sz="55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 dirty="0"/>
                    </a:p>
                  </a:txBody>
                  <a:tcPr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GB" sz="550" b="1" dirty="0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550" b="1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NOVERMBER</a:t>
                      </a:r>
                      <a:endParaRPr lang="en-US" sz="55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 dirty="0"/>
                    </a:p>
                  </a:txBody>
                  <a:tcPr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GB" sz="550" b="1" dirty="0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550" b="1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DECEMBER</a:t>
                      </a:r>
                      <a:endParaRPr lang="en-US" sz="55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570" b="1" dirty="0" smtClean="0">
                          <a:solidFill>
                            <a:schemeClr val="tx1"/>
                          </a:solidFill>
                          <a:latin typeface="Cambria" pitchFamily="18" charset="0"/>
                        </a:rPr>
                        <a:t>Total</a:t>
                      </a: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570" b="1" dirty="0" smtClean="0">
                          <a:solidFill>
                            <a:schemeClr val="tx1"/>
                          </a:solidFill>
                          <a:latin typeface="Cambria" pitchFamily="18" charset="0"/>
                        </a:rPr>
                        <a:t>No</a:t>
                      </a:r>
                      <a:r>
                        <a:rPr lang="en-GB" sz="570" b="1" baseline="0" dirty="0" smtClean="0">
                          <a:solidFill>
                            <a:schemeClr val="tx1"/>
                          </a:solidFill>
                          <a:latin typeface="Cambria" pitchFamily="18" charset="0"/>
                        </a:rPr>
                        <a:t> Of In-Bound Passengers</a:t>
                      </a:r>
                      <a:endParaRPr lang="en-US" sz="570" b="1" dirty="0">
                        <a:solidFill>
                          <a:schemeClr val="tx1"/>
                        </a:solidFill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45625" marR="45625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570" b="1" dirty="0" smtClean="0">
                          <a:solidFill>
                            <a:schemeClr val="tx1"/>
                          </a:solidFill>
                          <a:latin typeface="Cambria" pitchFamily="18" charset="0"/>
                        </a:rPr>
                        <a:t>Total</a:t>
                      </a: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570" b="1" dirty="0" smtClean="0">
                          <a:solidFill>
                            <a:schemeClr val="tx1"/>
                          </a:solidFill>
                          <a:latin typeface="Cambria" pitchFamily="18" charset="0"/>
                        </a:rPr>
                        <a:t>No</a:t>
                      </a:r>
                      <a:r>
                        <a:rPr lang="en-GB" sz="570" b="1" baseline="0" dirty="0" smtClean="0">
                          <a:solidFill>
                            <a:schemeClr val="tx1"/>
                          </a:solidFill>
                          <a:latin typeface="Cambria" pitchFamily="18" charset="0"/>
                        </a:rPr>
                        <a:t> Of Out-Bound Passengers</a:t>
                      </a:r>
                      <a:endParaRPr lang="en-US" sz="570" b="1" dirty="0" smtClean="0">
                        <a:solidFill>
                          <a:schemeClr val="tx1"/>
                        </a:solidFill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45625" marR="45625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442583">
                <a:tc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algn="l">
                        <a:lnSpc>
                          <a:spcPct val="150000"/>
                        </a:lnSpc>
                      </a:pPr>
                      <a:endParaRPr lang="en-US" sz="650" dirty="0">
                        <a:latin typeface="Cambria" pitchFamily="18" charset="0"/>
                        <a:ea typeface="Times New Roman"/>
                      </a:endParaRPr>
                    </a:p>
                  </a:txBody>
                  <a:tcPr marL="7566" marR="7566" marT="6405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500" dirty="0" smtClean="0">
                          <a:solidFill>
                            <a:schemeClr val="tx1"/>
                          </a:solidFill>
                          <a:latin typeface="Cambria" pitchFamily="18" charset="0"/>
                        </a:rPr>
                        <a:t>Total</a:t>
                      </a: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500" dirty="0" smtClean="0">
                          <a:solidFill>
                            <a:schemeClr val="tx1"/>
                          </a:solidFill>
                          <a:latin typeface="Cambria" pitchFamily="18" charset="0"/>
                        </a:rPr>
                        <a:t>No</a:t>
                      </a:r>
                      <a:r>
                        <a:rPr lang="en-GB" sz="500" baseline="0" dirty="0" smtClean="0">
                          <a:solidFill>
                            <a:schemeClr val="tx1"/>
                          </a:solidFill>
                          <a:latin typeface="Cambria" pitchFamily="18" charset="0"/>
                        </a:rPr>
                        <a:t> Of In-Bound Passengers</a:t>
                      </a:r>
                      <a:endParaRPr lang="en-US" sz="500" b="0" dirty="0">
                        <a:solidFill>
                          <a:schemeClr val="tx1"/>
                        </a:solidFill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45625" marR="45625" marT="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500" dirty="0" smtClean="0">
                          <a:solidFill>
                            <a:schemeClr val="tx1"/>
                          </a:solidFill>
                          <a:latin typeface="Cambria" pitchFamily="18" charset="0"/>
                        </a:rPr>
                        <a:t>Total</a:t>
                      </a: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500" dirty="0" smtClean="0">
                          <a:solidFill>
                            <a:schemeClr val="tx1"/>
                          </a:solidFill>
                          <a:latin typeface="Cambria" pitchFamily="18" charset="0"/>
                        </a:rPr>
                        <a:t>No</a:t>
                      </a:r>
                      <a:r>
                        <a:rPr lang="en-GB" sz="500" baseline="0" dirty="0" smtClean="0">
                          <a:solidFill>
                            <a:schemeClr val="tx1"/>
                          </a:solidFill>
                          <a:latin typeface="Cambria" pitchFamily="18" charset="0"/>
                        </a:rPr>
                        <a:t> Of Out-Bound Passengers</a:t>
                      </a:r>
                      <a:endParaRPr lang="en-US" sz="500" b="0" dirty="0" smtClean="0">
                        <a:solidFill>
                          <a:schemeClr val="tx1"/>
                        </a:solidFill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45625" marR="45625" marT="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500" dirty="0" smtClean="0">
                          <a:solidFill>
                            <a:schemeClr val="tx1"/>
                          </a:solidFill>
                          <a:latin typeface="Cambria" pitchFamily="18" charset="0"/>
                        </a:rPr>
                        <a:t>Total</a:t>
                      </a: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500" dirty="0" smtClean="0">
                          <a:solidFill>
                            <a:schemeClr val="tx1"/>
                          </a:solidFill>
                          <a:latin typeface="Cambria" pitchFamily="18" charset="0"/>
                        </a:rPr>
                        <a:t>No</a:t>
                      </a:r>
                      <a:r>
                        <a:rPr lang="en-GB" sz="500" baseline="0" dirty="0" smtClean="0">
                          <a:solidFill>
                            <a:schemeClr val="tx1"/>
                          </a:solidFill>
                          <a:latin typeface="Cambria" pitchFamily="18" charset="0"/>
                        </a:rPr>
                        <a:t> Of In-Bound Passengers</a:t>
                      </a:r>
                      <a:endParaRPr lang="en-US" sz="500" b="0" dirty="0">
                        <a:solidFill>
                          <a:schemeClr val="tx1"/>
                        </a:solidFill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45625" marR="45625" marT="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500" dirty="0" smtClean="0">
                          <a:solidFill>
                            <a:schemeClr val="tx1"/>
                          </a:solidFill>
                          <a:latin typeface="Cambria" pitchFamily="18" charset="0"/>
                        </a:rPr>
                        <a:t>Total</a:t>
                      </a: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500" dirty="0" smtClean="0">
                          <a:solidFill>
                            <a:schemeClr val="tx1"/>
                          </a:solidFill>
                          <a:latin typeface="Cambria" pitchFamily="18" charset="0"/>
                        </a:rPr>
                        <a:t>No</a:t>
                      </a:r>
                      <a:r>
                        <a:rPr lang="en-GB" sz="500" baseline="0" dirty="0" smtClean="0">
                          <a:solidFill>
                            <a:schemeClr val="tx1"/>
                          </a:solidFill>
                          <a:latin typeface="Cambria" pitchFamily="18" charset="0"/>
                        </a:rPr>
                        <a:t> Of Out-Bound Passengers</a:t>
                      </a:r>
                      <a:endParaRPr lang="en-US" sz="500" b="0" dirty="0" smtClean="0">
                        <a:solidFill>
                          <a:schemeClr val="tx1"/>
                        </a:solidFill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45625" marR="45625" marT="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500" dirty="0" smtClean="0">
                          <a:solidFill>
                            <a:schemeClr val="tx1"/>
                          </a:solidFill>
                          <a:latin typeface="Cambria" pitchFamily="18" charset="0"/>
                        </a:rPr>
                        <a:t>Total</a:t>
                      </a: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500" dirty="0" smtClean="0">
                          <a:solidFill>
                            <a:schemeClr val="tx1"/>
                          </a:solidFill>
                          <a:latin typeface="Cambria" pitchFamily="18" charset="0"/>
                        </a:rPr>
                        <a:t>No</a:t>
                      </a:r>
                      <a:r>
                        <a:rPr lang="en-GB" sz="500" baseline="0" dirty="0" smtClean="0">
                          <a:solidFill>
                            <a:schemeClr val="tx1"/>
                          </a:solidFill>
                          <a:latin typeface="Cambria" pitchFamily="18" charset="0"/>
                        </a:rPr>
                        <a:t> Of In-Bound Passengers</a:t>
                      </a:r>
                      <a:endParaRPr lang="en-US" sz="500" b="0" dirty="0">
                        <a:solidFill>
                          <a:schemeClr val="tx1"/>
                        </a:solidFill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45625" marR="45625" marT="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500" dirty="0" smtClean="0">
                          <a:solidFill>
                            <a:schemeClr val="tx1"/>
                          </a:solidFill>
                          <a:latin typeface="Cambria" pitchFamily="18" charset="0"/>
                        </a:rPr>
                        <a:t>Total</a:t>
                      </a: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500" dirty="0" smtClean="0">
                          <a:solidFill>
                            <a:schemeClr val="tx1"/>
                          </a:solidFill>
                          <a:latin typeface="Cambria" pitchFamily="18" charset="0"/>
                        </a:rPr>
                        <a:t>No</a:t>
                      </a:r>
                      <a:r>
                        <a:rPr lang="en-GB" sz="500" baseline="0" dirty="0" smtClean="0">
                          <a:solidFill>
                            <a:schemeClr val="tx1"/>
                          </a:solidFill>
                          <a:latin typeface="Cambria" pitchFamily="18" charset="0"/>
                        </a:rPr>
                        <a:t> Of Out-Bound Passengers</a:t>
                      </a:r>
                      <a:endParaRPr lang="en-US" sz="500" b="0" dirty="0" smtClean="0">
                        <a:solidFill>
                          <a:schemeClr val="tx1"/>
                        </a:solidFill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45625" marR="45625" marT="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500" dirty="0" smtClean="0">
                          <a:solidFill>
                            <a:schemeClr val="tx1"/>
                          </a:solidFill>
                          <a:latin typeface="Cambria" pitchFamily="18" charset="0"/>
                        </a:rPr>
                        <a:t>Total</a:t>
                      </a: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500" dirty="0" smtClean="0">
                          <a:solidFill>
                            <a:schemeClr val="tx1"/>
                          </a:solidFill>
                          <a:latin typeface="Cambria" pitchFamily="18" charset="0"/>
                        </a:rPr>
                        <a:t>No</a:t>
                      </a:r>
                      <a:r>
                        <a:rPr lang="en-GB" sz="500" baseline="0" dirty="0" smtClean="0">
                          <a:solidFill>
                            <a:schemeClr val="tx1"/>
                          </a:solidFill>
                          <a:latin typeface="Cambria" pitchFamily="18" charset="0"/>
                        </a:rPr>
                        <a:t> Of In-Bound Passengers</a:t>
                      </a:r>
                      <a:endParaRPr lang="en-US" sz="500" b="0" dirty="0">
                        <a:solidFill>
                          <a:schemeClr val="tx1"/>
                        </a:solidFill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45625" marR="45625" marT="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500" dirty="0" smtClean="0">
                          <a:solidFill>
                            <a:schemeClr val="tx1"/>
                          </a:solidFill>
                          <a:latin typeface="Cambria" pitchFamily="18" charset="0"/>
                        </a:rPr>
                        <a:t>Total</a:t>
                      </a: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500" dirty="0" smtClean="0">
                          <a:solidFill>
                            <a:schemeClr val="tx1"/>
                          </a:solidFill>
                          <a:latin typeface="Cambria" pitchFamily="18" charset="0"/>
                        </a:rPr>
                        <a:t>No</a:t>
                      </a:r>
                      <a:r>
                        <a:rPr lang="en-GB" sz="500" baseline="0" dirty="0" smtClean="0">
                          <a:solidFill>
                            <a:schemeClr val="tx1"/>
                          </a:solidFill>
                          <a:latin typeface="Cambria" pitchFamily="18" charset="0"/>
                        </a:rPr>
                        <a:t> Of Out-Bound Passengers</a:t>
                      </a:r>
                      <a:endParaRPr lang="en-US" sz="500" b="0" dirty="0" smtClean="0">
                        <a:solidFill>
                          <a:schemeClr val="tx1"/>
                        </a:solidFill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45625" marR="45625" marT="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500" dirty="0" smtClean="0">
                          <a:solidFill>
                            <a:schemeClr val="tx1"/>
                          </a:solidFill>
                          <a:latin typeface="Cambria" pitchFamily="18" charset="0"/>
                        </a:rPr>
                        <a:t>Total</a:t>
                      </a: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500" dirty="0" smtClean="0">
                          <a:solidFill>
                            <a:schemeClr val="tx1"/>
                          </a:solidFill>
                          <a:latin typeface="Cambria" pitchFamily="18" charset="0"/>
                        </a:rPr>
                        <a:t>No</a:t>
                      </a:r>
                      <a:r>
                        <a:rPr lang="en-GB" sz="500" baseline="0" dirty="0" smtClean="0">
                          <a:solidFill>
                            <a:schemeClr val="tx1"/>
                          </a:solidFill>
                          <a:latin typeface="Cambria" pitchFamily="18" charset="0"/>
                        </a:rPr>
                        <a:t> Of In-Bound Passengers</a:t>
                      </a:r>
                      <a:endParaRPr lang="en-US" sz="500" b="0" dirty="0">
                        <a:solidFill>
                          <a:schemeClr val="tx1"/>
                        </a:solidFill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45625" marR="45625" marT="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500" dirty="0" smtClean="0">
                          <a:solidFill>
                            <a:schemeClr val="tx1"/>
                          </a:solidFill>
                          <a:latin typeface="Cambria" pitchFamily="18" charset="0"/>
                        </a:rPr>
                        <a:t>Total</a:t>
                      </a: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500" dirty="0" smtClean="0">
                          <a:solidFill>
                            <a:schemeClr val="tx1"/>
                          </a:solidFill>
                          <a:latin typeface="Cambria" pitchFamily="18" charset="0"/>
                        </a:rPr>
                        <a:t>No</a:t>
                      </a:r>
                      <a:r>
                        <a:rPr lang="en-GB" sz="500" baseline="0" dirty="0" smtClean="0">
                          <a:solidFill>
                            <a:schemeClr val="tx1"/>
                          </a:solidFill>
                          <a:latin typeface="Cambria" pitchFamily="18" charset="0"/>
                        </a:rPr>
                        <a:t> Of Out-Bound Passengers</a:t>
                      </a:r>
                      <a:endParaRPr lang="en-US" sz="500" b="0" dirty="0" smtClean="0">
                        <a:solidFill>
                          <a:schemeClr val="tx1"/>
                        </a:solidFill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45625" marR="45625" marT="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500" dirty="0" smtClean="0">
                          <a:solidFill>
                            <a:schemeClr val="tx1"/>
                          </a:solidFill>
                          <a:latin typeface="Cambria" pitchFamily="18" charset="0"/>
                        </a:rPr>
                        <a:t>Total</a:t>
                      </a: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500" dirty="0" smtClean="0">
                          <a:solidFill>
                            <a:schemeClr val="tx1"/>
                          </a:solidFill>
                          <a:latin typeface="Cambria" pitchFamily="18" charset="0"/>
                        </a:rPr>
                        <a:t>No</a:t>
                      </a:r>
                      <a:r>
                        <a:rPr lang="en-GB" sz="500" baseline="0" dirty="0" smtClean="0">
                          <a:solidFill>
                            <a:schemeClr val="tx1"/>
                          </a:solidFill>
                          <a:latin typeface="Cambria" pitchFamily="18" charset="0"/>
                        </a:rPr>
                        <a:t> Of In-Bound Passengers</a:t>
                      </a:r>
                      <a:endParaRPr lang="en-US" sz="500" b="0" dirty="0">
                        <a:solidFill>
                          <a:schemeClr val="tx1"/>
                        </a:solidFill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45625" marR="45625" marT="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500" dirty="0" smtClean="0">
                          <a:solidFill>
                            <a:schemeClr val="tx1"/>
                          </a:solidFill>
                          <a:latin typeface="Cambria" pitchFamily="18" charset="0"/>
                        </a:rPr>
                        <a:t>Total</a:t>
                      </a: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500" dirty="0" smtClean="0">
                          <a:solidFill>
                            <a:schemeClr val="tx1"/>
                          </a:solidFill>
                          <a:latin typeface="Cambria" pitchFamily="18" charset="0"/>
                        </a:rPr>
                        <a:t>No</a:t>
                      </a:r>
                      <a:r>
                        <a:rPr lang="en-GB" sz="500" baseline="0" dirty="0" smtClean="0">
                          <a:solidFill>
                            <a:schemeClr val="tx1"/>
                          </a:solidFill>
                          <a:latin typeface="Cambria" pitchFamily="18" charset="0"/>
                        </a:rPr>
                        <a:t> Of Out-Bound Passengers</a:t>
                      </a:r>
                      <a:endParaRPr lang="en-US" sz="500" b="0" dirty="0" smtClean="0">
                        <a:solidFill>
                          <a:schemeClr val="tx1"/>
                        </a:solidFill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45625" marR="45625" marT="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500" dirty="0" smtClean="0">
                          <a:solidFill>
                            <a:schemeClr val="tx1"/>
                          </a:solidFill>
                          <a:latin typeface="Cambria" pitchFamily="18" charset="0"/>
                        </a:rPr>
                        <a:t>Total</a:t>
                      </a: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500" dirty="0" smtClean="0">
                          <a:solidFill>
                            <a:schemeClr val="tx1"/>
                          </a:solidFill>
                          <a:latin typeface="Cambria" pitchFamily="18" charset="0"/>
                        </a:rPr>
                        <a:t>No</a:t>
                      </a:r>
                      <a:r>
                        <a:rPr lang="en-GB" sz="500" baseline="0" dirty="0" smtClean="0">
                          <a:solidFill>
                            <a:schemeClr val="tx1"/>
                          </a:solidFill>
                          <a:latin typeface="Cambria" pitchFamily="18" charset="0"/>
                        </a:rPr>
                        <a:t> Of In-Bound Passengers</a:t>
                      </a:r>
                      <a:endParaRPr lang="en-US" sz="500" b="0" dirty="0">
                        <a:solidFill>
                          <a:schemeClr val="tx1"/>
                        </a:solidFill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45625" marR="45625" marT="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500" dirty="0" smtClean="0">
                          <a:solidFill>
                            <a:schemeClr val="tx1"/>
                          </a:solidFill>
                          <a:latin typeface="Cambria" pitchFamily="18" charset="0"/>
                        </a:rPr>
                        <a:t>Total</a:t>
                      </a: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500" dirty="0" smtClean="0">
                          <a:solidFill>
                            <a:schemeClr val="tx1"/>
                          </a:solidFill>
                          <a:latin typeface="Cambria" pitchFamily="18" charset="0"/>
                        </a:rPr>
                        <a:t>No</a:t>
                      </a:r>
                      <a:r>
                        <a:rPr lang="en-GB" sz="500" baseline="0" dirty="0" smtClean="0">
                          <a:solidFill>
                            <a:schemeClr val="tx1"/>
                          </a:solidFill>
                          <a:latin typeface="Cambria" pitchFamily="18" charset="0"/>
                        </a:rPr>
                        <a:t> Of Out-Bound Passengers</a:t>
                      </a:r>
                      <a:endParaRPr lang="en-US" sz="500" b="0" dirty="0" smtClean="0">
                        <a:solidFill>
                          <a:schemeClr val="tx1"/>
                        </a:solidFill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45625" marR="45625" marT="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500" dirty="0" smtClean="0">
                          <a:solidFill>
                            <a:schemeClr val="tx1"/>
                          </a:solidFill>
                          <a:latin typeface="Cambria" pitchFamily="18" charset="0"/>
                        </a:rPr>
                        <a:t>Total</a:t>
                      </a: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500" dirty="0" smtClean="0">
                          <a:solidFill>
                            <a:schemeClr val="tx1"/>
                          </a:solidFill>
                          <a:latin typeface="Cambria" pitchFamily="18" charset="0"/>
                        </a:rPr>
                        <a:t>No</a:t>
                      </a:r>
                      <a:r>
                        <a:rPr lang="en-GB" sz="500" baseline="0" dirty="0" smtClean="0">
                          <a:solidFill>
                            <a:schemeClr val="tx1"/>
                          </a:solidFill>
                          <a:latin typeface="Cambria" pitchFamily="18" charset="0"/>
                        </a:rPr>
                        <a:t> Of In-Bound Passengers</a:t>
                      </a:r>
                      <a:endParaRPr lang="en-US" sz="500" b="0" dirty="0">
                        <a:solidFill>
                          <a:schemeClr val="tx1"/>
                        </a:solidFill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45625" marR="45625" marT="0" marB="0" vert="vert270" anchor="ctr"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500" dirty="0" smtClean="0">
                          <a:solidFill>
                            <a:schemeClr val="tx1"/>
                          </a:solidFill>
                          <a:latin typeface="Cambria" pitchFamily="18" charset="0"/>
                        </a:rPr>
                        <a:t>Total</a:t>
                      </a: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500" dirty="0" smtClean="0">
                          <a:solidFill>
                            <a:schemeClr val="tx1"/>
                          </a:solidFill>
                          <a:latin typeface="Cambria" pitchFamily="18" charset="0"/>
                        </a:rPr>
                        <a:t>No</a:t>
                      </a:r>
                      <a:r>
                        <a:rPr lang="en-GB" sz="500" baseline="0" dirty="0" smtClean="0">
                          <a:solidFill>
                            <a:schemeClr val="tx1"/>
                          </a:solidFill>
                          <a:latin typeface="Cambria" pitchFamily="18" charset="0"/>
                        </a:rPr>
                        <a:t> Of Out-Bound Passengers</a:t>
                      </a:r>
                      <a:endParaRPr lang="en-US" sz="500" b="0" dirty="0" smtClean="0">
                        <a:solidFill>
                          <a:schemeClr val="tx1"/>
                        </a:solidFill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45625" marR="45625" marT="0" marB="0" vert="vert27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500" dirty="0" smtClean="0">
                          <a:solidFill>
                            <a:schemeClr val="tx1"/>
                          </a:solidFill>
                          <a:latin typeface="Cambria" pitchFamily="18" charset="0"/>
                        </a:rPr>
                        <a:t>Total</a:t>
                      </a: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500" dirty="0" smtClean="0">
                          <a:solidFill>
                            <a:schemeClr val="tx1"/>
                          </a:solidFill>
                          <a:latin typeface="Cambria" pitchFamily="18" charset="0"/>
                        </a:rPr>
                        <a:t>No</a:t>
                      </a:r>
                      <a:r>
                        <a:rPr lang="en-GB" sz="500" baseline="0" dirty="0" smtClean="0">
                          <a:solidFill>
                            <a:schemeClr val="tx1"/>
                          </a:solidFill>
                          <a:latin typeface="Cambria" pitchFamily="18" charset="0"/>
                        </a:rPr>
                        <a:t> Of In-Bound Passengers</a:t>
                      </a:r>
                      <a:endParaRPr lang="en-US" sz="500" b="0" dirty="0">
                        <a:solidFill>
                          <a:schemeClr val="tx1"/>
                        </a:solidFill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45625" marR="45625" marT="0" marB="0" vert="vert270" anchor="ctr"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500" dirty="0" smtClean="0">
                          <a:solidFill>
                            <a:schemeClr val="tx1"/>
                          </a:solidFill>
                          <a:latin typeface="Cambria" pitchFamily="18" charset="0"/>
                        </a:rPr>
                        <a:t>Total</a:t>
                      </a: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500" dirty="0" smtClean="0">
                          <a:solidFill>
                            <a:schemeClr val="tx1"/>
                          </a:solidFill>
                          <a:latin typeface="Cambria" pitchFamily="18" charset="0"/>
                        </a:rPr>
                        <a:t>No</a:t>
                      </a:r>
                      <a:r>
                        <a:rPr lang="en-GB" sz="500" baseline="0" dirty="0" smtClean="0">
                          <a:solidFill>
                            <a:schemeClr val="tx1"/>
                          </a:solidFill>
                          <a:latin typeface="Cambria" pitchFamily="18" charset="0"/>
                        </a:rPr>
                        <a:t> Of Out-Bound Passengers</a:t>
                      </a:r>
                      <a:endParaRPr lang="en-US" sz="500" b="0" dirty="0" smtClean="0">
                        <a:solidFill>
                          <a:schemeClr val="tx1"/>
                        </a:solidFill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45625" marR="45625" marT="0" marB="0" vert="vert27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500" dirty="0" smtClean="0">
                          <a:solidFill>
                            <a:schemeClr val="tx1"/>
                          </a:solidFill>
                          <a:latin typeface="Cambria" pitchFamily="18" charset="0"/>
                        </a:rPr>
                        <a:t>Total</a:t>
                      </a: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500" dirty="0" smtClean="0">
                          <a:solidFill>
                            <a:schemeClr val="tx1"/>
                          </a:solidFill>
                          <a:latin typeface="Cambria" pitchFamily="18" charset="0"/>
                        </a:rPr>
                        <a:t>No</a:t>
                      </a:r>
                      <a:r>
                        <a:rPr lang="en-GB" sz="500" baseline="0" dirty="0" smtClean="0">
                          <a:solidFill>
                            <a:schemeClr val="tx1"/>
                          </a:solidFill>
                          <a:latin typeface="Cambria" pitchFamily="18" charset="0"/>
                        </a:rPr>
                        <a:t> Of In-Bound Passengers</a:t>
                      </a:r>
                      <a:endParaRPr lang="en-US" sz="500" b="0" dirty="0">
                        <a:solidFill>
                          <a:schemeClr val="tx1"/>
                        </a:solidFill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45625" marR="45625" marT="0" marB="0" vert="vert270" anchor="ctr"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500" dirty="0" smtClean="0">
                          <a:solidFill>
                            <a:schemeClr val="tx1"/>
                          </a:solidFill>
                          <a:latin typeface="Cambria" pitchFamily="18" charset="0"/>
                        </a:rPr>
                        <a:t>Total</a:t>
                      </a: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500" dirty="0" smtClean="0">
                          <a:solidFill>
                            <a:schemeClr val="tx1"/>
                          </a:solidFill>
                          <a:latin typeface="Cambria" pitchFamily="18" charset="0"/>
                        </a:rPr>
                        <a:t>No</a:t>
                      </a:r>
                      <a:r>
                        <a:rPr lang="en-GB" sz="500" baseline="0" dirty="0" smtClean="0">
                          <a:solidFill>
                            <a:schemeClr val="tx1"/>
                          </a:solidFill>
                          <a:latin typeface="Cambria" pitchFamily="18" charset="0"/>
                        </a:rPr>
                        <a:t> Of Out-Bound Passengers</a:t>
                      </a:r>
                      <a:endParaRPr lang="en-US" sz="500" b="0" dirty="0" smtClean="0">
                        <a:solidFill>
                          <a:schemeClr val="tx1"/>
                        </a:solidFill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45625" marR="45625" marT="0" marB="0" vert="vert27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500" dirty="0" smtClean="0">
                          <a:solidFill>
                            <a:schemeClr val="tx1"/>
                          </a:solidFill>
                          <a:latin typeface="Cambria" pitchFamily="18" charset="0"/>
                        </a:rPr>
                        <a:t>Total</a:t>
                      </a: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500" dirty="0" smtClean="0">
                          <a:solidFill>
                            <a:schemeClr val="tx1"/>
                          </a:solidFill>
                          <a:latin typeface="Cambria" pitchFamily="18" charset="0"/>
                        </a:rPr>
                        <a:t>No</a:t>
                      </a:r>
                      <a:r>
                        <a:rPr lang="en-GB" sz="500" baseline="0" dirty="0" smtClean="0">
                          <a:solidFill>
                            <a:schemeClr val="tx1"/>
                          </a:solidFill>
                          <a:latin typeface="Cambria" pitchFamily="18" charset="0"/>
                        </a:rPr>
                        <a:t> Of In-Bound Passengers</a:t>
                      </a:r>
                      <a:endParaRPr lang="en-US" sz="500" b="0" dirty="0">
                        <a:solidFill>
                          <a:schemeClr val="tx1"/>
                        </a:solidFill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45625" marR="45625" marT="0" marB="0" vert="vert270" anchor="ctr"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500" dirty="0" smtClean="0">
                          <a:solidFill>
                            <a:schemeClr val="tx1"/>
                          </a:solidFill>
                          <a:latin typeface="Cambria" pitchFamily="18" charset="0"/>
                        </a:rPr>
                        <a:t>Total</a:t>
                      </a: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500" dirty="0" smtClean="0">
                          <a:solidFill>
                            <a:schemeClr val="tx1"/>
                          </a:solidFill>
                          <a:latin typeface="Cambria" pitchFamily="18" charset="0"/>
                        </a:rPr>
                        <a:t>No</a:t>
                      </a:r>
                      <a:r>
                        <a:rPr lang="en-GB" sz="500" baseline="0" dirty="0" smtClean="0">
                          <a:solidFill>
                            <a:schemeClr val="tx1"/>
                          </a:solidFill>
                          <a:latin typeface="Cambria" pitchFamily="18" charset="0"/>
                        </a:rPr>
                        <a:t> Of Out-Bound Passengers</a:t>
                      </a:r>
                      <a:endParaRPr lang="en-US" sz="500" b="0" dirty="0" smtClean="0">
                        <a:solidFill>
                          <a:schemeClr val="tx1"/>
                        </a:solidFill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45625" marR="45625" marT="0" marB="0" vert="vert27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500" dirty="0" smtClean="0">
                          <a:solidFill>
                            <a:schemeClr val="tx1"/>
                          </a:solidFill>
                          <a:latin typeface="Cambria" pitchFamily="18" charset="0"/>
                        </a:rPr>
                        <a:t>Total</a:t>
                      </a: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500" dirty="0" smtClean="0">
                          <a:solidFill>
                            <a:schemeClr val="tx1"/>
                          </a:solidFill>
                          <a:latin typeface="Cambria" pitchFamily="18" charset="0"/>
                        </a:rPr>
                        <a:t>No</a:t>
                      </a:r>
                      <a:r>
                        <a:rPr lang="en-GB" sz="500" baseline="0" dirty="0" smtClean="0">
                          <a:solidFill>
                            <a:schemeClr val="tx1"/>
                          </a:solidFill>
                          <a:latin typeface="Cambria" pitchFamily="18" charset="0"/>
                        </a:rPr>
                        <a:t> Of In-Bound Passengers</a:t>
                      </a:r>
                      <a:endParaRPr lang="en-US" sz="500" b="0" dirty="0">
                        <a:solidFill>
                          <a:schemeClr val="tx1"/>
                        </a:solidFill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45625" marR="45625" marT="0" marB="0" vert="vert270" anchor="ctr"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500" dirty="0" smtClean="0">
                          <a:solidFill>
                            <a:schemeClr val="tx1"/>
                          </a:solidFill>
                          <a:latin typeface="Cambria" pitchFamily="18" charset="0"/>
                        </a:rPr>
                        <a:t>Total</a:t>
                      </a: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500" dirty="0" smtClean="0">
                          <a:solidFill>
                            <a:schemeClr val="tx1"/>
                          </a:solidFill>
                          <a:latin typeface="Cambria" pitchFamily="18" charset="0"/>
                        </a:rPr>
                        <a:t>No</a:t>
                      </a:r>
                      <a:r>
                        <a:rPr lang="en-GB" sz="500" baseline="0" dirty="0" smtClean="0">
                          <a:solidFill>
                            <a:schemeClr val="tx1"/>
                          </a:solidFill>
                          <a:latin typeface="Cambria" pitchFamily="18" charset="0"/>
                        </a:rPr>
                        <a:t> Of Out-Bound Passengers</a:t>
                      </a:r>
                      <a:endParaRPr lang="en-US" sz="500" b="0" dirty="0" smtClean="0">
                        <a:solidFill>
                          <a:schemeClr val="tx1"/>
                        </a:solidFill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45625" marR="45625" marT="0" marB="0" vert="vert270" anchor="ctr"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620" b="0" dirty="0">
                        <a:solidFill>
                          <a:schemeClr val="tx1"/>
                        </a:solidFill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45625" marR="45625" marT="0" marB="0" anchor="ctr"/>
                </a:tc>
                <a:tc vMerge="1"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620" b="0" dirty="0" smtClean="0">
                        <a:solidFill>
                          <a:schemeClr val="tx1"/>
                        </a:solidFill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45625" marR="45625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</a:tr>
              <a:tr h="39644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620" kern="1200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1</a:t>
                      </a:r>
                      <a:endParaRPr lang="en-US" sz="620" dirty="0"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2953" marR="2953" marT="295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20" b="0" u="none" strike="noStrike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AFRICA WORLD</a:t>
                      </a:r>
                      <a:endParaRPr lang="en-US" sz="620" b="0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45720" marR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3,398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3,591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3446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3743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3593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3857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4078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3765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4325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4444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4202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4286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4335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4747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4744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4873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4804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4929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4810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4823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GB" sz="800" b="0" i="0" u="none" strike="noStrike" dirty="0" smtClean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  <a:p>
                      <a:pPr algn="ctr" fontAlgn="ctr"/>
                      <a:r>
                        <a:rPr lang="en-GB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4731</a:t>
                      </a:r>
                      <a:endParaRPr lang="en-GB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GB" sz="800" b="0" i="0" u="none" strike="noStrike" dirty="0" smtClean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  <a:p>
                      <a:pPr algn="ctr" fontAlgn="ctr"/>
                      <a:r>
                        <a:rPr lang="en-GB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4397</a:t>
                      </a:r>
                      <a:endParaRPr lang="en-GB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5728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5515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52,194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52,970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50907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620" kern="1200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2</a:t>
                      </a:r>
                      <a:endParaRPr lang="en-US" sz="620" dirty="0"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2953" marR="2953" marT="295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20" b="0" u="none" strike="noStrike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AIR COTE D'IVOIRE</a:t>
                      </a:r>
                      <a:endParaRPr lang="en-US" sz="620" b="0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45720" marR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2,282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2,250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2524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2693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2892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3014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2554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2868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3040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3008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3140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3374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3542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4011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3607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3588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3679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4157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4022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4292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GB" sz="800" b="0" i="0" u="none" strike="noStrike" dirty="0" smtClean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  <a:p>
                      <a:pPr algn="ctr" fontAlgn="ctr"/>
                      <a:r>
                        <a:rPr lang="en-GB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3809</a:t>
                      </a:r>
                      <a:endParaRPr lang="en-GB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GB" sz="800" b="0" i="0" u="none" strike="noStrike" dirty="0" smtClean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  <a:p>
                      <a:pPr algn="ctr" fontAlgn="ctr"/>
                      <a:r>
                        <a:rPr lang="en-GB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3954</a:t>
                      </a:r>
                      <a:endParaRPr lang="en-GB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3721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3866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38,812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41,075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309218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620" kern="1200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3</a:t>
                      </a:r>
                      <a:endParaRPr lang="en-US" sz="620" dirty="0"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2953" marR="2953" marT="295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20" b="0" u="none" strike="noStrike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AIR FRANCE</a:t>
                      </a:r>
                      <a:endParaRPr lang="en-US" sz="620" b="0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45720" marR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5,278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6,884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4718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5694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5322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6408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6220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6521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5834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7208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6504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7180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7432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7672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6512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7669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6828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7507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7804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7460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GB" sz="800" b="0" i="0" u="none" strike="noStrike" dirty="0" smtClean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  <a:p>
                      <a:pPr algn="ctr" fontAlgn="ctr"/>
                      <a:r>
                        <a:rPr lang="en-GB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6933</a:t>
                      </a:r>
                      <a:endParaRPr lang="en-GB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GB" sz="800" b="0" i="0" u="none" strike="noStrike" dirty="0" smtClean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  <a:p>
                      <a:pPr algn="ctr" fontAlgn="ctr"/>
                      <a:r>
                        <a:rPr lang="en-GB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6744</a:t>
                      </a:r>
                      <a:endParaRPr lang="en-GB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10373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8294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79,758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85,241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30734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GB" sz="620" dirty="0">
                          <a:latin typeface="Cambria" pitchFamily="18" charset="0"/>
                          <a:ea typeface="Cambria" panose="02040503050406030204" pitchFamily="18" charset="0"/>
                          <a:cs typeface="Times New Roman"/>
                        </a:rPr>
                        <a:t>4</a:t>
                      </a:r>
                      <a:endParaRPr lang="en-US" sz="620" dirty="0"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2953" marR="2953" marT="295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20" b="0" u="none" strike="noStrike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   AIR PEACE</a:t>
                      </a:r>
                      <a:endParaRPr lang="en-US" sz="620" b="0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4,205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4,937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3010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3845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3236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3995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4299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5301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4660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5911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3630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4754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5070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6089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5391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5778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4802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4913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4485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4798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GB" sz="800" b="0" i="0" u="none" strike="noStrike" dirty="0" smtClean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  <a:p>
                      <a:pPr algn="ctr" fontAlgn="ctr"/>
                      <a:r>
                        <a:rPr lang="en-GB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4683</a:t>
                      </a:r>
                      <a:endParaRPr lang="en-GB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GB" sz="800" b="0" i="0" u="none" strike="noStrike" dirty="0" smtClean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  <a:p>
                      <a:pPr algn="ctr" fontAlgn="ctr"/>
                      <a:r>
                        <a:rPr lang="en-GB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4261</a:t>
                      </a:r>
                      <a:endParaRPr lang="en-GB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6945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6413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54,416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60,995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309218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GB" sz="620" dirty="0">
                          <a:latin typeface="Cambria" pitchFamily="18" charset="0"/>
                          <a:ea typeface="Cambria" panose="02040503050406030204" pitchFamily="18" charset="0"/>
                          <a:cs typeface="Times New Roman"/>
                        </a:rPr>
                        <a:t>5</a:t>
                      </a:r>
                      <a:endParaRPr lang="en-US" sz="620" dirty="0"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2953" marR="2953" marT="295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20" b="0" u="none" strike="noStrike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ASKY AIRLINE</a:t>
                      </a:r>
                      <a:endParaRPr lang="en-US" sz="620" b="0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45720" marR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4,857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5,495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6050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6253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6599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6997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6508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5359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6594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6980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8011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7738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8897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8807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8441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9043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7976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9654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8755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9973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GB" sz="800" b="0" i="0" u="none" strike="noStrike" dirty="0" smtClean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  <a:p>
                      <a:pPr algn="ctr" fontAlgn="ctr"/>
                      <a:r>
                        <a:rPr lang="en-GB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10165</a:t>
                      </a:r>
                      <a:endParaRPr lang="en-GB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GB" sz="800" b="0" i="0" u="none" strike="noStrike" dirty="0" smtClean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  <a:p>
                      <a:pPr algn="ctr" fontAlgn="ctr"/>
                      <a:r>
                        <a:rPr lang="en-GB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10021</a:t>
                      </a:r>
                      <a:endParaRPr lang="en-GB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9295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10043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92,148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96,363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309218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GB" sz="620" dirty="0">
                          <a:latin typeface="Cambria" pitchFamily="18" charset="0"/>
                          <a:ea typeface="Cambria" panose="02040503050406030204" pitchFamily="18" charset="0"/>
                          <a:cs typeface="Times New Roman"/>
                        </a:rPr>
                        <a:t>6</a:t>
                      </a:r>
                      <a:endParaRPr lang="en-US" sz="620" dirty="0"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2953" marR="2953" marT="295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20" b="0" i="0" u="none" strike="noStrike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Cambria" panose="02040503050406030204" pitchFamily="18" charset="0"/>
                        </a:rPr>
                        <a:t>AZMAN</a:t>
                      </a:r>
                      <a:r>
                        <a:rPr lang="en-US" sz="620" b="0" i="0" u="none" strike="noStrike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Cambria" panose="02040503050406030204" pitchFamily="18" charset="0"/>
                        </a:rPr>
                        <a:t> AIR</a:t>
                      </a:r>
                      <a:endParaRPr lang="en-US" sz="620" b="0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45720" marR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8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8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199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 </a:t>
                      </a:r>
                      <a:r>
                        <a:rPr lang="en-GB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 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 </a:t>
                      </a:r>
                      <a:r>
                        <a:rPr lang="en-GB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endParaRPr lang="en-GB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 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dirty="0" smtClean="0">
                          <a:latin typeface="+mj-lt"/>
                        </a:rPr>
                        <a:t>-</a:t>
                      </a:r>
                      <a:endParaRPr lang="en-GB" sz="8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 </a:t>
                      </a:r>
                      <a:r>
                        <a:rPr lang="en-GB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endParaRPr lang="en-GB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 </a:t>
                      </a:r>
                      <a:r>
                        <a:rPr lang="en-GB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endParaRPr lang="en-GB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 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en-GB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en-GB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endParaRPr lang="en-GB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endParaRPr lang="en-GB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endParaRPr lang="en-GB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endParaRPr lang="en-GB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endParaRPr lang="en-GB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endParaRPr lang="en-GB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endParaRPr lang="en-GB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endParaRPr lang="en-GB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199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309218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GB" sz="620" dirty="0">
                          <a:latin typeface="Cambria" pitchFamily="18" charset="0"/>
                          <a:ea typeface="Cambria" panose="02040503050406030204" pitchFamily="18" charset="0"/>
                          <a:cs typeface="Times New Roman"/>
                        </a:rPr>
                        <a:t>7</a:t>
                      </a:r>
                      <a:endParaRPr lang="en-US" sz="620" dirty="0"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2953" marR="2953" marT="295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20" b="0" u="none" strike="noStrike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BADR AIR</a:t>
                      </a:r>
                      <a:endParaRPr lang="en-US" sz="620" b="0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45720" marR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93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61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157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220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386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512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387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954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277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325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226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321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210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90</a:t>
                      </a:r>
                      <a:endParaRPr lang="en-GB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246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407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337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458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348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955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GB" sz="800" b="0" i="0" u="none" strike="noStrike" dirty="0" smtClean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  <a:p>
                      <a:pPr algn="ctr" fontAlgn="ctr"/>
                      <a:r>
                        <a:rPr lang="en-GB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365</a:t>
                      </a:r>
                      <a:endParaRPr lang="en-GB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GB" sz="800" b="0" i="0" u="none" strike="noStrike" dirty="0" smtClean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  <a:p>
                      <a:pPr algn="ctr" fontAlgn="ctr"/>
                      <a:r>
                        <a:rPr lang="en-GB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1777</a:t>
                      </a:r>
                      <a:endParaRPr lang="en-GB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282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1586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3,314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7,666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50907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en-GB" sz="620" dirty="0">
                          <a:latin typeface="Cambria" pitchFamily="18" charset="0"/>
                          <a:ea typeface="Cambria" panose="02040503050406030204" pitchFamily="18" charset="0"/>
                        </a:rPr>
                        <a:t>8</a:t>
                      </a:r>
                      <a:endParaRPr lang="en-US" sz="620" dirty="0"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2953" marR="2953" marT="295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20" b="0" u="none" strike="noStrike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BRITISH AIRWAYS</a:t>
                      </a:r>
                      <a:endParaRPr lang="en-US" sz="620" b="0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45720" marR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9,937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12,447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10116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14013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10686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14331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11723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13411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11118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13562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8814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9940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10128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11124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9388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10896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9521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11098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9694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10262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GB" sz="800" b="0" i="0" u="none" strike="noStrike" dirty="0" smtClean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  <a:p>
                      <a:pPr algn="ctr" fontAlgn="ctr"/>
                      <a:r>
                        <a:rPr lang="en-GB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11172</a:t>
                      </a:r>
                      <a:endParaRPr lang="en-GB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GB" sz="800" b="0" i="0" u="none" strike="noStrike" dirty="0" smtClean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  <a:p>
                      <a:pPr algn="ctr" fontAlgn="ctr"/>
                      <a:r>
                        <a:rPr lang="en-GB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12921</a:t>
                      </a:r>
                      <a:endParaRPr lang="en-GB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13608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13228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125,905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147,233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309218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en-GB" sz="620" dirty="0">
                          <a:latin typeface="Cambria" pitchFamily="18" charset="0"/>
                          <a:ea typeface="Cambria" panose="02040503050406030204" pitchFamily="18" charset="0"/>
                        </a:rPr>
                        <a:t>9</a:t>
                      </a:r>
                    </a:p>
                  </a:txBody>
                  <a:tcPr marL="2953" marR="2953" marT="295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GB" sz="620" b="0" i="0" u="none" strike="noStrike" dirty="0">
                          <a:solidFill>
                            <a:srgbClr val="000000"/>
                          </a:solidFill>
                          <a:latin typeface="Cambria" pitchFamily="18" charset="0"/>
                          <a:ea typeface="Cambria" panose="02040503050406030204" pitchFamily="18" charset="0"/>
                        </a:rPr>
                        <a:t>CRONOS AIR</a:t>
                      </a:r>
                      <a:endParaRPr lang="en-US" sz="620" b="0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45720" marR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8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8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309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295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128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133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92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178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146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203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132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147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193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263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180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268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158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189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GB" sz="800" b="0" i="0" u="none" strike="noStrike" dirty="0" smtClean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  <a:p>
                      <a:pPr algn="ctr" fontAlgn="ctr"/>
                      <a:r>
                        <a:rPr lang="en-GB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175</a:t>
                      </a:r>
                      <a:endParaRPr lang="en-GB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GB" sz="800" b="0" i="0" u="none" strike="noStrike" dirty="0" smtClean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  <a:p>
                      <a:pPr algn="ctr" fontAlgn="ctr"/>
                      <a:r>
                        <a:rPr lang="en-GB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203</a:t>
                      </a:r>
                      <a:endParaRPr lang="en-GB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283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235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1,796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2,114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40668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en-GB" sz="620" dirty="0">
                          <a:latin typeface="Cambria" pitchFamily="18" charset="0"/>
                          <a:ea typeface="Cambria" panose="02040503050406030204" pitchFamily="18" charset="0"/>
                        </a:rPr>
                        <a:t>10</a:t>
                      </a:r>
                    </a:p>
                  </a:txBody>
                  <a:tcPr marL="2953" marR="2953" marT="295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20" b="0" u="none" strike="noStrike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DELTA AIRLINE</a:t>
                      </a:r>
                      <a:endParaRPr lang="en-US" sz="620" b="0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45720" marR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6,674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7,921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5028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5588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5356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5500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5351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5109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5401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5724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6148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6097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8166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8655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6818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8829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6402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7230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5764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5921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GB" sz="800" b="0" i="0" u="none" strike="noStrike" dirty="0" smtClean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  <a:p>
                      <a:pPr algn="ctr" fontAlgn="ctr"/>
                      <a:r>
                        <a:rPr lang="en-GB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5675</a:t>
                      </a:r>
                      <a:endParaRPr lang="en-GB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GB" sz="800" b="0" i="0" u="none" strike="noStrike" dirty="0" smtClean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  <a:p>
                      <a:pPr algn="ctr" fontAlgn="ctr"/>
                      <a:r>
                        <a:rPr lang="en-GB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5528</a:t>
                      </a:r>
                      <a:endParaRPr lang="en-GB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7422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6293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74,205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78,395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309218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en-GB" sz="620" dirty="0">
                          <a:latin typeface="Cambria" pitchFamily="18" charset="0"/>
                          <a:ea typeface="Cambria" panose="02040503050406030204" pitchFamily="18" charset="0"/>
                        </a:rPr>
                        <a:t>11</a:t>
                      </a:r>
                    </a:p>
                  </a:txBody>
                  <a:tcPr marL="2953" marR="2953" marT="295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20" b="0" u="none" strike="noStrike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EGYPT AIR</a:t>
                      </a:r>
                      <a:endParaRPr lang="en-US" sz="620" b="0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45720" marR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4,822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5,844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4062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5232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3859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6190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5197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7886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5868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5517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4429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6397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5391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7072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5395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7862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6784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8699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6145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8211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GB" sz="800" b="0" i="0" u="none" strike="noStrike" dirty="0" smtClean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  <a:p>
                      <a:pPr algn="ctr" fontAlgn="ctr"/>
                      <a:r>
                        <a:rPr lang="en-GB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6881</a:t>
                      </a:r>
                      <a:endParaRPr lang="en-GB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GB" sz="800" b="0" i="0" u="none" strike="noStrike" dirty="0" smtClean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  <a:p>
                      <a:pPr algn="ctr" fontAlgn="ctr"/>
                      <a:r>
                        <a:rPr lang="en-GB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6835</a:t>
                      </a:r>
                      <a:endParaRPr lang="en-GB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8776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9552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67,609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85,297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309218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en-GB" sz="620" dirty="0">
                          <a:latin typeface="Cambria" pitchFamily="18" charset="0"/>
                          <a:ea typeface="Cambria" panose="02040503050406030204" pitchFamily="18" charset="0"/>
                        </a:rPr>
                        <a:t>12</a:t>
                      </a:r>
                    </a:p>
                  </a:txBody>
                  <a:tcPr marL="2953" marR="2953" marT="295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20" b="0" u="none" strike="noStrike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EMIRATES</a:t>
                      </a:r>
                      <a:endParaRPr lang="en-US" sz="620" b="0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45720" marR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8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8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3525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6266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9161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11059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11161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12406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12546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10930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10395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12766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18693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16149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14615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14956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2386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2886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2587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4653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endParaRPr lang="en-GB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endParaRPr lang="en-GB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endParaRPr lang="en-GB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endParaRPr lang="en-GB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85,069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92,071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39644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en-GB" sz="620" dirty="0">
                          <a:latin typeface="Cambria" pitchFamily="18" charset="0"/>
                          <a:ea typeface="Cambria" panose="02040503050406030204" pitchFamily="18" charset="0"/>
                        </a:rPr>
                        <a:t>13</a:t>
                      </a:r>
                    </a:p>
                  </a:txBody>
                  <a:tcPr marL="2953" marR="2953" marT="295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20" b="0" u="none" strike="noStrike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ETHIOPIAN AIR</a:t>
                      </a:r>
                      <a:endParaRPr lang="en-US" sz="620" b="0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45720" marR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11,541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12,677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10071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13003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12535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13207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16995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19882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17465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14110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12799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13897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14345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16026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14601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18687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19122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22539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19151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24687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GB" sz="800" b="0" i="0" u="none" strike="noStrike" dirty="0" smtClean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  <a:p>
                      <a:pPr algn="ctr" fontAlgn="ctr"/>
                      <a:r>
                        <a:rPr lang="en-GB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22516</a:t>
                      </a:r>
                      <a:endParaRPr lang="en-GB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GB" sz="800" b="0" i="0" u="none" strike="noStrike" dirty="0" smtClean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  <a:p>
                      <a:pPr algn="ctr" fontAlgn="ctr"/>
                      <a:r>
                        <a:rPr lang="en-GB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25101</a:t>
                      </a:r>
                      <a:endParaRPr lang="en-GB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27373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27556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198,514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221,372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</a:tbl>
          </a:graphicData>
        </a:graphic>
      </p:graphicFrame>
      <p:sp>
        <p:nvSpPr>
          <p:cNvPr id="31746" name="Rectangle 2"/>
          <p:cNvSpPr>
            <a:spLocks noChangeArrowheads="1"/>
          </p:cNvSpPr>
          <p:nvPr/>
        </p:nvSpPr>
        <p:spPr bwMode="auto">
          <a:xfrm>
            <a:off x="3233679" y="97795"/>
            <a:ext cx="5724644" cy="26161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indent="457200" algn="just" fontAlgn="base">
              <a:spcBef>
                <a:spcPct val="0"/>
              </a:spcBef>
              <a:spcAft>
                <a:spcPct val="0"/>
              </a:spcAft>
            </a:pPr>
            <a:r>
              <a:rPr lang="en-US" sz="1100" dirty="0">
                <a:latin typeface="Calibri" pitchFamily="34" charset="0"/>
                <a:ea typeface="Calibri" pitchFamily="34" charset="0"/>
                <a:cs typeface="Times New Roman" pitchFamily="18" charset="0"/>
              </a:rPr>
              <a:t>						</a:t>
            </a:r>
            <a:endParaRPr lang="en-US" dirty="0">
              <a:latin typeface="Arial" pitchFamily="34" charset="0"/>
            </a:endParaRPr>
          </a:p>
        </p:txBody>
      </p:sp>
      <p:sp>
        <p:nvSpPr>
          <p:cNvPr id="31747" name="Rectangle 3"/>
          <p:cNvSpPr>
            <a:spLocks noChangeArrowheads="1"/>
          </p:cNvSpPr>
          <p:nvPr/>
        </p:nvSpPr>
        <p:spPr bwMode="auto">
          <a:xfrm>
            <a:off x="1631504" y="42199"/>
            <a:ext cx="8856984" cy="64633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indent="457200" algn="ctr" fontAlgn="base">
              <a:spcBef>
                <a:spcPct val="0"/>
              </a:spcBef>
              <a:spcAft>
                <a:spcPct val="0"/>
              </a:spcAft>
              <a:tabLst>
                <a:tab pos="384175" algn="l"/>
              </a:tabLst>
            </a:pPr>
            <a:r>
              <a:rPr lang="en-GB" sz="1200" b="1" dirty="0" smtClean="0">
                <a:latin typeface="Cambria" pitchFamily="18" charset="0"/>
                <a:ea typeface="Calibri" pitchFamily="34" charset="0"/>
                <a:cs typeface="Times New Roman" pitchFamily="18" charset="0"/>
              </a:rPr>
              <a:t>NIGERIA </a:t>
            </a:r>
            <a:r>
              <a:rPr lang="en-GB" sz="1200" b="1" dirty="0">
                <a:latin typeface="Cambria" pitchFamily="18" charset="0"/>
                <a:ea typeface="Calibri" pitchFamily="34" charset="0"/>
                <a:cs typeface="Times New Roman" pitchFamily="18" charset="0"/>
              </a:rPr>
              <a:t>CIVIL AVIATION AUTHORITY</a:t>
            </a:r>
          </a:p>
          <a:p>
            <a:pPr algn="ctr"/>
            <a:r>
              <a:rPr lang="en-GB" sz="1200" b="1" dirty="0">
                <a:latin typeface="Cambria" pitchFamily="18" charset="0"/>
              </a:rPr>
              <a:t>TOTAL NUMBER OF IN BOUND AND OUT BOUND PASSENGERS: INTERNATIONAL OPERATIONS</a:t>
            </a:r>
          </a:p>
          <a:p>
            <a:pPr indent="457200" algn="ctr" fontAlgn="base">
              <a:spcBef>
                <a:spcPct val="0"/>
              </a:spcBef>
              <a:spcAft>
                <a:spcPct val="0"/>
              </a:spcAft>
              <a:tabLst>
                <a:tab pos="384175" algn="l"/>
              </a:tabLst>
            </a:pPr>
            <a:r>
              <a:rPr lang="en-US" sz="1200" b="1" dirty="0">
                <a:latin typeface="Cambria" pitchFamily="18" charset="0"/>
                <a:ea typeface="Calibri" pitchFamily="34" charset="0"/>
                <a:cs typeface="Times New Roman" pitchFamily="18" charset="0"/>
              </a:rPr>
              <a:t>(JANUARY –  DECEMBER, </a:t>
            </a:r>
            <a:r>
              <a:rPr lang="en-US" sz="1200" b="1" dirty="0" smtClean="0">
                <a:latin typeface="Cambria" pitchFamily="18" charset="0"/>
                <a:ea typeface="Calibri" pitchFamily="34" charset="0"/>
                <a:cs typeface="Times New Roman" pitchFamily="18" charset="0"/>
              </a:rPr>
              <a:t>2022)</a:t>
            </a:r>
            <a:endParaRPr lang="en-US" sz="1200" dirty="0">
              <a:latin typeface="Cambria" pitchFamily="18" charset="0"/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>
          <a:xfrm>
            <a:off x="11577208" y="6331577"/>
            <a:ext cx="539552" cy="260648"/>
          </a:xfrm>
        </p:spPr>
        <p:txBody>
          <a:bodyPr/>
          <a:lstStyle/>
          <a:p>
            <a:fld id="{FCBFB3ED-11BE-426B-A4F3-6926AC8A6B10}" type="slidenum">
              <a:rPr lang="en-US" b="1" smtClean="0"/>
              <a:pPr/>
              <a:t>17</a:t>
            </a:fld>
            <a:endParaRPr lang="en-US" b="1" dirty="0"/>
          </a:p>
        </p:txBody>
      </p:sp>
      <p:graphicFrame>
        <p:nvGraphicFramePr>
          <p:cNvPr id="8" name="Object 7"/>
          <p:cNvGraphicFramePr>
            <a:graphicFrameLocks noChangeAspect="1"/>
          </p:cNvGraphicFramePr>
          <p:nvPr>
            <p:extLst/>
          </p:nvPr>
        </p:nvGraphicFramePr>
        <p:xfrm>
          <a:off x="9916961" y="64459"/>
          <a:ext cx="612069" cy="54245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7543" r:id="rId4" imgW="568482" imgH="638663" progId="">
                  <p:embed/>
                </p:oleObj>
              </mc:Choice>
              <mc:Fallback>
                <p:oleObj r:id="rId4" imgW="568482" imgH="638663" progId="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5"/>
                      <a:stretch>
                        <a:fillRect/>
                      </a:stretch>
                    </p:blipFill>
                    <p:spPr>
                      <a:xfrm>
                        <a:off x="9916961" y="64459"/>
                        <a:ext cx="612069" cy="542450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</p:spTree>
    <p:extLst>
      <p:ext uri="{BB962C8B-B14F-4D97-AF65-F5344CB8AC3E}">
        <p14:creationId xmlns:p14="http://schemas.microsoft.com/office/powerpoint/2010/main" val="16779881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/>
      </p:par>
    </p:tn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 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6923064"/>
              </p:ext>
            </p:extLst>
          </p:nvPr>
        </p:nvGraphicFramePr>
        <p:xfrm>
          <a:off x="726559" y="662505"/>
          <a:ext cx="10964492" cy="5350498"/>
        </p:xfrm>
        <a:graphic>
          <a:graphicData uri="http://schemas.openxmlformats.org/drawingml/2006/table">
            <a:tbl>
              <a:tblPr/>
              <a:tblGrid>
                <a:gridCol w="189991"/>
                <a:gridCol w="752418"/>
                <a:gridCol w="376964"/>
                <a:gridCol w="390531"/>
                <a:gridCol w="316652"/>
                <a:gridCol w="379977"/>
                <a:gridCol w="316652"/>
                <a:gridCol w="402468"/>
                <a:gridCol w="361809"/>
                <a:gridCol w="356414"/>
                <a:gridCol w="356414"/>
                <a:gridCol w="318613"/>
                <a:gridCol w="334810"/>
                <a:gridCol w="356414"/>
                <a:gridCol w="356414"/>
                <a:gridCol w="345639"/>
                <a:gridCol w="395107"/>
                <a:gridCol w="342900"/>
                <a:gridCol w="275274"/>
                <a:gridCol w="379977"/>
                <a:gridCol w="387366"/>
                <a:gridCol w="387366"/>
                <a:gridCol w="387366"/>
                <a:gridCol w="387366"/>
                <a:gridCol w="387366"/>
                <a:gridCol w="387366"/>
                <a:gridCol w="676456"/>
                <a:gridCol w="658402"/>
              </a:tblGrid>
              <a:tr h="290492">
                <a:tc rowSpan="2">
                  <a:txBody>
                    <a:bodyPr/>
                    <a:lstStyle/>
                    <a:p>
                      <a:pPr algn="l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US" sz="550" kern="1200" dirty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Arial"/>
                        </a:rPr>
                        <a:t>    </a:t>
                      </a:r>
                      <a:r>
                        <a:rPr lang="en-US" sz="55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Arial"/>
                        </a:rPr>
                        <a:t>S/N </a:t>
                      </a:r>
                      <a:endParaRPr lang="en-US" sz="55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6405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US" sz="550" b="1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AIRLINES</a:t>
                      </a:r>
                      <a:r>
                        <a:rPr lang="en-US" sz="550" b="1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Calibri"/>
                          <a:cs typeface="Times New Roman"/>
                        </a:rPr>
                        <a:t> </a:t>
                      </a:r>
                      <a:endParaRPr lang="en-US" sz="55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640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GB" sz="550" b="1" kern="1200" dirty="0" smtClean="0">
                        <a:solidFill>
                          <a:srgbClr val="000000"/>
                        </a:solidFill>
                        <a:latin typeface="Cambria" pitchFamily="18" charset="0"/>
                        <a:ea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550" b="1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JANUARY</a:t>
                      </a:r>
                      <a:endParaRPr lang="en-US" sz="550" b="1" kern="1200" dirty="0" smtClean="0">
                        <a:solidFill>
                          <a:srgbClr val="000000"/>
                        </a:solidFill>
                        <a:latin typeface="Cambria" pitchFamily="18" charset="0"/>
                        <a:ea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550" b="1" kern="1200" dirty="0" smtClean="0">
                        <a:solidFill>
                          <a:srgbClr val="000000"/>
                        </a:solidFill>
                        <a:latin typeface="Cambria" pitchFamily="18" charset="0"/>
                        <a:ea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550" b="1" kern="1200" dirty="0" smtClean="0">
                        <a:solidFill>
                          <a:srgbClr val="000000"/>
                        </a:solidFill>
                        <a:latin typeface="Cambria" pitchFamily="18" charset="0"/>
                        <a:ea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US" sz="550" b="1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FEBRU</a:t>
                      </a:r>
                      <a:r>
                        <a:rPr lang="en-US" sz="550" b="1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ARY </a:t>
                      </a:r>
                      <a:r>
                        <a:rPr lang="en-US" sz="550" b="1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</a:t>
                      </a:r>
                      <a:endParaRPr lang="en-US" sz="55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80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GB" sz="550" b="1" dirty="0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550" b="1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MARCH </a:t>
                      </a:r>
                      <a:endParaRPr lang="en-US" sz="55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80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GB" sz="550" b="1" dirty="0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550" b="1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APRIL</a:t>
                      </a:r>
                      <a:endParaRPr lang="en-US" sz="55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GB" sz="550" b="1" dirty="0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550" b="1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MAY</a:t>
                      </a:r>
                      <a:endParaRPr lang="en-US" sz="55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GB" sz="550" b="1" dirty="0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550" b="1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JUNE</a:t>
                      </a:r>
                      <a:endParaRPr lang="en-US" sz="55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GB" sz="550" b="1" dirty="0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550" b="1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JULY</a:t>
                      </a:r>
                      <a:endParaRPr lang="en-US" sz="55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 dirty="0"/>
                    </a:p>
                  </a:txBody>
                  <a:tcPr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GB" sz="550" b="1" dirty="0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550" b="1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AUGUST</a:t>
                      </a:r>
                      <a:endParaRPr lang="en-US" sz="55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GB" sz="550" b="1" dirty="0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550" b="1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SEPTEMBER</a:t>
                      </a:r>
                      <a:endParaRPr lang="en-US" sz="55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GB" sz="550" b="1" dirty="0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550" b="1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OCTOBER</a:t>
                      </a:r>
                      <a:endParaRPr lang="en-US" sz="55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 dirty="0"/>
                    </a:p>
                  </a:txBody>
                  <a:tcPr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GB" sz="550" b="1" dirty="0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550" b="1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NOVERMBER</a:t>
                      </a:r>
                      <a:endParaRPr lang="en-US" sz="55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 dirty="0"/>
                    </a:p>
                  </a:txBody>
                  <a:tcPr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GB" sz="550" b="1" dirty="0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550" b="1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DECEMBER</a:t>
                      </a:r>
                      <a:endParaRPr lang="en-US" sz="55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570" b="1" dirty="0" smtClean="0">
                          <a:solidFill>
                            <a:schemeClr val="tx1"/>
                          </a:solidFill>
                          <a:latin typeface="Cambria" pitchFamily="18" charset="0"/>
                        </a:rPr>
                        <a:t>Total</a:t>
                      </a: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570" b="1" dirty="0" smtClean="0">
                          <a:solidFill>
                            <a:schemeClr val="tx1"/>
                          </a:solidFill>
                          <a:latin typeface="Cambria" pitchFamily="18" charset="0"/>
                        </a:rPr>
                        <a:t>No</a:t>
                      </a:r>
                      <a:r>
                        <a:rPr lang="en-GB" sz="570" b="1" baseline="0" dirty="0" smtClean="0">
                          <a:solidFill>
                            <a:schemeClr val="tx1"/>
                          </a:solidFill>
                          <a:latin typeface="Cambria" pitchFamily="18" charset="0"/>
                        </a:rPr>
                        <a:t> Of In-Bound Passengers</a:t>
                      </a:r>
                      <a:endParaRPr lang="en-US" sz="570" b="1" dirty="0">
                        <a:solidFill>
                          <a:schemeClr val="tx1"/>
                        </a:solidFill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45625" marR="45625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570" b="1" dirty="0" smtClean="0">
                          <a:solidFill>
                            <a:schemeClr val="tx1"/>
                          </a:solidFill>
                          <a:latin typeface="Cambria" pitchFamily="18" charset="0"/>
                        </a:rPr>
                        <a:t>Total</a:t>
                      </a: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570" b="1" dirty="0" smtClean="0">
                          <a:solidFill>
                            <a:schemeClr val="tx1"/>
                          </a:solidFill>
                          <a:latin typeface="Cambria" pitchFamily="18" charset="0"/>
                        </a:rPr>
                        <a:t>No</a:t>
                      </a:r>
                      <a:r>
                        <a:rPr lang="en-GB" sz="570" b="1" baseline="0" dirty="0" smtClean="0">
                          <a:solidFill>
                            <a:schemeClr val="tx1"/>
                          </a:solidFill>
                          <a:latin typeface="Cambria" pitchFamily="18" charset="0"/>
                        </a:rPr>
                        <a:t> Of Out-Bound Passengers</a:t>
                      </a:r>
                      <a:endParaRPr lang="en-US" sz="570" b="1" dirty="0" smtClean="0">
                        <a:solidFill>
                          <a:schemeClr val="tx1"/>
                        </a:solidFill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45625" marR="45625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84814">
                <a:tc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algn="l">
                        <a:lnSpc>
                          <a:spcPct val="150000"/>
                        </a:lnSpc>
                      </a:pPr>
                      <a:endParaRPr lang="en-US" sz="650" dirty="0">
                        <a:latin typeface="Cambria" pitchFamily="18" charset="0"/>
                        <a:ea typeface="Times New Roman"/>
                      </a:endParaRPr>
                    </a:p>
                  </a:txBody>
                  <a:tcPr marL="7566" marR="7566" marT="6405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500" dirty="0" smtClean="0">
                          <a:solidFill>
                            <a:schemeClr val="tx1"/>
                          </a:solidFill>
                          <a:latin typeface="Cambria" pitchFamily="18" charset="0"/>
                        </a:rPr>
                        <a:t>Total</a:t>
                      </a: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500" dirty="0" smtClean="0">
                          <a:solidFill>
                            <a:schemeClr val="tx1"/>
                          </a:solidFill>
                          <a:latin typeface="Cambria" pitchFamily="18" charset="0"/>
                        </a:rPr>
                        <a:t>No</a:t>
                      </a:r>
                      <a:r>
                        <a:rPr lang="en-GB" sz="500" baseline="0" dirty="0" smtClean="0">
                          <a:solidFill>
                            <a:schemeClr val="tx1"/>
                          </a:solidFill>
                          <a:latin typeface="Cambria" pitchFamily="18" charset="0"/>
                        </a:rPr>
                        <a:t> Of In-Bound Passengers</a:t>
                      </a:r>
                      <a:endParaRPr lang="en-US" sz="500" b="0" dirty="0">
                        <a:solidFill>
                          <a:schemeClr val="tx1"/>
                        </a:solidFill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45625" marR="45625" marT="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500" dirty="0" smtClean="0">
                          <a:solidFill>
                            <a:schemeClr val="tx1"/>
                          </a:solidFill>
                          <a:latin typeface="Cambria" pitchFamily="18" charset="0"/>
                        </a:rPr>
                        <a:t>Total</a:t>
                      </a: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500" dirty="0" smtClean="0">
                          <a:solidFill>
                            <a:schemeClr val="tx1"/>
                          </a:solidFill>
                          <a:latin typeface="Cambria" pitchFamily="18" charset="0"/>
                        </a:rPr>
                        <a:t>No</a:t>
                      </a:r>
                      <a:r>
                        <a:rPr lang="en-GB" sz="500" baseline="0" dirty="0" smtClean="0">
                          <a:solidFill>
                            <a:schemeClr val="tx1"/>
                          </a:solidFill>
                          <a:latin typeface="Cambria" pitchFamily="18" charset="0"/>
                        </a:rPr>
                        <a:t> Of Out-Bound Passengers</a:t>
                      </a:r>
                      <a:endParaRPr lang="en-US" sz="500" b="0" dirty="0" smtClean="0">
                        <a:solidFill>
                          <a:schemeClr val="tx1"/>
                        </a:solidFill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45625" marR="45625" marT="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500" dirty="0" smtClean="0">
                          <a:solidFill>
                            <a:schemeClr val="tx1"/>
                          </a:solidFill>
                          <a:latin typeface="Cambria" pitchFamily="18" charset="0"/>
                        </a:rPr>
                        <a:t>Total</a:t>
                      </a: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500" dirty="0" smtClean="0">
                          <a:solidFill>
                            <a:schemeClr val="tx1"/>
                          </a:solidFill>
                          <a:latin typeface="Cambria" pitchFamily="18" charset="0"/>
                        </a:rPr>
                        <a:t>No</a:t>
                      </a:r>
                      <a:r>
                        <a:rPr lang="en-GB" sz="500" baseline="0" dirty="0" smtClean="0">
                          <a:solidFill>
                            <a:schemeClr val="tx1"/>
                          </a:solidFill>
                          <a:latin typeface="Cambria" pitchFamily="18" charset="0"/>
                        </a:rPr>
                        <a:t> Of In-Bound Passengers</a:t>
                      </a:r>
                      <a:endParaRPr lang="en-US" sz="500" b="0" dirty="0">
                        <a:solidFill>
                          <a:schemeClr val="tx1"/>
                        </a:solidFill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45625" marR="45625" marT="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500" dirty="0" smtClean="0">
                          <a:solidFill>
                            <a:schemeClr val="tx1"/>
                          </a:solidFill>
                          <a:latin typeface="Cambria" pitchFamily="18" charset="0"/>
                        </a:rPr>
                        <a:t>Total</a:t>
                      </a: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500" dirty="0" smtClean="0">
                          <a:solidFill>
                            <a:schemeClr val="tx1"/>
                          </a:solidFill>
                          <a:latin typeface="Cambria" pitchFamily="18" charset="0"/>
                        </a:rPr>
                        <a:t>No</a:t>
                      </a:r>
                      <a:r>
                        <a:rPr lang="en-GB" sz="500" baseline="0" dirty="0" smtClean="0">
                          <a:solidFill>
                            <a:schemeClr val="tx1"/>
                          </a:solidFill>
                          <a:latin typeface="Cambria" pitchFamily="18" charset="0"/>
                        </a:rPr>
                        <a:t> Of Out-Bound Passengers</a:t>
                      </a:r>
                      <a:endParaRPr lang="en-US" sz="500" b="0" dirty="0" smtClean="0">
                        <a:solidFill>
                          <a:schemeClr val="tx1"/>
                        </a:solidFill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45625" marR="45625" marT="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500" dirty="0" smtClean="0">
                          <a:solidFill>
                            <a:schemeClr val="tx1"/>
                          </a:solidFill>
                          <a:latin typeface="Cambria" pitchFamily="18" charset="0"/>
                        </a:rPr>
                        <a:t>Total</a:t>
                      </a: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500" dirty="0" smtClean="0">
                          <a:solidFill>
                            <a:schemeClr val="tx1"/>
                          </a:solidFill>
                          <a:latin typeface="Cambria" pitchFamily="18" charset="0"/>
                        </a:rPr>
                        <a:t>No</a:t>
                      </a:r>
                      <a:r>
                        <a:rPr lang="en-GB" sz="500" baseline="0" dirty="0" smtClean="0">
                          <a:solidFill>
                            <a:schemeClr val="tx1"/>
                          </a:solidFill>
                          <a:latin typeface="Cambria" pitchFamily="18" charset="0"/>
                        </a:rPr>
                        <a:t> Of In-Bound Passengers</a:t>
                      </a:r>
                      <a:endParaRPr lang="en-US" sz="500" b="0" dirty="0">
                        <a:solidFill>
                          <a:schemeClr val="tx1"/>
                        </a:solidFill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45625" marR="45625" marT="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500" dirty="0" smtClean="0">
                          <a:solidFill>
                            <a:schemeClr val="tx1"/>
                          </a:solidFill>
                          <a:latin typeface="Cambria" pitchFamily="18" charset="0"/>
                        </a:rPr>
                        <a:t>Total</a:t>
                      </a: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500" dirty="0" smtClean="0">
                          <a:solidFill>
                            <a:schemeClr val="tx1"/>
                          </a:solidFill>
                          <a:latin typeface="Cambria" pitchFamily="18" charset="0"/>
                        </a:rPr>
                        <a:t>No</a:t>
                      </a:r>
                      <a:r>
                        <a:rPr lang="en-GB" sz="500" baseline="0" dirty="0" smtClean="0">
                          <a:solidFill>
                            <a:schemeClr val="tx1"/>
                          </a:solidFill>
                          <a:latin typeface="Cambria" pitchFamily="18" charset="0"/>
                        </a:rPr>
                        <a:t> Of Out-Bound Passengers</a:t>
                      </a:r>
                      <a:endParaRPr lang="en-US" sz="500" b="0" dirty="0" smtClean="0">
                        <a:solidFill>
                          <a:schemeClr val="tx1"/>
                        </a:solidFill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45625" marR="45625" marT="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500" dirty="0" smtClean="0">
                          <a:solidFill>
                            <a:schemeClr val="tx1"/>
                          </a:solidFill>
                          <a:latin typeface="Cambria" pitchFamily="18" charset="0"/>
                        </a:rPr>
                        <a:t>Total</a:t>
                      </a: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500" dirty="0" smtClean="0">
                          <a:solidFill>
                            <a:schemeClr val="tx1"/>
                          </a:solidFill>
                          <a:latin typeface="Cambria" pitchFamily="18" charset="0"/>
                        </a:rPr>
                        <a:t>No</a:t>
                      </a:r>
                      <a:r>
                        <a:rPr lang="en-GB" sz="500" baseline="0" dirty="0" smtClean="0">
                          <a:solidFill>
                            <a:schemeClr val="tx1"/>
                          </a:solidFill>
                          <a:latin typeface="Cambria" pitchFamily="18" charset="0"/>
                        </a:rPr>
                        <a:t> Of In-Bound Passengers</a:t>
                      </a:r>
                      <a:endParaRPr lang="en-US" sz="500" b="0" dirty="0">
                        <a:solidFill>
                          <a:schemeClr val="tx1"/>
                        </a:solidFill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45625" marR="45625" marT="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500" dirty="0" smtClean="0">
                          <a:solidFill>
                            <a:schemeClr val="tx1"/>
                          </a:solidFill>
                          <a:latin typeface="Cambria" pitchFamily="18" charset="0"/>
                        </a:rPr>
                        <a:t>Total</a:t>
                      </a: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500" dirty="0" smtClean="0">
                          <a:solidFill>
                            <a:schemeClr val="tx1"/>
                          </a:solidFill>
                          <a:latin typeface="Cambria" pitchFamily="18" charset="0"/>
                        </a:rPr>
                        <a:t>No</a:t>
                      </a:r>
                      <a:r>
                        <a:rPr lang="en-GB" sz="500" baseline="0" dirty="0" smtClean="0">
                          <a:solidFill>
                            <a:schemeClr val="tx1"/>
                          </a:solidFill>
                          <a:latin typeface="Cambria" pitchFamily="18" charset="0"/>
                        </a:rPr>
                        <a:t> Of Out-Bound Passengers</a:t>
                      </a:r>
                      <a:endParaRPr lang="en-US" sz="500" b="0" dirty="0" smtClean="0">
                        <a:solidFill>
                          <a:schemeClr val="tx1"/>
                        </a:solidFill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45625" marR="45625" marT="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500" dirty="0" smtClean="0">
                          <a:solidFill>
                            <a:schemeClr val="tx1"/>
                          </a:solidFill>
                          <a:latin typeface="Cambria" pitchFamily="18" charset="0"/>
                        </a:rPr>
                        <a:t>Total</a:t>
                      </a: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500" dirty="0" smtClean="0">
                          <a:solidFill>
                            <a:schemeClr val="tx1"/>
                          </a:solidFill>
                          <a:latin typeface="Cambria" pitchFamily="18" charset="0"/>
                        </a:rPr>
                        <a:t>No</a:t>
                      </a:r>
                      <a:r>
                        <a:rPr lang="en-GB" sz="500" baseline="0" dirty="0" smtClean="0">
                          <a:solidFill>
                            <a:schemeClr val="tx1"/>
                          </a:solidFill>
                          <a:latin typeface="Cambria" pitchFamily="18" charset="0"/>
                        </a:rPr>
                        <a:t> Of In-Bound Passengers</a:t>
                      </a:r>
                      <a:endParaRPr lang="en-US" sz="500" b="0" dirty="0">
                        <a:solidFill>
                          <a:schemeClr val="tx1"/>
                        </a:solidFill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45625" marR="45625" marT="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500" dirty="0" smtClean="0">
                          <a:solidFill>
                            <a:schemeClr val="tx1"/>
                          </a:solidFill>
                          <a:latin typeface="Cambria" pitchFamily="18" charset="0"/>
                        </a:rPr>
                        <a:t>Total</a:t>
                      </a: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500" dirty="0" smtClean="0">
                          <a:solidFill>
                            <a:schemeClr val="tx1"/>
                          </a:solidFill>
                          <a:latin typeface="Cambria" pitchFamily="18" charset="0"/>
                        </a:rPr>
                        <a:t>No</a:t>
                      </a:r>
                      <a:r>
                        <a:rPr lang="en-GB" sz="500" baseline="0" dirty="0" smtClean="0">
                          <a:solidFill>
                            <a:schemeClr val="tx1"/>
                          </a:solidFill>
                          <a:latin typeface="Cambria" pitchFamily="18" charset="0"/>
                        </a:rPr>
                        <a:t> Of Out-Bound Passengers</a:t>
                      </a:r>
                      <a:endParaRPr lang="en-US" sz="500" b="0" dirty="0" smtClean="0">
                        <a:solidFill>
                          <a:schemeClr val="tx1"/>
                        </a:solidFill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45625" marR="45625" marT="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500" dirty="0" smtClean="0">
                          <a:solidFill>
                            <a:schemeClr val="tx1"/>
                          </a:solidFill>
                          <a:latin typeface="Cambria" pitchFamily="18" charset="0"/>
                        </a:rPr>
                        <a:t>Total</a:t>
                      </a: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500" dirty="0" smtClean="0">
                          <a:solidFill>
                            <a:schemeClr val="tx1"/>
                          </a:solidFill>
                          <a:latin typeface="Cambria" pitchFamily="18" charset="0"/>
                        </a:rPr>
                        <a:t>No</a:t>
                      </a:r>
                      <a:r>
                        <a:rPr lang="en-GB" sz="500" baseline="0" dirty="0" smtClean="0">
                          <a:solidFill>
                            <a:schemeClr val="tx1"/>
                          </a:solidFill>
                          <a:latin typeface="Cambria" pitchFamily="18" charset="0"/>
                        </a:rPr>
                        <a:t> Of In-Bound Passengers</a:t>
                      </a:r>
                      <a:endParaRPr lang="en-US" sz="500" b="0" dirty="0">
                        <a:solidFill>
                          <a:schemeClr val="tx1"/>
                        </a:solidFill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45625" marR="45625" marT="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500" dirty="0" smtClean="0">
                          <a:solidFill>
                            <a:schemeClr val="tx1"/>
                          </a:solidFill>
                          <a:latin typeface="Cambria" pitchFamily="18" charset="0"/>
                        </a:rPr>
                        <a:t>Total</a:t>
                      </a: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500" dirty="0" smtClean="0">
                          <a:solidFill>
                            <a:schemeClr val="tx1"/>
                          </a:solidFill>
                          <a:latin typeface="Cambria" pitchFamily="18" charset="0"/>
                        </a:rPr>
                        <a:t>No</a:t>
                      </a:r>
                      <a:r>
                        <a:rPr lang="en-GB" sz="500" baseline="0" dirty="0" smtClean="0">
                          <a:solidFill>
                            <a:schemeClr val="tx1"/>
                          </a:solidFill>
                          <a:latin typeface="Cambria" pitchFamily="18" charset="0"/>
                        </a:rPr>
                        <a:t> Of Out-Bound Passengers</a:t>
                      </a:r>
                      <a:endParaRPr lang="en-US" sz="500" b="0" dirty="0" smtClean="0">
                        <a:solidFill>
                          <a:schemeClr val="tx1"/>
                        </a:solidFill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45625" marR="45625" marT="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500" dirty="0" smtClean="0">
                          <a:solidFill>
                            <a:schemeClr val="tx1"/>
                          </a:solidFill>
                          <a:latin typeface="Cambria" pitchFamily="18" charset="0"/>
                        </a:rPr>
                        <a:t>Total</a:t>
                      </a: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500" dirty="0" smtClean="0">
                          <a:solidFill>
                            <a:schemeClr val="tx1"/>
                          </a:solidFill>
                          <a:latin typeface="Cambria" pitchFamily="18" charset="0"/>
                        </a:rPr>
                        <a:t>No</a:t>
                      </a:r>
                      <a:r>
                        <a:rPr lang="en-GB" sz="500" baseline="0" dirty="0" smtClean="0">
                          <a:solidFill>
                            <a:schemeClr val="tx1"/>
                          </a:solidFill>
                          <a:latin typeface="Cambria" pitchFamily="18" charset="0"/>
                        </a:rPr>
                        <a:t> Of In-Bound Passengers</a:t>
                      </a:r>
                      <a:endParaRPr lang="en-US" sz="500" b="0" dirty="0">
                        <a:solidFill>
                          <a:schemeClr val="tx1"/>
                        </a:solidFill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45625" marR="45625" marT="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500" dirty="0" smtClean="0">
                          <a:solidFill>
                            <a:schemeClr val="tx1"/>
                          </a:solidFill>
                          <a:latin typeface="Cambria" pitchFamily="18" charset="0"/>
                        </a:rPr>
                        <a:t>Total</a:t>
                      </a: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500" dirty="0" smtClean="0">
                          <a:solidFill>
                            <a:schemeClr val="tx1"/>
                          </a:solidFill>
                          <a:latin typeface="Cambria" pitchFamily="18" charset="0"/>
                        </a:rPr>
                        <a:t>No</a:t>
                      </a:r>
                      <a:r>
                        <a:rPr lang="en-GB" sz="500" baseline="0" dirty="0" smtClean="0">
                          <a:solidFill>
                            <a:schemeClr val="tx1"/>
                          </a:solidFill>
                          <a:latin typeface="Cambria" pitchFamily="18" charset="0"/>
                        </a:rPr>
                        <a:t> Of Out-Bound Passengers</a:t>
                      </a:r>
                      <a:endParaRPr lang="en-US" sz="500" b="0" dirty="0" smtClean="0">
                        <a:solidFill>
                          <a:schemeClr val="tx1"/>
                        </a:solidFill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45625" marR="45625" marT="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500" dirty="0" smtClean="0">
                          <a:solidFill>
                            <a:schemeClr val="tx1"/>
                          </a:solidFill>
                          <a:latin typeface="Cambria" pitchFamily="18" charset="0"/>
                        </a:rPr>
                        <a:t>Total</a:t>
                      </a: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500" dirty="0" smtClean="0">
                          <a:solidFill>
                            <a:schemeClr val="tx1"/>
                          </a:solidFill>
                          <a:latin typeface="Cambria" pitchFamily="18" charset="0"/>
                        </a:rPr>
                        <a:t>No</a:t>
                      </a:r>
                      <a:r>
                        <a:rPr lang="en-GB" sz="500" baseline="0" dirty="0" smtClean="0">
                          <a:solidFill>
                            <a:schemeClr val="tx1"/>
                          </a:solidFill>
                          <a:latin typeface="Cambria" pitchFamily="18" charset="0"/>
                        </a:rPr>
                        <a:t> Of In-Bound Passengers</a:t>
                      </a:r>
                      <a:endParaRPr lang="en-US" sz="500" b="0" dirty="0">
                        <a:solidFill>
                          <a:schemeClr val="tx1"/>
                        </a:solidFill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45625" marR="45625" marT="0" marB="0" vert="vert270" anchor="ctr"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500" dirty="0" smtClean="0">
                          <a:solidFill>
                            <a:schemeClr val="tx1"/>
                          </a:solidFill>
                          <a:latin typeface="Cambria" pitchFamily="18" charset="0"/>
                        </a:rPr>
                        <a:t>Total</a:t>
                      </a: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500" dirty="0" smtClean="0">
                          <a:solidFill>
                            <a:schemeClr val="tx1"/>
                          </a:solidFill>
                          <a:latin typeface="Cambria" pitchFamily="18" charset="0"/>
                        </a:rPr>
                        <a:t>No</a:t>
                      </a:r>
                      <a:r>
                        <a:rPr lang="en-GB" sz="500" baseline="0" dirty="0" smtClean="0">
                          <a:solidFill>
                            <a:schemeClr val="tx1"/>
                          </a:solidFill>
                          <a:latin typeface="Cambria" pitchFamily="18" charset="0"/>
                        </a:rPr>
                        <a:t> Of Out-Bound Passengers</a:t>
                      </a:r>
                      <a:endParaRPr lang="en-US" sz="500" b="0" dirty="0" smtClean="0">
                        <a:solidFill>
                          <a:schemeClr val="tx1"/>
                        </a:solidFill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45625" marR="45625" marT="0" marB="0" vert="vert27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500" dirty="0" smtClean="0">
                          <a:solidFill>
                            <a:schemeClr val="tx1"/>
                          </a:solidFill>
                          <a:latin typeface="Cambria" pitchFamily="18" charset="0"/>
                        </a:rPr>
                        <a:t>Total</a:t>
                      </a: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500" dirty="0" smtClean="0">
                          <a:solidFill>
                            <a:schemeClr val="tx1"/>
                          </a:solidFill>
                          <a:latin typeface="Cambria" pitchFamily="18" charset="0"/>
                        </a:rPr>
                        <a:t>No</a:t>
                      </a:r>
                      <a:r>
                        <a:rPr lang="en-GB" sz="500" baseline="0" dirty="0" smtClean="0">
                          <a:solidFill>
                            <a:schemeClr val="tx1"/>
                          </a:solidFill>
                          <a:latin typeface="Cambria" pitchFamily="18" charset="0"/>
                        </a:rPr>
                        <a:t> Of In-Bound Passengers</a:t>
                      </a:r>
                      <a:endParaRPr lang="en-US" sz="500" b="0" dirty="0">
                        <a:solidFill>
                          <a:schemeClr val="tx1"/>
                        </a:solidFill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45625" marR="45625" marT="0" marB="0" vert="vert270" anchor="ctr"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500" dirty="0" smtClean="0">
                          <a:solidFill>
                            <a:schemeClr val="tx1"/>
                          </a:solidFill>
                          <a:latin typeface="Cambria" pitchFamily="18" charset="0"/>
                        </a:rPr>
                        <a:t>Total</a:t>
                      </a: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500" dirty="0" smtClean="0">
                          <a:solidFill>
                            <a:schemeClr val="tx1"/>
                          </a:solidFill>
                          <a:latin typeface="Cambria" pitchFamily="18" charset="0"/>
                        </a:rPr>
                        <a:t>No</a:t>
                      </a:r>
                      <a:r>
                        <a:rPr lang="en-GB" sz="500" baseline="0" dirty="0" smtClean="0">
                          <a:solidFill>
                            <a:schemeClr val="tx1"/>
                          </a:solidFill>
                          <a:latin typeface="Cambria" pitchFamily="18" charset="0"/>
                        </a:rPr>
                        <a:t> Of Out-Bound Passengers</a:t>
                      </a:r>
                      <a:endParaRPr lang="en-US" sz="500" b="0" dirty="0" smtClean="0">
                        <a:solidFill>
                          <a:schemeClr val="tx1"/>
                        </a:solidFill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45625" marR="45625" marT="0" marB="0" vert="vert27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500" dirty="0" smtClean="0">
                          <a:solidFill>
                            <a:schemeClr val="tx1"/>
                          </a:solidFill>
                          <a:latin typeface="Cambria" pitchFamily="18" charset="0"/>
                        </a:rPr>
                        <a:t>Total</a:t>
                      </a: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500" dirty="0" smtClean="0">
                          <a:solidFill>
                            <a:schemeClr val="tx1"/>
                          </a:solidFill>
                          <a:latin typeface="Cambria" pitchFamily="18" charset="0"/>
                        </a:rPr>
                        <a:t>No</a:t>
                      </a:r>
                      <a:r>
                        <a:rPr lang="en-GB" sz="500" baseline="0" dirty="0" smtClean="0">
                          <a:solidFill>
                            <a:schemeClr val="tx1"/>
                          </a:solidFill>
                          <a:latin typeface="Cambria" pitchFamily="18" charset="0"/>
                        </a:rPr>
                        <a:t> Of In-Bound Passengers</a:t>
                      </a:r>
                      <a:endParaRPr lang="en-US" sz="500" b="0" dirty="0">
                        <a:solidFill>
                          <a:schemeClr val="tx1"/>
                        </a:solidFill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45625" marR="45625" marT="0" marB="0" vert="vert270" anchor="ctr"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500" dirty="0" smtClean="0">
                          <a:solidFill>
                            <a:schemeClr val="tx1"/>
                          </a:solidFill>
                          <a:latin typeface="Cambria" pitchFamily="18" charset="0"/>
                        </a:rPr>
                        <a:t>Total</a:t>
                      </a: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500" dirty="0" smtClean="0">
                          <a:solidFill>
                            <a:schemeClr val="tx1"/>
                          </a:solidFill>
                          <a:latin typeface="Cambria" pitchFamily="18" charset="0"/>
                        </a:rPr>
                        <a:t>No</a:t>
                      </a:r>
                      <a:r>
                        <a:rPr lang="en-GB" sz="500" baseline="0" dirty="0" smtClean="0">
                          <a:solidFill>
                            <a:schemeClr val="tx1"/>
                          </a:solidFill>
                          <a:latin typeface="Cambria" pitchFamily="18" charset="0"/>
                        </a:rPr>
                        <a:t> Of Out-Bound Passengers</a:t>
                      </a:r>
                      <a:endParaRPr lang="en-US" sz="500" b="0" dirty="0" smtClean="0">
                        <a:solidFill>
                          <a:schemeClr val="tx1"/>
                        </a:solidFill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45625" marR="45625" marT="0" marB="0" vert="vert27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500" dirty="0" smtClean="0">
                          <a:solidFill>
                            <a:schemeClr val="tx1"/>
                          </a:solidFill>
                          <a:latin typeface="Cambria" pitchFamily="18" charset="0"/>
                        </a:rPr>
                        <a:t>Total</a:t>
                      </a: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500" dirty="0" smtClean="0">
                          <a:solidFill>
                            <a:schemeClr val="tx1"/>
                          </a:solidFill>
                          <a:latin typeface="Cambria" pitchFamily="18" charset="0"/>
                        </a:rPr>
                        <a:t>No</a:t>
                      </a:r>
                      <a:r>
                        <a:rPr lang="en-GB" sz="500" baseline="0" dirty="0" smtClean="0">
                          <a:solidFill>
                            <a:schemeClr val="tx1"/>
                          </a:solidFill>
                          <a:latin typeface="Cambria" pitchFamily="18" charset="0"/>
                        </a:rPr>
                        <a:t> Of In-Bound Passengers</a:t>
                      </a:r>
                      <a:endParaRPr lang="en-US" sz="500" b="0" dirty="0">
                        <a:solidFill>
                          <a:schemeClr val="tx1"/>
                        </a:solidFill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45625" marR="45625" marT="0" marB="0" vert="vert270" anchor="ctr"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500" dirty="0" smtClean="0">
                          <a:solidFill>
                            <a:schemeClr val="tx1"/>
                          </a:solidFill>
                          <a:latin typeface="Cambria" pitchFamily="18" charset="0"/>
                        </a:rPr>
                        <a:t>Total</a:t>
                      </a: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500" dirty="0" smtClean="0">
                          <a:solidFill>
                            <a:schemeClr val="tx1"/>
                          </a:solidFill>
                          <a:latin typeface="Cambria" pitchFamily="18" charset="0"/>
                        </a:rPr>
                        <a:t>No</a:t>
                      </a:r>
                      <a:r>
                        <a:rPr lang="en-GB" sz="500" baseline="0" dirty="0" smtClean="0">
                          <a:solidFill>
                            <a:schemeClr val="tx1"/>
                          </a:solidFill>
                          <a:latin typeface="Cambria" pitchFamily="18" charset="0"/>
                        </a:rPr>
                        <a:t> Of Out-Bound Passengers</a:t>
                      </a:r>
                      <a:endParaRPr lang="en-US" sz="500" b="0" dirty="0" smtClean="0">
                        <a:solidFill>
                          <a:schemeClr val="tx1"/>
                        </a:solidFill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45625" marR="45625" marT="0" marB="0" vert="vert27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500" dirty="0" smtClean="0">
                          <a:solidFill>
                            <a:schemeClr val="tx1"/>
                          </a:solidFill>
                          <a:latin typeface="Cambria" pitchFamily="18" charset="0"/>
                        </a:rPr>
                        <a:t>Total</a:t>
                      </a: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500" dirty="0" smtClean="0">
                          <a:solidFill>
                            <a:schemeClr val="tx1"/>
                          </a:solidFill>
                          <a:latin typeface="Cambria" pitchFamily="18" charset="0"/>
                        </a:rPr>
                        <a:t>No</a:t>
                      </a:r>
                      <a:r>
                        <a:rPr lang="en-GB" sz="500" baseline="0" dirty="0" smtClean="0">
                          <a:solidFill>
                            <a:schemeClr val="tx1"/>
                          </a:solidFill>
                          <a:latin typeface="Cambria" pitchFamily="18" charset="0"/>
                        </a:rPr>
                        <a:t> Of In-Bound Passengers</a:t>
                      </a:r>
                      <a:endParaRPr lang="en-US" sz="500" b="0" dirty="0">
                        <a:solidFill>
                          <a:schemeClr val="tx1"/>
                        </a:solidFill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45625" marR="45625" marT="0" marB="0" vert="vert270" anchor="ctr"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500" dirty="0" smtClean="0">
                          <a:solidFill>
                            <a:schemeClr val="tx1"/>
                          </a:solidFill>
                          <a:latin typeface="Cambria" pitchFamily="18" charset="0"/>
                        </a:rPr>
                        <a:t>Total</a:t>
                      </a: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500" dirty="0" smtClean="0">
                          <a:solidFill>
                            <a:schemeClr val="tx1"/>
                          </a:solidFill>
                          <a:latin typeface="Cambria" pitchFamily="18" charset="0"/>
                        </a:rPr>
                        <a:t>No</a:t>
                      </a:r>
                      <a:r>
                        <a:rPr lang="en-GB" sz="500" baseline="0" dirty="0" smtClean="0">
                          <a:solidFill>
                            <a:schemeClr val="tx1"/>
                          </a:solidFill>
                          <a:latin typeface="Cambria" pitchFamily="18" charset="0"/>
                        </a:rPr>
                        <a:t> Of Out-Bound Passengers</a:t>
                      </a:r>
                      <a:endParaRPr lang="en-US" sz="500" b="0" dirty="0" smtClean="0">
                        <a:solidFill>
                          <a:schemeClr val="tx1"/>
                        </a:solidFill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45625" marR="45625" marT="0" marB="0" vert="vert270" anchor="ctr"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620" b="0" dirty="0">
                        <a:solidFill>
                          <a:schemeClr val="tx1"/>
                        </a:solidFill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45625" marR="45625" marT="0" marB="0" anchor="ctr"/>
                </a:tc>
                <a:tc vMerge="1"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620" b="0" dirty="0" smtClean="0">
                        <a:solidFill>
                          <a:schemeClr val="tx1"/>
                        </a:solidFill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45625" marR="45625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</a:tr>
              <a:tr h="198991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en-GB" sz="620" dirty="0">
                          <a:latin typeface="Cambria" pitchFamily="18" charset="0"/>
                          <a:ea typeface="Cambria" panose="02040503050406030204" pitchFamily="18" charset="0"/>
                        </a:rPr>
                        <a:t>14</a:t>
                      </a:r>
                    </a:p>
                  </a:txBody>
                  <a:tcPr marL="2953" marR="2953" marT="295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620" b="0" u="none" strike="noStrike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KENYA AIR</a:t>
                      </a:r>
                      <a:endParaRPr lang="en-US" sz="620" b="0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45720" marR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2,022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2,755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2,282</a:t>
                      </a:r>
                      <a:endParaRPr lang="en-GB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3,257</a:t>
                      </a:r>
                      <a:endParaRPr lang="en-GB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3,262</a:t>
                      </a:r>
                      <a:endParaRPr lang="en-GB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2,778</a:t>
                      </a:r>
                      <a:endParaRPr lang="en-GB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3,420</a:t>
                      </a:r>
                      <a:endParaRPr lang="en-GB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3,082</a:t>
                      </a:r>
                      <a:endParaRPr lang="en-GB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3,719</a:t>
                      </a:r>
                      <a:endParaRPr lang="en-GB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2,983</a:t>
                      </a:r>
                      <a:endParaRPr lang="en-GB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3,565</a:t>
                      </a:r>
                      <a:endParaRPr lang="en-GB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3,130</a:t>
                      </a:r>
                      <a:endParaRPr lang="en-GB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3277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3191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3139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3886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3391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3728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4471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4464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GB" sz="800" b="0" i="0" u="none" strike="noStrike" dirty="0" smtClean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  <a:p>
                      <a:pPr algn="ctr" fontAlgn="ctr"/>
                      <a:r>
                        <a:rPr lang="en-GB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4295</a:t>
                      </a:r>
                      <a:endParaRPr lang="en-GB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GB" sz="800" b="0" i="0" u="none" strike="noStrike" dirty="0" smtClean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  <a:p>
                      <a:pPr algn="ctr" fontAlgn="ctr"/>
                      <a:r>
                        <a:rPr lang="en-GB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2782</a:t>
                      </a:r>
                      <a:endParaRPr lang="en-GB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5791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4983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42,634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41,019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198991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en-GB" sz="620" dirty="0">
                          <a:latin typeface="Cambria" pitchFamily="18" charset="0"/>
                          <a:ea typeface="Cambria" panose="02040503050406030204" pitchFamily="18" charset="0"/>
                        </a:rPr>
                        <a:t>15</a:t>
                      </a:r>
                    </a:p>
                  </a:txBody>
                  <a:tcPr marL="2953" marR="2953" marT="295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20" b="0" u="none" strike="noStrike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KLM</a:t>
                      </a:r>
                      <a:endParaRPr lang="en-US" sz="620" b="0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45720" marR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4,286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5,620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3,587</a:t>
                      </a:r>
                      <a:endParaRPr lang="en-GB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4,526</a:t>
                      </a:r>
                      <a:endParaRPr lang="en-GB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3,903</a:t>
                      </a:r>
                      <a:endParaRPr lang="en-GB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5,337</a:t>
                      </a:r>
                      <a:endParaRPr lang="en-GB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5,383</a:t>
                      </a:r>
                      <a:endParaRPr lang="en-GB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6,103</a:t>
                      </a:r>
                      <a:endParaRPr lang="en-GB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4,913</a:t>
                      </a:r>
                      <a:endParaRPr lang="en-GB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6,425</a:t>
                      </a:r>
                      <a:endParaRPr lang="en-GB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6,745</a:t>
                      </a:r>
                      <a:endParaRPr lang="en-GB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7,129</a:t>
                      </a:r>
                      <a:endParaRPr lang="en-GB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7617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7644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5738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7565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6383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7524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6608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6280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GB" sz="800" b="0" i="0" u="none" strike="noStrike" dirty="0" smtClean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  <a:p>
                      <a:pPr algn="ctr" fontAlgn="ctr"/>
                      <a:r>
                        <a:rPr lang="en-GB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6010</a:t>
                      </a:r>
                      <a:endParaRPr lang="en-GB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GB" sz="800" b="0" i="0" u="none" strike="noStrike" dirty="0" smtClean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  <a:p>
                      <a:pPr algn="ctr" fontAlgn="ctr"/>
                      <a:r>
                        <a:rPr lang="en-GB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6077</a:t>
                      </a:r>
                      <a:endParaRPr lang="en-GB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6973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6318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68,146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76,548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6171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en-GB" sz="620" dirty="0">
                          <a:latin typeface="Cambria" pitchFamily="18" charset="0"/>
                          <a:ea typeface="Cambria" panose="02040503050406030204" pitchFamily="18" charset="0"/>
                        </a:rPr>
                        <a:t>16</a:t>
                      </a:r>
                    </a:p>
                  </a:txBody>
                  <a:tcPr marL="2953" marR="2953" marT="295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20" b="0" u="none" strike="noStrike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LUFTHANSA</a:t>
                      </a:r>
                      <a:endParaRPr lang="en-US" sz="620" b="0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45720" marR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8,358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12,532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6,097</a:t>
                      </a:r>
                      <a:endParaRPr lang="en-GB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7,963</a:t>
                      </a:r>
                      <a:endParaRPr lang="en-GB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7,639</a:t>
                      </a:r>
                      <a:endParaRPr lang="en-GB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7,955</a:t>
                      </a:r>
                      <a:endParaRPr lang="en-GB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11,340</a:t>
                      </a:r>
                      <a:endParaRPr lang="en-GB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12,060</a:t>
                      </a:r>
                      <a:endParaRPr lang="en-GB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9,146</a:t>
                      </a:r>
                      <a:endParaRPr lang="en-GB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11,695</a:t>
                      </a:r>
                      <a:endParaRPr lang="en-GB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11,560</a:t>
                      </a:r>
                      <a:endParaRPr lang="en-GB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12,582</a:t>
                      </a:r>
                      <a:endParaRPr lang="en-GB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12595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13545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10711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14728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8990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11478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10498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11051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GB" sz="800" b="0" i="0" u="none" strike="noStrike" dirty="0" smtClean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  <a:p>
                      <a:pPr algn="ctr" fontAlgn="ctr"/>
                      <a:r>
                        <a:rPr lang="en-GB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10206</a:t>
                      </a:r>
                      <a:endParaRPr lang="en-GB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GB" sz="800" b="0" i="0" u="none" strike="noStrike" dirty="0" smtClean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  <a:p>
                      <a:pPr algn="ctr" fontAlgn="ctr"/>
                      <a:r>
                        <a:rPr lang="en-GB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8605</a:t>
                      </a:r>
                      <a:endParaRPr lang="en-GB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12355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9020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119,495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133,214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33309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en-GB" sz="620" dirty="0">
                          <a:latin typeface="Cambria" pitchFamily="18" charset="0"/>
                          <a:ea typeface="Cambria" panose="02040503050406030204" pitchFamily="18" charset="0"/>
                        </a:rPr>
                        <a:t>17</a:t>
                      </a:r>
                    </a:p>
                  </a:txBody>
                  <a:tcPr marL="2953" marR="2953" marT="295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20" b="0" u="none" strike="noStrike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MIDDLE EAST AIRLINES</a:t>
                      </a:r>
                      <a:endParaRPr lang="en-US" sz="620" b="0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45720" marR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2,987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1,725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2,550</a:t>
                      </a:r>
                      <a:endParaRPr lang="en-GB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2,344</a:t>
                      </a:r>
                      <a:endParaRPr lang="en-GB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2,528</a:t>
                      </a:r>
                      <a:endParaRPr lang="en-GB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2,194</a:t>
                      </a:r>
                      <a:endParaRPr lang="en-GB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1,551</a:t>
                      </a:r>
                      <a:endParaRPr lang="en-GB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2,307</a:t>
                      </a:r>
                      <a:endParaRPr lang="en-GB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2,244</a:t>
                      </a:r>
                      <a:endParaRPr lang="en-GB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2,031</a:t>
                      </a:r>
                      <a:endParaRPr lang="en-GB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1,132</a:t>
                      </a:r>
                      <a:endParaRPr lang="en-GB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1,945</a:t>
                      </a:r>
                      <a:endParaRPr lang="en-GB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1464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1841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3292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1125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2447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850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2473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2604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GB" sz="800" b="0" i="0" u="none" strike="noStrike" dirty="0" smtClean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  <a:p>
                      <a:pPr algn="ctr" fontAlgn="ctr"/>
                      <a:r>
                        <a:rPr lang="en-GB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1788</a:t>
                      </a:r>
                      <a:endParaRPr lang="en-GB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GB" sz="800" b="0" i="0" u="none" strike="noStrike" dirty="0" smtClean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  <a:p>
                      <a:pPr algn="ctr" fontAlgn="ctr"/>
                      <a:r>
                        <a:rPr lang="en-GB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1302</a:t>
                      </a:r>
                      <a:endParaRPr lang="en-GB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1533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2176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25,989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22,444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6171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en-GB" sz="620" dirty="0">
                          <a:latin typeface="Cambria" pitchFamily="18" charset="0"/>
                          <a:ea typeface="Cambria" panose="02040503050406030204" pitchFamily="18" charset="0"/>
                        </a:rPr>
                        <a:t>18</a:t>
                      </a:r>
                    </a:p>
                  </a:txBody>
                  <a:tcPr marL="2953" marR="2953" marT="295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20" b="0" u="none" strike="noStrike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QATAR AIR</a:t>
                      </a:r>
                      <a:endParaRPr lang="en-US" sz="620" b="0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45720" marR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12,033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16,044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9,639</a:t>
                      </a:r>
                      <a:endParaRPr lang="en-GB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14,612</a:t>
                      </a:r>
                      <a:endParaRPr lang="en-GB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9,764</a:t>
                      </a:r>
                      <a:endParaRPr lang="en-GB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13,796</a:t>
                      </a:r>
                      <a:endParaRPr lang="en-GB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12,391</a:t>
                      </a:r>
                      <a:endParaRPr lang="en-GB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18,628</a:t>
                      </a:r>
                      <a:endParaRPr lang="en-GB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14,830</a:t>
                      </a:r>
                      <a:endParaRPr lang="en-GB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12,785</a:t>
                      </a:r>
                      <a:endParaRPr lang="en-GB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12,338</a:t>
                      </a:r>
                      <a:endParaRPr lang="en-GB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14,703</a:t>
                      </a:r>
                      <a:endParaRPr lang="en-GB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14968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15933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14793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20847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17212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22446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16074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23521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GB" sz="800" b="0" i="0" u="none" strike="noStrike" dirty="0" smtClean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  <a:p>
                      <a:pPr algn="ctr" fontAlgn="ctr"/>
                      <a:r>
                        <a:rPr lang="en-GB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15,473</a:t>
                      </a:r>
                      <a:endParaRPr lang="en-GB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GB" sz="800" b="0" i="0" u="none" strike="noStrike" dirty="0" smtClean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  <a:p>
                      <a:pPr algn="ctr" fontAlgn="ctr"/>
                      <a:r>
                        <a:rPr lang="en-GB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16,117</a:t>
                      </a:r>
                      <a:endParaRPr lang="en-GB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18746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18151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168,261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207,583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3276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en-GB" sz="620" dirty="0">
                          <a:latin typeface="Cambria" pitchFamily="18" charset="0"/>
                          <a:ea typeface="Cambria" panose="02040503050406030204" pitchFamily="18" charset="0"/>
                        </a:rPr>
                        <a:t>19</a:t>
                      </a:r>
                    </a:p>
                  </a:txBody>
                  <a:tcPr marL="2953" marR="2953" marT="295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20" b="0" u="none" strike="noStrike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ROYAL AIR MAROC</a:t>
                      </a:r>
                      <a:endParaRPr lang="en-US" sz="620" b="0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45720" marR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8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8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713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1,180</a:t>
                      </a:r>
                      <a:endParaRPr lang="en-GB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1,432</a:t>
                      </a:r>
                      <a:endParaRPr lang="en-GB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2,078</a:t>
                      </a:r>
                      <a:endParaRPr lang="en-GB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2,165</a:t>
                      </a:r>
                      <a:endParaRPr lang="en-GB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2,712</a:t>
                      </a:r>
                      <a:endParaRPr lang="en-GB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1,527</a:t>
                      </a:r>
                      <a:endParaRPr lang="en-GB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2,038</a:t>
                      </a:r>
                      <a:endParaRPr lang="en-GB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2,116</a:t>
                      </a:r>
                      <a:endParaRPr lang="en-GB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2,466</a:t>
                      </a:r>
                      <a:endParaRPr lang="en-GB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4230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4415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3688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4551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3046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4701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3315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4378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GB" sz="800" b="0" i="0" u="none" strike="noStrike" dirty="0" smtClean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  <a:p>
                      <a:pPr algn="ctr" fontAlgn="ctr"/>
                      <a:endParaRPr lang="en-GB" sz="800" b="0" i="0" u="none" strike="noStrike" dirty="0" smtClean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  <a:p>
                      <a:pPr algn="ctr" fontAlgn="ctr"/>
                      <a:r>
                        <a:rPr lang="en-GB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4088</a:t>
                      </a:r>
                      <a:endParaRPr lang="en-GB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GB" sz="800" b="0" i="0" u="none" strike="noStrike" dirty="0" smtClean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  <a:p>
                      <a:pPr algn="ctr" fontAlgn="ctr"/>
                      <a:endParaRPr lang="en-GB" sz="800" b="0" i="0" u="none" strike="noStrike" dirty="0" smtClean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  <a:p>
                      <a:pPr algn="ctr" fontAlgn="ctr"/>
                      <a:r>
                        <a:rPr lang="en-GB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4379</a:t>
                      </a:r>
                      <a:endParaRPr lang="en-GB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6904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6884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33,224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39,782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198991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en-GB" sz="620" dirty="0">
                          <a:latin typeface="Cambria" pitchFamily="18" charset="0"/>
                          <a:ea typeface="Cambria" panose="02040503050406030204" pitchFamily="18" charset="0"/>
                        </a:rPr>
                        <a:t>20</a:t>
                      </a:r>
                    </a:p>
                  </a:txBody>
                  <a:tcPr marL="2953" marR="2953" marT="295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20" b="0" u="none" strike="noStrike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RWAND</a:t>
                      </a:r>
                      <a:r>
                        <a:rPr lang="en-US" sz="620" b="0" u="none" strike="noStrike" baseline="0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 AIR</a:t>
                      </a:r>
                      <a:endParaRPr lang="en-US" sz="620" b="0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45720" marR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2,660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902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1,960</a:t>
                      </a:r>
                      <a:endParaRPr lang="en-GB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3,078</a:t>
                      </a:r>
                      <a:endParaRPr lang="en-GB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3,112</a:t>
                      </a:r>
                      <a:endParaRPr lang="en-GB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3,748</a:t>
                      </a:r>
                      <a:endParaRPr lang="en-GB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2,326</a:t>
                      </a:r>
                      <a:endParaRPr lang="en-GB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3,409</a:t>
                      </a:r>
                      <a:endParaRPr lang="en-GB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2,041</a:t>
                      </a:r>
                      <a:endParaRPr lang="en-GB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3,203</a:t>
                      </a:r>
                      <a:endParaRPr lang="en-GB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2,792</a:t>
                      </a:r>
                      <a:endParaRPr lang="en-GB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3,367</a:t>
                      </a:r>
                      <a:endParaRPr lang="en-GB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2865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3357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3640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4297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3623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4688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4167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6173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6036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6798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6385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5976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41,607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48,996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198991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en-GB" sz="620" dirty="0" smtClean="0">
                          <a:latin typeface="Cambria" pitchFamily="18" charset="0"/>
                          <a:ea typeface="Cambria" panose="02040503050406030204" pitchFamily="18" charset="0"/>
                        </a:rPr>
                        <a:t>21</a:t>
                      </a:r>
                      <a:endParaRPr lang="en-GB" sz="620" dirty="0"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2953" marR="2953" marT="295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20" b="0" u="none" strike="noStrike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SAUDI AIR</a:t>
                      </a:r>
                      <a:endParaRPr lang="en-US" sz="620" b="0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45720" marR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8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8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8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74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483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1,200</a:t>
                      </a:r>
                      <a:endParaRPr lang="en-GB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4,493</a:t>
                      </a:r>
                      <a:endParaRPr lang="en-GB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3,594</a:t>
                      </a:r>
                      <a:endParaRPr lang="en-GB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1,698</a:t>
                      </a:r>
                      <a:endParaRPr lang="en-GB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319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971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1423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498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603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1523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1752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1530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endParaRPr lang="en-GB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endParaRPr lang="en-GB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endParaRPr lang="en-GB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endParaRPr lang="en-GB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endParaRPr lang="en-GB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endParaRPr lang="en-GB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8,965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11,196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385754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en-GB" sz="620" dirty="0" smtClean="0">
                          <a:latin typeface="Cambria" pitchFamily="18" charset="0"/>
                          <a:ea typeface="Cambria" panose="02040503050406030204" pitchFamily="18" charset="0"/>
                        </a:rPr>
                        <a:t>22</a:t>
                      </a:r>
                      <a:endParaRPr lang="en-GB" sz="620" dirty="0"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2953" marR="2953" marT="295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600" b="0" i="0" u="none" strike="noStrike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Cambria" panose="02040503050406030204" pitchFamily="18" charset="0"/>
                        </a:rPr>
                        <a:t>SOUTH AFRICAN AIRWAYS</a:t>
                      </a:r>
                    </a:p>
                  </a:txBody>
                  <a:tcPr marL="45720" marR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893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1,468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1,115</a:t>
                      </a:r>
                      <a:endParaRPr lang="en-GB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1,529</a:t>
                      </a:r>
                      <a:endParaRPr lang="en-GB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1,720</a:t>
                      </a:r>
                      <a:endParaRPr lang="en-GB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1,771</a:t>
                      </a:r>
                      <a:endParaRPr lang="en-GB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1,699</a:t>
                      </a:r>
                      <a:endParaRPr lang="en-GB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1,984</a:t>
                      </a:r>
                      <a:endParaRPr lang="en-GB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1,701</a:t>
                      </a:r>
                      <a:endParaRPr lang="en-GB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1,627</a:t>
                      </a:r>
                      <a:endParaRPr lang="en-GB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1,881</a:t>
                      </a:r>
                      <a:endParaRPr lang="en-GB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1,,826</a:t>
                      </a:r>
                      <a:endParaRPr lang="en-GB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1699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2107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1492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1966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1928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2171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1879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2141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1909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1817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2092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1671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20,008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22,078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198991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en-GB" sz="620" dirty="0" smtClean="0">
                          <a:latin typeface="Cambria" pitchFamily="18" charset="0"/>
                          <a:ea typeface="Cambria" panose="02040503050406030204" pitchFamily="18" charset="0"/>
                        </a:rPr>
                        <a:t>23</a:t>
                      </a:r>
                      <a:endParaRPr lang="en-GB" sz="620" dirty="0"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2953" marR="2953" marT="295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GB" sz="620" b="0" i="0" u="none" strike="noStrike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Cambria" panose="02040503050406030204" pitchFamily="18" charset="0"/>
                        </a:rPr>
                        <a:t>TAAG</a:t>
                      </a:r>
                      <a:r>
                        <a:rPr lang="en-GB" sz="620" b="0" i="0" u="none" strike="noStrike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Cambria" panose="02040503050406030204" pitchFamily="18" charset="0"/>
                        </a:rPr>
                        <a:t> ANGOLA</a:t>
                      </a:r>
                      <a:endParaRPr lang="en-US" sz="620" b="0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45720" marR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213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244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134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368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193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334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357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215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397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550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283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375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361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326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412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335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380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450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330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472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441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500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994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436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4,495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4,605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33309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en-GB" sz="620" dirty="0" smtClean="0">
                          <a:latin typeface="Cambria" pitchFamily="18" charset="0"/>
                          <a:ea typeface="Cambria" panose="02040503050406030204" pitchFamily="18" charset="0"/>
                        </a:rPr>
                        <a:t>24</a:t>
                      </a:r>
                      <a:endParaRPr lang="en-GB" sz="620" dirty="0"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2953" marR="2953" marT="295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20" b="0" u="none" strike="noStrike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TURKISH </a:t>
                      </a:r>
                    </a:p>
                    <a:p>
                      <a:pPr algn="l" fontAlgn="ctr"/>
                      <a:r>
                        <a:rPr lang="en-US" sz="620" b="0" u="none" strike="noStrike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AIRLINES</a:t>
                      </a:r>
                      <a:endParaRPr lang="en-US" sz="620" b="0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45720" marR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11,660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13,543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8,952</a:t>
                      </a:r>
                      <a:endParaRPr lang="en-GB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13,151</a:t>
                      </a:r>
                      <a:endParaRPr lang="en-GB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10,818</a:t>
                      </a:r>
                      <a:endParaRPr lang="en-GB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12,538</a:t>
                      </a:r>
                      <a:endParaRPr lang="en-GB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11,622</a:t>
                      </a:r>
                      <a:endParaRPr lang="en-GB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12,823</a:t>
                      </a:r>
                      <a:endParaRPr lang="en-GB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10,847</a:t>
                      </a:r>
                      <a:endParaRPr lang="en-GB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12,146</a:t>
                      </a:r>
                      <a:endParaRPr lang="en-GB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9,401</a:t>
                      </a:r>
                      <a:endParaRPr lang="en-GB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11,626</a:t>
                      </a:r>
                      <a:endParaRPr lang="en-GB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12295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14097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11742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14462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9350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16201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6904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12167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7277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6691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10219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11057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121,087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150,502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3276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en-GB" sz="620" dirty="0" smtClean="0">
                          <a:latin typeface="Cambria" pitchFamily="18" charset="0"/>
                          <a:ea typeface="Cambria" panose="02040503050406030204" pitchFamily="18" charset="0"/>
                        </a:rPr>
                        <a:t>25</a:t>
                      </a:r>
                      <a:endParaRPr lang="en-GB" sz="620" dirty="0"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2953" marR="2953" marT="295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20" b="0" i="0" u="none" strike="noStrike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Cambria" panose="02040503050406030204" pitchFamily="18" charset="0"/>
                        </a:rPr>
                        <a:t>UNITED AIRLINE</a:t>
                      </a:r>
                      <a:endParaRPr lang="en-US" sz="620" b="0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45720" marR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2,241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3,111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2,096</a:t>
                      </a:r>
                      <a:endParaRPr lang="en-GB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2,555</a:t>
                      </a:r>
                      <a:endParaRPr lang="en-GB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2,605</a:t>
                      </a:r>
                      <a:endParaRPr lang="en-GB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2,803</a:t>
                      </a:r>
                      <a:endParaRPr lang="en-GB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2,742</a:t>
                      </a:r>
                      <a:endParaRPr lang="en-GB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2,853</a:t>
                      </a:r>
                      <a:endParaRPr lang="en-GB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2,914</a:t>
                      </a:r>
                      <a:endParaRPr lang="en-GB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2,999</a:t>
                      </a:r>
                      <a:endParaRPr lang="en-GB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2,721</a:t>
                      </a:r>
                      <a:endParaRPr lang="en-GB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2,815</a:t>
                      </a:r>
                      <a:endParaRPr lang="en-GB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2684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3408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2149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3083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2186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2787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2413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2457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2896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2180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3154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2505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30,801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33,556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3276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en-GB" sz="620" dirty="0" smtClean="0">
                          <a:latin typeface="Cambria" pitchFamily="18" charset="0"/>
                          <a:ea typeface="Cambria" panose="02040503050406030204" pitchFamily="18" charset="0"/>
                        </a:rPr>
                        <a:t>26</a:t>
                      </a:r>
                      <a:endParaRPr lang="en-GB" sz="620" dirty="0"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2953" marR="2953" marT="295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20" b="0" u="none" strike="noStrike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VIRGIN ATLANTIC</a:t>
                      </a:r>
                      <a:endParaRPr lang="en-US" sz="620" b="0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45720" marR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7,281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9,080</a:t>
                      </a:r>
                      <a:endParaRPr lang="en-US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6,097</a:t>
                      </a:r>
                      <a:endParaRPr lang="en-GB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7,627</a:t>
                      </a:r>
                      <a:endParaRPr lang="en-GB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6,321</a:t>
                      </a:r>
                      <a:endParaRPr lang="en-GB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7,912</a:t>
                      </a:r>
                      <a:endParaRPr lang="en-GB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8,142</a:t>
                      </a:r>
                      <a:endParaRPr lang="en-GB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8,332</a:t>
                      </a:r>
                      <a:endParaRPr lang="en-GB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7,562</a:t>
                      </a:r>
                      <a:endParaRPr lang="en-GB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7,969</a:t>
                      </a:r>
                      <a:endParaRPr lang="en-GB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8,107</a:t>
                      </a:r>
                      <a:endParaRPr lang="en-GB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7,498</a:t>
                      </a:r>
                      <a:endParaRPr lang="en-GB" sz="8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7320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7384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6830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7285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6569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8052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6920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6888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9272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7511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9372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7415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89,793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92,953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501776">
                <a:tc gridSpan="2"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750" b="1" dirty="0">
                          <a:solidFill>
                            <a:schemeClr val="tx1"/>
                          </a:solidFill>
                          <a:latin typeface="Cambria" pitchFamily="18" charset="0"/>
                        </a:rPr>
                        <a:t>TOTAL</a:t>
                      </a:r>
                      <a:r>
                        <a:rPr lang="en-GB" sz="750" b="1" baseline="0" dirty="0">
                          <a:solidFill>
                            <a:schemeClr val="tx1"/>
                          </a:solidFill>
                          <a:latin typeface="Cambria" pitchFamily="18" charset="0"/>
                        </a:rPr>
                        <a:t> </a:t>
                      </a:r>
                      <a:r>
                        <a:rPr lang="en-GB" sz="750" b="1" dirty="0">
                          <a:solidFill>
                            <a:schemeClr val="tx1"/>
                          </a:solidFill>
                          <a:latin typeface="Cambria" pitchFamily="18" charset="0"/>
                        </a:rPr>
                        <a:t>NO</a:t>
                      </a:r>
                      <a:r>
                        <a:rPr lang="en-GB" sz="750" b="1" baseline="0" dirty="0">
                          <a:solidFill>
                            <a:schemeClr val="tx1"/>
                          </a:solidFill>
                          <a:latin typeface="Cambria" pitchFamily="18" charset="0"/>
                        </a:rPr>
                        <a:t> OF </a:t>
                      </a: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750" b="1" baseline="0" dirty="0">
                          <a:solidFill>
                            <a:schemeClr val="tx1"/>
                          </a:solidFill>
                          <a:latin typeface="Cambria" pitchFamily="18" charset="0"/>
                        </a:rPr>
                        <a:t>IN-BOUND PASSENGERS</a:t>
                      </a:r>
                      <a:endParaRPr lang="en-US" sz="750" b="1" dirty="0">
                        <a:solidFill>
                          <a:schemeClr val="tx1"/>
                        </a:solidFill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2953" marR="2953" marT="295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 fontAlgn="ctr"/>
                      <a:endParaRPr lang="en-US" sz="750" b="0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45720" marR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fontAlgn="ctr"/>
                      <a:endParaRPr lang="en-US" sz="1100" b="1" i="0" u="none" strike="noStrike" dirty="0" smtClean="0">
                        <a:solidFill>
                          <a:srgbClr val="000000"/>
                        </a:solidFill>
                        <a:effectLst/>
                        <a:latin typeface="+mn-lt"/>
                        <a:ea typeface="Cambria" panose="02040503050406030204" pitchFamily="18" charset="0"/>
                      </a:endParaRPr>
                    </a:p>
                    <a:p>
                      <a:pPr algn="ctr" fontAlgn="ctr"/>
                      <a:r>
                        <a:rPr lang="en-US" sz="110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lt"/>
                          <a:ea typeface="Cambria" panose="02040503050406030204" pitchFamily="18" charset="0"/>
                        </a:rPr>
                        <a:t>107,721</a:t>
                      </a:r>
                      <a:endParaRPr lang="en-US" sz="1100" b="1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sz="1000" b="1" i="0" u="none" strike="noStrike" dirty="0">
                        <a:solidFill>
                          <a:srgbClr val="000000"/>
                        </a:solidFill>
                        <a:effectLst/>
                        <a:latin typeface="Cambria" panose="02040503050406030204" pitchFamily="18" charset="0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lt"/>
                          <a:ea typeface="Cambria" panose="02040503050406030204" pitchFamily="18" charset="0"/>
                        </a:rPr>
                        <a:t>97,929</a:t>
                      </a:r>
                      <a:endParaRPr lang="en-GB" sz="1100" b="1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r" fontAlgn="b"/>
                      <a:endParaRPr lang="en-GB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lt"/>
                          <a:ea typeface="Cambria" panose="02040503050406030204" pitchFamily="18" charset="0"/>
                        </a:rPr>
                        <a:t>117,315</a:t>
                      </a:r>
                      <a:endParaRPr lang="en-GB" sz="1100" b="1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r" fontAlgn="b"/>
                      <a:endParaRPr lang="en-GB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fontAlgn="ctr"/>
                      <a:endParaRPr lang="en-GB" sz="1100" b="1" i="0" u="none" strike="noStrike" dirty="0" smtClean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  <a:p>
                      <a:pPr algn="ctr" fontAlgn="ctr"/>
                      <a:r>
                        <a:rPr lang="en-GB" sz="110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138,939</a:t>
                      </a:r>
                      <a:endParaRPr lang="en-GB" sz="1100" b="1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GB" sz="1100" b="1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fontAlgn="ctr"/>
                      <a:endParaRPr lang="en-GB" sz="1100" b="1" i="0" u="none" strike="noStrike" dirty="0" smtClean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  <a:p>
                      <a:pPr algn="ctr" fontAlgn="ctr"/>
                      <a:r>
                        <a:rPr lang="en-GB" sz="110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142,655</a:t>
                      </a:r>
                      <a:endParaRPr lang="en-GB" sz="1100" b="1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GB" sz="1100" b="1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fontAlgn="ctr"/>
                      <a:endParaRPr lang="en-GB" sz="1100" b="1" i="0" u="none" strike="noStrike" dirty="0" smtClean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  <a:p>
                      <a:pPr algn="ctr" fontAlgn="ctr"/>
                      <a:r>
                        <a:rPr lang="en-GB" sz="110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131,404</a:t>
                      </a:r>
                      <a:endParaRPr lang="en-GB" sz="1100" b="1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GB" sz="1050" b="1" i="0" u="none" strike="noStrike" dirty="0">
                        <a:solidFill>
                          <a:srgbClr val="000000"/>
                        </a:solidFill>
                        <a:effectLst/>
                        <a:latin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r>
                        <a:rPr lang="en-GB" sz="1100" b="1" dirty="0" smtClean="0">
                          <a:latin typeface="+mn-lt"/>
                        </a:rPr>
                        <a:t>159,139</a:t>
                      </a:r>
                      <a:endParaRPr lang="en-GB" sz="1100" b="1" dirty="0">
                        <a:latin typeface="+mn-lt"/>
                      </a:endParaRP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en-GB" sz="1050" b="0" dirty="0"/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r>
                        <a:rPr lang="en-GB" sz="1100" b="1" dirty="0" smtClean="0">
                          <a:latin typeface="+mn-lt"/>
                        </a:rPr>
                        <a:t>148,180</a:t>
                      </a:r>
                      <a:endParaRPr lang="en-GB" sz="1100" b="1" dirty="0">
                        <a:latin typeface="+mn-lt"/>
                      </a:endParaRP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en-GB" sz="1050" b="0" dirty="0"/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r>
                        <a:rPr lang="en-GB" sz="1100" b="1" dirty="0" smtClean="0">
                          <a:latin typeface="+mn-lt"/>
                        </a:rPr>
                        <a:t>140,078</a:t>
                      </a:r>
                      <a:endParaRPr lang="en-GB" sz="1100" b="1" dirty="0">
                        <a:latin typeface="+mn-lt"/>
                      </a:endParaRP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en-GB" sz="1050" b="0" dirty="0"/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r>
                        <a:rPr lang="en-GB" sz="1100" b="1" dirty="0" smtClean="0">
                          <a:latin typeface="+mn-lt"/>
                        </a:rPr>
                        <a:t>139,775</a:t>
                      </a:r>
                      <a:endParaRPr lang="en-GB" sz="1100" b="1" dirty="0">
                        <a:latin typeface="+mn-lt"/>
                      </a:endParaRP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en-GB" sz="1050" b="0" dirty="0"/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r>
                        <a:rPr lang="en-GB" sz="1100" b="1" dirty="0" smtClean="0">
                          <a:latin typeface="+mn-lt"/>
                        </a:rPr>
                        <a:t>146,796</a:t>
                      </a:r>
                      <a:endParaRPr lang="en-GB" sz="1100" b="1" dirty="0">
                        <a:latin typeface="+mn-lt"/>
                      </a:endParaRP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en-GB" sz="1050" b="0" dirty="0"/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GB" b="1" dirty="0" smtClean="0"/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50" b="1" dirty="0" smtClean="0"/>
                        <a:t>178,324</a:t>
                      </a: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en-GB" sz="1050" b="0" dirty="0"/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fontAlgn="b"/>
                      <a:r>
                        <a:rPr lang="en-GB" sz="120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1,648,255</a:t>
                      </a:r>
                      <a:endParaRPr lang="en-GB" sz="1200" b="1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r" fontAlgn="b"/>
                      <a:endParaRPr lang="en-GB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563852">
                <a:tc gridSpan="2"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750" b="1" dirty="0">
                          <a:solidFill>
                            <a:schemeClr val="tx1"/>
                          </a:solidFill>
                          <a:latin typeface="Cambria" pitchFamily="18" charset="0"/>
                        </a:rPr>
                        <a:t>TOTAL</a:t>
                      </a:r>
                      <a:r>
                        <a:rPr lang="en-GB" sz="750" b="1" baseline="0" dirty="0">
                          <a:solidFill>
                            <a:schemeClr val="tx1"/>
                          </a:solidFill>
                          <a:latin typeface="Cambria" pitchFamily="18" charset="0"/>
                        </a:rPr>
                        <a:t> </a:t>
                      </a:r>
                      <a:r>
                        <a:rPr lang="en-GB" sz="750" b="1" dirty="0">
                          <a:solidFill>
                            <a:schemeClr val="tx1"/>
                          </a:solidFill>
                          <a:latin typeface="Cambria" pitchFamily="18" charset="0"/>
                        </a:rPr>
                        <a:t>NO</a:t>
                      </a:r>
                      <a:r>
                        <a:rPr lang="en-GB" sz="750" b="1" baseline="0" dirty="0">
                          <a:solidFill>
                            <a:schemeClr val="tx1"/>
                          </a:solidFill>
                          <a:latin typeface="Cambria" pitchFamily="18" charset="0"/>
                        </a:rPr>
                        <a:t> OF </a:t>
                      </a: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750" b="1" baseline="0" dirty="0">
                          <a:solidFill>
                            <a:schemeClr val="tx1"/>
                          </a:solidFill>
                          <a:latin typeface="Cambria" pitchFamily="18" charset="0"/>
                        </a:rPr>
                        <a:t>OUT-BOUND PASSENGERS</a:t>
                      </a:r>
                      <a:endParaRPr lang="en-US" sz="750" b="1" dirty="0">
                        <a:solidFill>
                          <a:schemeClr val="tx1"/>
                        </a:solidFill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2953" marR="2953" marT="295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rtl="0" fontAlgn="ctr"/>
                      <a:endParaRPr lang="en-GB" sz="1100" b="1" i="0" u="none" strike="noStrike" dirty="0" smtClean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  <a:p>
                      <a:pPr algn="ctr" rtl="0" fontAlgn="ctr"/>
                      <a:r>
                        <a:rPr lang="en-GB" sz="110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129,131</a:t>
                      </a:r>
                      <a:endParaRPr lang="en-GB" sz="1100" b="1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en-GB" sz="1000" b="1" i="0" u="none" strike="noStrike" dirty="0">
                        <a:solidFill>
                          <a:srgbClr val="000000"/>
                        </a:solidFill>
                        <a:effectLst/>
                        <a:latin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lt"/>
                          <a:ea typeface="Cambria" panose="02040503050406030204" pitchFamily="18" charset="0"/>
                        </a:rPr>
                        <a:t>128,740</a:t>
                      </a:r>
                      <a:endParaRPr lang="en-GB" sz="1100" b="1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r" fontAlgn="b"/>
                      <a:endParaRPr lang="en-GB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lt"/>
                          <a:ea typeface="Cambria" panose="02040503050406030204" pitchFamily="18" charset="0"/>
                        </a:rPr>
                        <a:t>139,291</a:t>
                      </a:r>
                      <a:endParaRPr lang="en-GB" sz="1100" b="1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r" fontAlgn="b"/>
                      <a:endParaRPr lang="en-GB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endParaRPr lang="en-GB" sz="1100" b="1" dirty="0" smtClean="0">
                        <a:latin typeface="+mn-lt"/>
                      </a:endParaRPr>
                    </a:p>
                    <a:p>
                      <a:pPr algn="ctr"/>
                      <a:r>
                        <a:rPr lang="en-GB" sz="1100" b="1" dirty="0" smtClean="0">
                          <a:latin typeface="+mn-lt"/>
                        </a:rPr>
                        <a:t>162,596</a:t>
                      </a:r>
                      <a:endParaRPr lang="en-GB" sz="1100" b="1" dirty="0">
                        <a:latin typeface="+mn-lt"/>
                      </a:endParaRP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GB" sz="500" dirty="0">
                        <a:latin typeface="Cambria" panose="02040503050406030204" pitchFamily="18" charset="0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endParaRPr lang="en-GB" sz="1100" b="1" dirty="0" smtClean="0">
                        <a:latin typeface="+mn-lt"/>
                      </a:endParaRPr>
                    </a:p>
                    <a:p>
                      <a:pPr algn="ctr"/>
                      <a:r>
                        <a:rPr lang="en-GB" sz="1100" b="1" dirty="0" smtClean="0">
                          <a:latin typeface="+mn-lt"/>
                        </a:rPr>
                        <a:t>146,046</a:t>
                      </a:r>
                      <a:endParaRPr lang="en-GB" sz="1100" b="1" dirty="0">
                        <a:latin typeface="+mn-lt"/>
                      </a:endParaRP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endParaRPr lang="en-US" sz="500" b="1" i="0" u="none" strike="noStrike" dirty="0">
                        <a:solidFill>
                          <a:srgbClr val="000000"/>
                        </a:solidFill>
                        <a:effectLst/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endParaRPr lang="en-GB" sz="1100" b="1" dirty="0" smtClean="0">
                        <a:latin typeface="+mn-lt"/>
                      </a:endParaRPr>
                    </a:p>
                    <a:p>
                      <a:pPr algn="ctr"/>
                      <a:r>
                        <a:rPr lang="en-GB" sz="1100" b="1" dirty="0" smtClean="0">
                          <a:latin typeface="+mn-lt"/>
                        </a:rPr>
                        <a:t>147,386</a:t>
                      </a:r>
                      <a:endParaRPr lang="en-GB" sz="1100" b="1" dirty="0">
                        <a:latin typeface="+mn-lt"/>
                      </a:endParaRP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endParaRPr lang="en-US" sz="500" b="1" i="0" u="none" strike="noStrike" dirty="0">
                        <a:solidFill>
                          <a:srgbClr val="000000"/>
                        </a:solidFill>
                        <a:effectLst/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r>
                        <a:rPr lang="en-GB" sz="1100" b="1" dirty="0" smtClean="0">
                          <a:latin typeface="+mn-lt"/>
                        </a:rPr>
                        <a:t>168,335</a:t>
                      </a:r>
                      <a:endParaRPr lang="en-GB" sz="1100" b="1" dirty="0">
                        <a:latin typeface="+mn-lt"/>
                      </a:endParaRP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en-GB" sz="1050" b="0" dirty="0"/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r>
                        <a:rPr lang="en-GB" sz="1100" b="1" dirty="0" smtClean="0">
                          <a:latin typeface="+mn-lt"/>
                        </a:rPr>
                        <a:t>178,504</a:t>
                      </a:r>
                      <a:endParaRPr lang="en-GB" sz="1100" b="1" dirty="0">
                        <a:latin typeface="+mn-lt"/>
                      </a:endParaRP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en-GB" sz="1050" b="0" dirty="0"/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r>
                        <a:rPr lang="en-GB" sz="1100" b="1" dirty="0" smtClean="0">
                          <a:latin typeface="+mn-lt"/>
                        </a:rPr>
                        <a:t>170,944</a:t>
                      </a:r>
                      <a:endParaRPr lang="en-GB" sz="1100" b="1" dirty="0">
                        <a:latin typeface="+mn-lt"/>
                      </a:endParaRP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en-GB" sz="1050" b="0" dirty="0"/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r>
                        <a:rPr lang="en-GB" sz="1100" b="1" dirty="0" smtClean="0">
                          <a:latin typeface="+mn-lt"/>
                        </a:rPr>
                        <a:t>168,820</a:t>
                      </a:r>
                      <a:endParaRPr lang="en-GB" sz="1100" b="1" dirty="0">
                        <a:latin typeface="+mn-lt"/>
                      </a:endParaRP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en-GB" sz="1050" b="0" dirty="0"/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r>
                        <a:rPr lang="en-GB" sz="1100" b="1" dirty="0" smtClean="0">
                          <a:latin typeface="+mn-lt"/>
                        </a:rPr>
                        <a:t>146,501</a:t>
                      </a:r>
                      <a:endParaRPr lang="en-GB" sz="1100" b="1" dirty="0">
                        <a:latin typeface="+mn-lt"/>
                      </a:endParaRP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en-GB" sz="1050" b="0" dirty="0"/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ctr" defTabSz="6858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GB" b="1" noProof="0" dirty="0" smtClean="0"/>
                    </a:p>
                    <a:p>
                      <a:pPr marL="0" marR="0" lvl="0" indent="0" algn="ctr" defTabSz="6858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50" b="1" noProof="0" dirty="0" smtClean="0"/>
                        <a:t>169,173</a:t>
                      </a: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en-GB" sz="1050" b="0" dirty="0"/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fontAlgn="b"/>
                      <a:r>
                        <a:rPr lang="en-GB" sz="120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1,855,467</a:t>
                      </a:r>
                      <a:endParaRPr lang="en-GB" sz="1200" b="1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r" fontAlgn="b"/>
                      <a:endParaRPr lang="en-GB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</a:tbl>
          </a:graphicData>
        </a:graphic>
      </p:graphicFrame>
      <p:sp>
        <p:nvSpPr>
          <p:cNvPr id="31746" name="Rectangle 2"/>
          <p:cNvSpPr>
            <a:spLocks noChangeArrowheads="1"/>
          </p:cNvSpPr>
          <p:nvPr/>
        </p:nvSpPr>
        <p:spPr bwMode="auto">
          <a:xfrm>
            <a:off x="3233679" y="97795"/>
            <a:ext cx="5724644" cy="26161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indent="457200" algn="just" fontAlgn="base">
              <a:spcBef>
                <a:spcPct val="0"/>
              </a:spcBef>
              <a:spcAft>
                <a:spcPct val="0"/>
              </a:spcAft>
            </a:pPr>
            <a:r>
              <a:rPr lang="en-US" sz="1100" dirty="0">
                <a:latin typeface="Calibri" pitchFamily="34" charset="0"/>
                <a:ea typeface="Calibri" pitchFamily="34" charset="0"/>
                <a:cs typeface="Times New Roman" pitchFamily="18" charset="0"/>
              </a:rPr>
              <a:t>						</a:t>
            </a:r>
            <a:endParaRPr lang="en-US" dirty="0">
              <a:latin typeface="Arial" pitchFamily="34" charset="0"/>
            </a:endParaRPr>
          </a:p>
        </p:txBody>
      </p:sp>
      <p:sp>
        <p:nvSpPr>
          <p:cNvPr id="31747" name="Rectangle 3"/>
          <p:cNvSpPr>
            <a:spLocks noChangeArrowheads="1"/>
          </p:cNvSpPr>
          <p:nvPr/>
        </p:nvSpPr>
        <p:spPr bwMode="auto">
          <a:xfrm>
            <a:off x="1631504" y="42199"/>
            <a:ext cx="8856984" cy="64633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indent="457200" algn="ctr" fontAlgn="base">
              <a:spcBef>
                <a:spcPct val="0"/>
              </a:spcBef>
              <a:spcAft>
                <a:spcPct val="0"/>
              </a:spcAft>
              <a:tabLst>
                <a:tab pos="384175" algn="l"/>
              </a:tabLst>
            </a:pPr>
            <a:r>
              <a:rPr lang="en-GB" sz="1200" b="1" dirty="0" smtClean="0">
                <a:latin typeface="Cambria" pitchFamily="18" charset="0"/>
                <a:ea typeface="Calibri" pitchFamily="34" charset="0"/>
                <a:cs typeface="Times New Roman" pitchFamily="18" charset="0"/>
              </a:rPr>
              <a:t>NIGERIA </a:t>
            </a:r>
            <a:r>
              <a:rPr lang="en-GB" sz="1200" b="1" dirty="0">
                <a:latin typeface="Cambria" pitchFamily="18" charset="0"/>
                <a:ea typeface="Calibri" pitchFamily="34" charset="0"/>
                <a:cs typeface="Times New Roman" pitchFamily="18" charset="0"/>
              </a:rPr>
              <a:t>CIVIL AVIATION AUTHORITY</a:t>
            </a:r>
          </a:p>
          <a:p>
            <a:pPr algn="ctr"/>
            <a:r>
              <a:rPr lang="en-GB" sz="1200" b="1" dirty="0">
                <a:latin typeface="Cambria" pitchFamily="18" charset="0"/>
              </a:rPr>
              <a:t>TOTAL NUMBER OF IN BOUND AND OUT BOUND PASSENGERS: INTERNATIONAL OPERATIONS</a:t>
            </a:r>
          </a:p>
          <a:p>
            <a:pPr indent="457200" algn="ctr" fontAlgn="base">
              <a:spcBef>
                <a:spcPct val="0"/>
              </a:spcBef>
              <a:spcAft>
                <a:spcPct val="0"/>
              </a:spcAft>
              <a:tabLst>
                <a:tab pos="384175" algn="l"/>
              </a:tabLst>
            </a:pPr>
            <a:r>
              <a:rPr lang="en-US" sz="1200" b="1" dirty="0">
                <a:latin typeface="Cambria" pitchFamily="18" charset="0"/>
                <a:ea typeface="Calibri" pitchFamily="34" charset="0"/>
                <a:cs typeface="Times New Roman" pitchFamily="18" charset="0"/>
              </a:rPr>
              <a:t>(JANUARY –  DECEMBER, </a:t>
            </a:r>
            <a:r>
              <a:rPr lang="en-US" sz="1200" b="1" dirty="0" smtClean="0">
                <a:latin typeface="Cambria" pitchFamily="18" charset="0"/>
                <a:ea typeface="Calibri" pitchFamily="34" charset="0"/>
                <a:cs typeface="Times New Roman" pitchFamily="18" charset="0"/>
              </a:rPr>
              <a:t>2022)</a:t>
            </a:r>
            <a:endParaRPr lang="en-US" sz="1200" dirty="0">
              <a:latin typeface="Cambria" pitchFamily="18" charset="0"/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>
          <a:xfrm>
            <a:off x="11577208" y="6331577"/>
            <a:ext cx="539552" cy="260648"/>
          </a:xfrm>
        </p:spPr>
        <p:txBody>
          <a:bodyPr/>
          <a:lstStyle/>
          <a:p>
            <a:fld id="{FCBFB3ED-11BE-426B-A4F3-6926AC8A6B10}" type="slidenum">
              <a:rPr lang="en-US" b="1" smtClean="0"/>
              <a:pPr/>
              <a:t>18</a:t>
            </a:fld>
            <a:endParaRPr lang="en-US" b="1" dirty="0"/>
          </a:p>
        </p:txBody>
      </p:sp>
      <p:graphicFrame>
        <p:nvGraphicFramePr>
          <p:cNvPr id="8" name="Object 7"/>
          <p:cNvGraphicFramePr>
            <a:graphicFrameLocks noChangeAspect="1"/>
          </p:cNvGraphicFramePr>
          <p:nvPr>
            <p:extLst/>
          </p:nvPr>
        </p:nvGraphicFramePr>
        <p:xfrm>
          <a:off x="9916961" y="64459"/>
          <a:ext cx="612069" cy="54245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48253" r:id="rId4" imgW="568482" imgH="638663" progId="">
                  <p:embed/>
                </p:oleObj>
              </mc:Choice>
              <mc:Fallback>
                <p:oleObj r:id="rId4" imgW="568482" imgH="638663" progId="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5"/>
                      <a:stretch>
                        <a:fillRect/>
                      </a:stretch>
                    </p:blipFill>
                    <p:spPr>
                      <a:xfrm>
                        <a:off x="9916961" y="64459"/>
                        <a:ext cx="612069" cy="542450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</p:spTree>
    <p:extLst>
      <p:ext uri="{BB962C8B-B14F-4D97-AF65-F5344CB8AC3E}">
        <p14:creationId xmlns:p14="http://schemas.microsoft.com/office/powerpoint/2010/main" val="329809868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/>
      </p:par>
    </p:tn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 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66809417"/>
              </p:ext>
            </p:extLst>
          </p:nvPr>
        </p:nvGraphicFramePr>
        <p:xfrm>
          <a:off x="698267" y="585452"/>
          <a:ext cx="10814857" cy="5143225"/>
        </p:xfrm>
        <a:graphic>
          <a:graphicData uri="http://schemas.openxmlformats.org/drawingml/2006/table">
            <a:tbl>
              <a:tblPr/>
              <a:tblGrid>
                <a:gridCol w="257474"/>
                <a:gridCol w="944072"/>
                <a:gridCol w="297482"/>
                <a:gridCol w="392901"/>
                <a:gridCol w="318573"/>
                <a:gridCol w="382284"/>
                <a:gridCol w="318573"/>
                <a:gridCol w="318573"/>
                <a:gridCol w="364005"/>
                <a:gridCol w="358582"/>
                <a:gridCol w="358582"/>
                <a:gridCol w="320549"/>
                <a:gridCol w="336842"/>
                <a:gridCol w="358582"/>
                <a:gridCol w="358582"/>
                <a:gridCol w="347737"/>
                <a:gridCol w="318573"/>
                <a:gridCol w="318573"/>
                <a:gridCol w="382284"/>
                <a:gridCol w="382284"/>
                <a:gridCol w="389720"/>
                <a:gridCol w="389720"/>
                <a:gridCol w="389720"/>
                <a:gridCol w="389720"/>
                <a:gridCol w="389720"/>
                <a:gridCol w="389720"/>
                <a:gridCol w="530492"/>
                <a:gridCol w="510938"/>
              </a:tblGrid>
              <a:tr h="512523">
                <a:tc rowSpan="2">
                  <a:txBody>
                    <a:bodyPr/>
                    <a:lstStyle/>
                    <a:p>
                      <a:pPr algn="l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500" kern="1200" dirty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Arial"/>
                        </a:rPr>
                        <a:t>    </a:t>
                      </a:r>
                      <a:r>
                        <a:rPr lang="en-US" sz="50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Arial"/>
                        </a:rPr>
                        <a:t>S/N </a:t>
                      </a:r>
                      <a:endParaRPr lang="en-US" sz="50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640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700" b="1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AIRLINES</a:t>
                      </a:r>
                      <a:r>
                        <a:rPr lang="en-US" sz="700" b="1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Calibri"/>
                          <a:cs typeface="Times New Roman"/>
                        </a:rPr>
                        <a:t> </a:t>
                      </a:r>
                      <a:endParaRPr lang="en-US" sz="70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640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en-GB" sz="600" b="1" kern="1200" dirty="0" smtClean="0">
                        <a:solidFill>
                          <a:srgbClr val="000000"/>
                        </a:solidFill>
                        <a:latin typeface="Cambria" pitchFamily="18" charset="0"/>
                        <a:ea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GB" sz="600" b="1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JANUARY</a:t>
                      </a:r>
                      <a:endParaRPr lang="en-US" sz="600" b="1" kern="1200" dirty="0" smtClean="0">
                        <a:solidFill>
                          <a:srgbClr val="000000"/>
                        </a:solidFill>
                        <a:latin typeface="Cambria" pitchFamily="18" charset="0"/>
                        <a:ea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en-US" sz="600" b="1" kern="1200" dirty="0" smtClean="0">
                        <a:solidFill>
                          <a:srgbClr val="000000"/>
                        </a:solidFill>
                        <a:latin typeface="Cambria" pitchFamily="18" charset="0"/>
                        <a:ea typeface="Times New Roman"/>
                        <a:cs typeface="Times New Roman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600" b="1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FEBRU</a:t>
                      </a:r>
                      <a:r>
                        <a:rPr lang="en-US" sz="600" b="1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ARY </a:t>
                      </a:r>
                      <a:r>
                        <a:rPr lang="en-US" sz="600" b="1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</a:t>
                      </a:r>
                      <a:endParaRPr lang="en-US" sz="60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80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GB" sz="600" b="1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MARCH </a:t>
                      </a:r>
                      <a:endParaRPr lang="en-US" sz="60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80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GB" sz="600" b="1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APRIL</a:t>
                      </a:r>
                      <a:endParaRPr lang="en-US" sz="60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GB" sz="600" b="1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MAY</a:t>
                      </a:r>
                      <a:endParaRPr lang="en-US" sz="60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GB" sz="600" b="1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JUNE</a:t>
                      </a:r>
                      <a:endParaRPr lang="en-US" sz="60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GB" sz="600" b="1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JULY</a:t>
                      </a:r>
                      <a:endParaRPr lang="en-US" sz="60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 dirty="0"/>
                    </a:p>
                  </a:txBody>
                  <a:tcPr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GB" sz="600" b="1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AUGUST</a:t>
                      </a:r>
                      <a:endParaRPr lang="en-US" sz="60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GB" sz="600" b="1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SEPTEMBER</a:t>
                      </a:r>
                      <a:endParaRPr lang="en-US" sz="60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GB" sz="600" b="1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OCTOBER</a:t>
                      </a:r>
                      <a:endParaRPr lang="en-US" sz="60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 dirty="0"/>
                    </a:p>
                  </a:txBody>
                  <a:tcPr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GB" sz="600" b="1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NOVERMBER</a:t>
                      </a:r>
                      <a:endParaRPr lang="en-US" sz="60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 dirty="0"/>
                    </a:p>
                  </a:txBody>
                  <a:tcPr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GB" sz="600" b="1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DECEMBER</a:t>
                      </a:r>
                      <a:endParaRPr lang="en-US" sz="60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600" b="1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Total </a:t>
                      </a: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600" b="1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No.</a:t>
                      </a:r>
                      <a:r>
                        <a:rPr lang="en-US" sz="600" b="1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Of </a:t>
                      </a: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6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mbria" pitchFamily="18" charset="0"/>
                          <a:ea typeface="Times New Roman"/>
                          <a:cs typeface="Times New Roman" pitchFamily="18" charset="0"/>
                        </a:rPr>
                        <a:t>Total Complaints</a:t>
                      </a:r>
                      <a:endParaRPr lang="en-US" sz="600" b="1" dirty="0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600" b="1" dirty="0" smtClean="0">
                          <a:latin typeface="Cambria" pitchFamily="18" charset="0"/>
                        </a:rPr>
                        <a:t>Total  </a:t>
                      </a: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600" b="1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No.</a:t>
                      </a:r>
                      <a:r>
                        <a:rPr lang="en-US" sz="600" b="1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Of </a:t>
                      </a:r>
                      <a:r>
                        <a:rPr kumimoji="0" lang="en-US" sz="6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mbria" pitchFamily="18" charset="0"/>
                          <a:ea typeface="Times New Roman"/>
                          <a:cs typeface="Times New Roman" pitchFamily="18" charset="0"/>
                        </a:rPr>
                        <a:t>Resolved Cases</a:t>
                      </a:r>
                      <a:r>
                        <a:rPr lang="en-GB" sz="600" b="1" dirty="0" smtClean="0">
                          <a:latin typeface="Cambria" pitchFamily="18" charset="0"/>
                        </a:rPr>
                        <a:t> </a:t>
                      </a:r>
                      <a:endParaRPr lang="en-GB" sz="600" b="1" dirty="0">
                        <a:latin typeface="Cambria" pitchFamily="18" charset="0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734422">
                <a:tc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algn="l">
                        <a:lnSpc>
                          <a:spcPct val="150000"/>
                        </a:lnSpc>
                      </a:pPr>
                      <a:endParaRPr lang="en-US" sz="650" dirty="0">
                        <a:latin typeface="Cambria" pitchFamily="18" charset="0"/>
                        <a:ea typeface="Times New Roman"/>
                      </a:endParaRPr>
                    </a:p>
                  </a:txBody>
                  <a:tcPr marL="7566" marR="7566" marT="6405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No.</a:t>
                      </a:r>
                      <a:r>
                        <a:rPr lang="en-US" sz="50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Of </a:t>
                      </a:r>
                      <a:r>
                        <a:rPr kumimoji="0" lang="en-US" sz="5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mbria" pitchFamily="18" charset="0"/>
                          <a:ea typeface="Times New Roman"/>
                          <a:cs typeface="Times New Roman" pitchFamily="18" charset="0"/>
                        </a:rPr>
                        <a:t>Total Complaints</a:t>
                      </a:r>
                      <a:endParaRPr lang="en-US" sz="50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19641" marR="19641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No.</a:t>
                      </a:r>
                      <a:r>
                        <a:rPr lang="en-US" sz="50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Of </a:t>
                      </a:r>
                      <a:r>
                        <a:rPr kumimoji="0" lang="en-US" sz="5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mbria" pitchFamily="18" charset="0"/>
                          <a:ea typeface="Times New Roman"/>
                          <a:cs typeface="Times New Roman" pitchFamily="18" charset="0"/>
                        </a:rPr>
                        <a:t>Resolved Cases</a:t>
                      </a:r>
                      <a:endParaRPr lang="en-US" sz="50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19641" marR="19641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No.</a:t>
                      </a:r>
                      <a:r>
                        <a:rPr lang="en-US" sz="50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Of </a:t>
                      </a:r>
                      <a:r>
                        <a:rPr kumimoji="0" lang="en-US" sz="5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mbria" pitchFamily="18" charset="0"/>
                          <a:ea typeface="Times New Roman"/>
                          <a:cs typeface="Times New Roman" pitchFamily="18" charset="0"/>
                        </a:rPr>
                        <a:t>Total Complaints</a:t>
                      </a:r>
                      <a:endParaRPr lang="en-US" sz="50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19641" marR="19641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No.</a:t>
                      </a:r>
                      <a:r>
                        <a:rPr lang="en-US" sz="50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Of </a:t>
                      </a:r>
                      <a:r>
                        <a:rPr kumimoji="0" lang="en-US" sz="5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mbria" pitchFamily="18" charset="0"/>
                          <a:ea typeface="Times New Roman"/>
                          <a:cs typeface="Times New Roman" pitchFamily="18" charset="0"/>
                        </a:rPr>
                        <a:t>Resolved Cases</a:t>
                      </a:r>
                      <a:endParaRPr lang="en-US" sz="50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19641" marR="19641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No.</a:t>
                      </a:r>
                      <a:r>
                        <a:rPr lang="en-US" sz="50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Of </a:t>
                      </a:r>
                      <a:r>
                        <a:rPr kumimoji="0" lang="en-US" sz="5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mbria" pitchFamily="18" charset="0"/>
                          <a:ea typeface="Times New Roman"/>
                          <a:cs typeface="Times New Roman" pitchFamily="18" charset="0"/>
                        </a:rPr>
                        <a:t>Total Complaints</a:t>
                      </a:r>
                      <a:endParaRPr lang="en-US" sz="50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19641" marR="19641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No.</a:t>
                      </a:r>
                      <a:r>
                        <a:rPr lang="en-US" sz="50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Of </a:t>
                      </a:r>
                      <a:r>
                        <a:rPr kumimoji="0" lang="en-US" sz="5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mbria" pitchFamily="18" charset="0"/>
                          <a:ea typeface="Times New Roman"/>
                          <a:cs typeface="Times New Roman" pitchFamily="18" charset="0"/>
                        </a:rPr>
                        <a:t>Resolved Cases</a:t>
                      </a:r>
                      <a:endParaRPr lang="en-US" sz="50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19641" marR="19641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No.</a:t>
                      </a:r>
                      <a:r>
                        <a:rPr lang="en-US" sz="50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Of </a:t>
                      </a:r>
                      <a:r>
                        <a:rPr kumimoji="0" lang="en-US" sz="5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mbria" pitchFamily="18" charset="0"/>
                          <a:ea typeface="Times New Roman"/>
                          <a:cs typeface="Times New Roman" pitchFamily="18" charset="0"/>
                        </a:rPr>
                        <a:t>Total Complaints</a:t>
                      </a:r>
                      <a:endParaRPr lang="en-US" sz="50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19641" marR="19641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No.</a:t>
                      </a:r>
                      <a:r>
                        <a:rPr lang="en-US" sz="50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Of </a:t>
                      </a:r>
                      <a:r>
                        <a:rPr kumimoji="0" lang="en-US" sz="5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mbria" pitchFamily="18" charset="0"/>
                          <a:ea typeface="Times New Roman"/>
                          <a:cs typeface="Times New Roman" pitchFamily="18" charset="0"/>
                        </a:rPr>
                        <a:t>Resolved Cases</a:t>
                      </a:r>
                      <a:endParaRPr lang="en-US" sz="50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19641" marR="19641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No.</a:t>
                      </a:r>
                      <a:r>
                        <a:rPr lang="en-US" sz="50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Of </a:t>
                      </a:r>
                      <a:r>
                        <a:rPr kumimoji="0" lang="en-US" sz="5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mbria" pitchFamily="18" charset="0"/>
                          <a:ea typeface="Times New Roman"/>
                          <a:cs typeface="Times New Roman" pitchFamily="18" charset="0"/>
                        </a:rPr>
                        <a:t>Total Complaints</a:t>
                      </a:r>
                      <a:endParaRPr lang="en-US" sz="50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19641" marR="19641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No.</a:t>
                      </a:r>
                      <a:r>
                        <a:rPr lang="en-US" sz="50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Of </a:t>
                      </a:r>
                      <a:r>
                        <a:rPr kumimoji="0" lang="en-US" sz="5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mbria" pitchFamily="18" charset="0"/>
                          <a:ea typeface="Times New Roman"/>
                          <a:cs typeface="Times New Roman" pitchFamily="18" charset="0"/>
                        </a:rPr>
                        <a:t>Resolved Cases</a:t>
                      </a:r>
                      <a:endParaRPr lang="en-US" sz="50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19641" marR="19641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No.</a:t>
                      </a:r>
                      <a:r>
                        <a:rPr lang="en-US" sz="50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Of </a:t>
                      </a:r>
                      <a:r>
                        <a:rPr kumimoji="0" lang="en-US" sz="5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mbria" pitchFamily="18" charset="0"/>
                          <a:ea typeface="Times New Roman"/>
                          <a:cs typeface="Times New Roman" pitchFamily="18" charset="0"/>
                        </a:rPr>
                        <a:t>Total Complaints</a:t>
                      </a:r>
                      <a:endParaRPr lang="en-US" sz="50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19641" marR="19641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No.</a:t>
                      </a:r>
                      <a:r>
                        <a:rPr lang="en-US" sz="50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Of </a:t>
                      </a:r>
                      <a:r>
                        <a:rPr kumimoji="0" lang="en-US" sz="5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mbria" pitchFamily="18" charset="0"/>
                          <a:ea typeface="Times New Roman"/>
                          <a:cs typeface="Times New Roman" pitchFamily="18" charset="0"/>
                        </a:rPr>
                        <a:t>Resolved Cases</a:t>
                      </a:r>
                      <a:endParaRPr lang="en-US" sz="50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19641" marR="19641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No.</a:t>
                      </a:r>
                      <a:r>
                        <a:rPr lang="en-US" sz="50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Of </a:t>
                      </a:r>
                      <a:r>
                        <a:rPr kumimoji="0" lang="en-US" sz="5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mbria" pitchFamily="18" charset="0"/>
                          <a:ea typeface="Times New Roman"/>
                          <a:cs typeface="Times New Roman" pitchFamily="18" charset="0"/>
                        </a:rPr>
                        <a:t>Total Complaints</a:t>
                      </a:r>
                      <a:endParaRPr lang="en-US" sz="50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19641" marR="19641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No.</a:t>
                      </a:r>
                      <a:r>
                        <a:rPr lang="en-US" sz="50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Of </a:t>
                      </a:r>
                      <a:r>
                        <a:rPr kumimoji="0" lang="en-US" sz="5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mbria" pitchFamily="18" charset="0"/>
                          <a:ea typeface="Times New Roman"/>
                          <a:cs typeface="Times New Roman" pitchFamily="18" charset="0"/>
                        </a:rPr>
                        <a:t>Resolved Cases</a:t>
                      </a:r>
                      <a:endParaRPr lang="en-US" sz="50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19641" marR="19641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No.</a:t>
                      </a:r>
                      <a:r>
                        <a:rPr lang="en-US" sz="50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Of </a:t>
                      </a:r>
                      <a:r>
                        <a:rPr kumimoji="0" lang="en-US" sz="5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mbria" pitchFamily="18" charset="0"/>
                          <a:ea typeface="Times New Roman"/>
                          <a:cs typeface="Times New Roman" pitchFamily="18" charset="0"/>
                        </a:rPr>
                        <a:t>Total Complaints</a:t>
                      </a:r>
                      <a:endParaRPr lang="en-US" sz="50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19641" marR="19641" marT="4270" marB="0" vert="vert270" anchor="ctr"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No.</a:t>
                      </a:r>
                      <a:r>
                        <a:rPr lang="en-US" sz="50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Of </a:t>
                      </a:r>
                      <a:r>
                        <a:rPr kumimoji="0" lang="en-US" sz="5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mbria" pitchFamily="18" charset="0"/>
                          <a:ea typeface="Times New Roman"/>
                          <a:cs typeface="Times New Roman" pitchFamily="18" charset="0"/>
                        </a:rPr>
                        <a:t>Resolved Cases</a:t>
                      </a:r>
                      <a:endParaRPr lang="en-US" sz="50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19641" marR="19641" marT="4270" marB="0" vert="vert27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No.</a:t>
                      </a:r>
                      <a:r>
                        <a:rPr lang="en-US" sz="50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Of </a:t>
                      </a:r>
                      <a:r>
                        <a:rPr kumimoji="0" lang="en-US" sz="5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mbria" pitchFamily="18" charset="0"/>
                          <a:ea typeface="Times New Roman"/>
                          <a:cs typeface="Times New Roman" pitchFamily="18" charset="0"/>
                        </a:rPr>
                        <a:t>Total Complaints</a:t>
                      </a:r>
                      <a:endParaRPr lang="en-US" sz="50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19641" marR="19641" marT="4270" marB="0" vert="vert270" anchor="ctr"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No.</a:t>
                      </a:r>
                      <a:r>
                        <a:rPr lang="en-US" sz="50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Of </a:t>
                      </a:r>
                      <a:r>
                        <a:rPr kumimoji="0" lang="en-US" sz="5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mbria" pitchFamily="18" charset="0"/>
                          <a:ea typeface="Times New Roman"/>
                          <a:cs typeface="Times New Roman" pitchFamily="18" charset="0"/>
                        </a:rPr>
                        <a:t>Resolved Cases</a:t>
                      </a:r>
                      <a:endParaRPr lang="en-US" sz="50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19641" marR="19641" marT="4270" marB="0" vert="vert27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No.</a:t>
                      </a:r>
                      <a:r>
                        <a:rPr lang="en-US" sz="50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Of </a:t>
                      </a:r>
                      <a:r>
                        <a:rPr kumimoji="0" lang="en-US" sz="5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mbria" pitchFamily="18" charset="0"/>
                          <a:ea typeface="Times New Roman"/>
                          <a:cs typeface="Times New Roman" pitchFamily="18" charset="0"/>
                        </a:rPr>
                        <a:t>Total Complaints</a:t>
                      </a:r>
                      <a:endParaRPr lang="en-US" sz="50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19641" marR="19641" marT="4270" marB="0" vert="vert270" anchor="ctr"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No.</a:t>
                      </a:r>
                      <a:r>
                        <a:rPr lang="en-US" sz="50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Of </a:t>
                      </a:r>
                      <a:r>
                        <a:rPr kumimoji="0" lang="en-US" sz="5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mbria" pitchFamily="18" charset="0"/>
                          <a:ea typeface="Times New Roman"/>
                          <a:cs typeface="Times New Roman" pitchFamily="18" charset="0"/>
                        </a:rPr>
                        <a:t>Resolved Cases</a:t>
                      </a:r>
                      <a:endParaRPr lang="en-US" sz="50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19641" marR="19641" marT="4270" marB="0" vert="vert27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No.</a:t>
                      </a:r>
                      <a:r>
                        <a:rPr lang="en-US" sz="50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Of </a:t>
                      </a:r>
                      <a:r>
                        <a:rPr kumimoji="0" lang="en-US" sz="5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mbria" pitchFamily="18" charset="0"/>
                          <a:ea typeface="Times New Roman"/>
                          <a:cs typeface="Times New Roman" pitchFamily="18" charset="0"/>
                        </a:rPr>
                        <a:t>Total Complaints</a:t>
                      </a:r>
                      <a:endParaRPr lang="en-US" sz="50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19641" marR="19641" marT="4270" marB="0" vert="vert270" anchor="ctr"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No.</a:t>
                      </a:r>
                      <a:r>
                        <a:rPr lang="en-US" sz="50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Of </a:t>
                      </a:r>
                      <a:r>
                        <a:rPr kumimoji="0" lang="en-US" sz="5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mbria" pitchFamily="18" charset="0"/>
                          <a:ea typeface="Times New Roman"/>
                          <a:cs typeface="Times New Roman" pitchFamily="18" charset="0"/>
                        </a:rPr>
                        <a:t>Resolved Cases</a:t>
                      </a:r>
                      <a:endParaRPr lang="en-US" sz="50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19641" marR="19641" marT="4270" marB="0" vert="vert27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No.</a:t>
                      </a:r>
                      <a:r>
                        <a:rPr lang="en-US" sz="50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Of </a:t>
                      </a:r>
                      <a:r>
                        <a:rPr kumimoji="0" lang="en-US" sz="5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mbria" pitchFamily="18" charset="0"/>
                          <a:ea typeface="Times New Roman"/>
                          <a:cs typeface="Times New Roman" pitchFamily="18" charset="0"/>
                        </a:rPr>
                        <a:t>Total Complaints</a:t>
                      </a:r>
                      <a:endParaRPr lang="en-US" sz="50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19641" marR="19641" marT="4270" marB="0" vert="vert270" anchor="ctr"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No.</a:t>
                      </a:r>
                      <a:r>
                        <a:rPr lang="en-US" sz="50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Of </a:t>
                      </a:r>
                      <a:r>
                        <a:rPr kumimoji="0" lang="en-US" sz="5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mbria" pitchFamily="18" charset="0"/>
                          <a:ea typeface="Times New Roman"/>
                          <a:cs typeface="Times New Roman" pitchFamily="18" charset="0"/>
                        </a:rPr>
                        <a:t>Resolved Cases</a:t>
                      </a:r>
                      <a:endParaRPr lang="en-US" sz="50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19641" marR="19641" marT="4270" marB="0" vert="vert270" anchor="ctr"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60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/>
                </a:tc>
                <a:tc vMerge="1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60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</a:tr>
              <a:tr h="301789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630" kern="1200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1</a:t>
                      </a:r>
                      <a:endParaRPr lang="en-US" sz="630" dirty="0"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2953" marR="2953" marT="295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30" b="0" u="none" strike="noStrike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AFRICA WORLD</a:t>
                      </a:r>
                      <a:endParaRPr lang="en-US" sz="630" b="0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45720" marR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4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1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en-GB" sz="10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 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 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4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4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8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373759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630" kern="1200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2</a:t>
                      </a:r>
                      <a:endParaRPr lang="en-US" sz="630" dirty="0"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2953" marR="2953" marT="295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30" b="0" u="none" strike="noStrike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AIR COTE D'IVOIRE</a:t>
                      </a:r>
                      <a:endParaRPr lang="en-US" sz="630" b="0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45720" marR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3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2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en-GB" sz="10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en-GB" sz="10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 </a:t>
                      </a:r>
                      <a:r>
                        <a:rPr lang="en-GB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endParaRPr lang="en-GB" sz="10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 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301789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630" kern="1200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3</a:t>
                      </a:r>
                      <a:endParaRPr lang="en-US" sz="630" dirty="0"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2953" marR="2953" marT="295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30" b="0" u="none" strike="noStrike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AIR FRANCE</a:t>
                      </a:r>
                      <a:endParaRPr lang="en-US" sz="630" b="0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45720" marR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1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1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1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1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2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1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en-GB" sz="10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en-GB" sz="10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2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2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1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1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13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8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301789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GB" sz="630" dirty="0">
                          <a:latin typeface="Cambria" pitchFamily="18" charset="0"/>
                          <a:ea typeface="Cambria" panose="02040503050406030204" pitchFamily="18" charset="0"/>
                          <a:cs typeface="Times New Roman"/>
                        </a:rPr>
                        <a:t>4</a:t>
                      </a:r>
                      <a:endParaRPr lang="en-US" sz="630" dirty="0"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2953" marR="2953" marT="295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30" b="0" u="none" strike="noStrike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   AIR PEACE</a:t>
                      </a:r>
                      <a:endParaRPr lang="en-US" sz="630" b="0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en-GB" sz="10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en-GB" sz="10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endParaRPr lang="en-GB" sz="10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 </a:t>
                      </a:r>
                      <a:r>
                        <a:rPr lang="en-GB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endParaRPr lang="en-GB" sz="10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endParaRPr lang="en-GB" sz="10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2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2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1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1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301789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GB" sz="630" dirty="0">
                          <a:latin typeface="Cambria" pitchFamily="18" charset="0"/>
                          <a:ea typeface="Cambria" panose="02040503050406030204" pitchFamily="18" charset="0"/>
                          <a:cs typeface="Times New Roman"/>
                        </a:rPr>
                        <a:t>5</a:t>
                      </a:r>
                      <a:endParaRPr lang="en-US" sz="630" dirty="0"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2953" marR="2953" marT="295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30" b="0" u="none" strike="noStrike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ASKY AIRLINE</a:t>
                      </a:r>
                      <a:endParaRPr lang="en-US" sz="630" b="0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45720" marR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2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1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 </a:t>
                      </a:r>
                      <a:r>
                        <a:rPr lang="en-GB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endParaRPr lang="en-GB" sz="10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 </a:t>
                      </a:r>
                      <a:r>
                        <a:rPr lang="en-GB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endParaRPr lang="en-GB" sz="10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2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1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8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301789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GB" sz="630" dirty="0">
                          <a:latin typeface="Cambria" pitchFamily="18" charset="0"/>
                          <a:ea typeface="Cambria" panose="02040503050406030204" pitchFamily="18" charset="0"/>
                          <a:cs typeface="Times New Roman"/>
                        </a:rPr>
                        <a:t>6</a:t>
                      </a:r>
                      <a:endParaRPr lang="en-US" sz="630" dirty="0"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2953" marR="2953" marT="295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30" b="0" i="0" u="none" strike="noStrike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Cambria" panose="02040503050406030204" pitchFamily="18" charset="0"/>
                        </a:rPr>
                        <a:t>AZMAN</a:t>
                      </a:r>
                      <a:r>
                        <a:rPr lang="en-US" sz="630" b="0" i="0" u="none" strike="noStrike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Cambria" panose="02040503050406030204" pitchFamily="18" charset="0"/>
                        </a:rPr>
                        <a:t> AIR</a:t>
                      </a:r>
                      <a:endParaRPr lang="en-US" sz="630" b="0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45720" marR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endParaRPr lang="en-GB" sz="10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endParaRPr lang="en-GB" sz="10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endParaRPr lang="en-GB" sz="10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endParaRPr lang="en-GB" sz="10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endParaRPr lang="en-GB" sz="1000" b="1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endParaRPr lang="en-GB" sz="1000" b="1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301789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GB" sz="630" dirty="0">
                          <a:latin typeface="Cambria" pitchFamily="18" charset="0"/>
                          <a:ea typeface="Cambria" panose="02040503050406030204" pitchFamily="18" charset="0"/>
                          <a:cs typeface="Times New Roman"/>
                        </a:rPr>
                        <a:t>7</a:t>
                      </a:r>
                      <a:endParaRPr lang="en-US" sz="630" dirty="0"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2953" marR="2953" marT="295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30" b="0" u="none" strike="noStrike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BADR AIR</a:t>
                      </a:r>
                      <a:endParaRPr lang="en-US" sz="630" b="0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45720" marR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1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en-GB" sz="10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 </a:t>
                      </a:r>
                      <a:r>
                        <a:rPr lang="en-GB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endParaRPr lang="en-GB" sz="10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 </a:t>
                      </a:r>
                      <a:r>
                        <a:rPr lang="en-GB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endParaRPr lang="en-GB" sz="10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endParaRPr lang="en-GB" sz="1000" b="1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362202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en-GB" sz="630" dirty="0">
                          <a:latin typeface="Cambria" pitchFamily="18" charset="0"/>
                          <a:ea typeface="Cambria" panose="02040503050406030204" pitchFamily="18" charset="0"/>
                        </a:rPr>
                        <a:t>8</a:t>
                      </a:r>
                      <a:endParaRPr lang="en-US" sz="630" dirty="0"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2953" marR="2953" marT="295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30" b="0" u="none" strike="noStrike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BRITISH AIRWAYS</a:t>
                      </a:r>
                      <a:endParaRPr lang="en-US" sz="630" b="0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45720" marR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2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2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 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 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 </a:t>
                      </a:r>
                      <a:r>
                        <a:rPr lang="en-GB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endParaRPr lang="en-GB" sz="10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69917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en-GB" sz="630" dirty="0">
                          <a:latin typeface="Cambria" pitchFamily="18" charset="0"/>
                          <a:ea typeface="Cambria" panose="02040503050406030204" pitchFamily="18" charset="0"/>
                        </a:rPr>
                        <a:t>9</a:t>
                      </a:r>
                    </a:p>
                  </a:txBody>
                  <a:tcPr marL="2953" marR="2953" marT="295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GB" sz="630" b="0" i="0" u="none" strike="noStrike" dirty="0">
                          <a:solidFill>
                            <a:srgbClr val="000000"/>
                          </a:solidFill>
                          <a:latin typeface="Cambria" pitchFamily="18" charset="0"/>
                          <a:ea typeface="Cambria" panose="02040503050406030204" pitchFamily="18" charset="0"/>
                        </a:rPr>
                        <a:t>CRONOS AIR</a:t>
                      </a:r>
                      <a:endParaRPr lang="en-US" sz="630" b="0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45720" marR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en-GB" sz="10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en-GB" sz="10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 </a:t>
                      </a:r>
                      <a:r>
                        <a:rPr lang="en-GB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endParaRPr lang="en-GB" sz="10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 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endParaRPr lang="en-GB" sz="1000" b="1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endParaRPr lang="en-GB" sz="1000" b="1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69917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en-GB" sz="630" dirty="0">
                          <a:latin typeface="Cambria" pitchFamily="18" charset="0"/>
                          <a:ea typeface="Cambria" panose="02040503050406030204" pitchFamily="18" charset="0"/>
                        </a:rPr>
                        <a:t>10</a:t>
                      </a:r>
                    </a:p>
                  </a:txBody>
                  <a:tcPr marL="2953" marR="2953" marT="295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30" b="0" u="none" strike="noStrike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DELTA AIRLINE</a:t>
                      </a:r>
                      <a:endParaRPr lang="en-US" sz="630" b="0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45720" marR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2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2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2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1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1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1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en-GB" sz="10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en-GB" sz="10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8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69917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en-GB" sz="630" dirty="0">
                          <a:latin typeface="Cambria" pitchFamily="18" charset="0"/>
                          <a:ea typeface="Cambria" panose="02040503050406030204" pitchFamily="18" charset="0"/>
                        </a:rPr>
                        <a:t>11</a:t>
                      </a:r>
                    </a:p>
                  </a:txBody>
                  <a:tcPr marL="2953" marR="2953" marT="295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30" b="0" u="none" strike="noStrike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EGYPT AIR</a:t>
                      </a:r>
                      <a:endParaRPr lang="en-US" sz="630" b="0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45720" marR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en-GB" sz="10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en-GB" sz="10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1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1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4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3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11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69917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en-GB" sz="630" dirty="0">
                          <a:latin typeface="Cambria" pitchFamily="18" charset="0"/>
                          <a:ea typeface="Cambria" panose="02040503050406030204" pitchFamily="18" charset="0"/>
                        </a:rPr>
                        <a:t>12</a:t>
                      </a:r>
                    </a:p>
                  </a:txBody>
                  <a:tcPr marL="2953" marR="2953" marT="295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30" b="0" u="none" strike="noStrike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EMIRATES</a:t>
                      </a:r>
                      <a:endParaRPr lang="en-US" sz="630" b="0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45720" marR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1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1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2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2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1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1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1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1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en-GB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endParaRPr lang="en-GB" sz="10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 </a:t>
                      </a:r>
                      <a:r>
                        <a:rPr lang="en-GB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endParaRPr lang="en-GB" sz="10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 </a:t>
                      </a:r>
                      <a:r>
                        <a:rPr lang="en-GB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endParaRPr lang="en-GB" sz="10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GB" sz="1000" dirty="0"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GB" sz="1000" dirty="0"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69917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en-GB" sz="630" dirty="0">
                          <a:latin typeface="Cambria" pitchFamily="18" charset="0"/>
                          <a:ea typeface="Cambria" panose="02040503050406030204" pitchFamily="18" charset="0"/>
                        </a:rPr>
                        <a:t>13</a:t>
                      </a:r>
                    </a:p>
                  </a:txBody>
                  <a:tcPr marL="2953" marR="2953" marT="295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30" b="0" u="none" strike="noStrike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ETHIOPIAN AIR</a:t>
                      </a:r>
                      <a:endParaRPr lang="en-US" sz="630" b="0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45720" marR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1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1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1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2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1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1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3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1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1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en-GB" sz="10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3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3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24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9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</a:tbl>
          </a:graphicData>
        </a:graphic>
      </p:graphicFrame>
      <p:sp>
        <p:nvSpPr>
          <p:cNvPr id="31746" name="Rectangle 2"/>
          <p:cNvSpPr>
            <a:spLocks noChangeArrowheads="1"/>
          </p:cNvSpPr>
          <p:nvPr/>
        </p:nvSpPr>
        <p:spPr bwMode="auto">
          <a:xfrm>
            <a:off x="3233679" y="97795"/>
            <a:ext cx="5724644" cy="26161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indent="457200" algn="just" fontAlgn="base">
              <a:spcBef>
                <a:spcPct val="0"/>
              </a:spcBef>
              <a:spcAft>
                <a:spcPct val="0"/>
              </a:spcAft>
            </a:pPr>
            <a:r>
              <a:rPr lang="en-US" sz="1100" dirty="0">
                <a:latin typeface="Calibri" pitchFamily="34" charset="0"/>
                <a:ea typeface="Calibri" pitchFamily="34" charset="0"/>
                <a:cs typeface="Times New Roman" pitchFamily="18" charset="0"/>
              </a:rPr>
              <a:t>						</a:t>
            </a:r>
            <a:endParaRPr lang="en-US" dirty="0">
              <a:latin typeface="Arial" pitchFamily="34" charset="0"/>
            </a:endParaRPr>
          </a:p>
        </p:txBody>
      </p:sp>
      <p:sp>
        <p:nvSpPr>
          <p:cNvPr id="31747" name="Rectangle 3"/>
          <p:cNvSpPr>
            <a:spLocks noChangeArrowheads="1"/>
          </p:cNvSpPr>
          <p:nvPr/>
        </p:nvSpPr>
        <p:spPr bwMode="auto">
          <a:xfrm>
            <a:off x="1524000" y="-46166"/>
            <a:ext cx="8928992" cy="64633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indent="457200" algn="ctr" fontAlgn="base">
              <a:spcBef>
                <a:spcPct val="0"/>
              </a:spcBef>
              <a:spcAft>
                <a:spcPct val="0"/>
              </a:spcAft>
              <a:tabLst>
                <a:tab pos="384175" algn="l"/>
              </a:tabLst>
            </a:pPr>
            <a:r>
              <a:rPr lang="en-GB" sz="1200" b="1" dirty="0" smtClean="0">
                <a:latin typeface="Cambria" pitchFamily="18" charset="0"/>
                <a:ea typeface="Calibri" pitchFamily="34" charset="0"/>
                <a:cs typeface="Times New Roman" pitchFamily="18" charset="0"/>
              </a:rPr>
              <a:t>NIGERIA </a:t>
            </a:r>
            <a:r>
              <a:rPr lang="en-GB" sz="1200" b="1" dirty="0">
                <a:latin typeface="Cambria" pitchFamily="18" charset="0"/>
                <a:ea typeface="Calibri" pitchFamily="34" charset="0"/>
                <a:cs typeface="Times New Roman" pitchFamily="18" charset="0"/>
              </a:rPr>
              <a:t>CIVIL AVIATION AUTHORITY</a:t>
            </a:r>
          </a:p>
          <a:p>
            <a:pPr indent="457200" algn="ctr" fontAlgn="base">
              <a:spcBef>
                <a:spcPct val="0"/>
              </a:spcBef>
              <a:spcAft>
                <a:spcPct val="0"/>
              </a:spcAft>
              <a:tabLst>
                <a:tab pos="384175" algn="l"/>
              </a:tabLst>
            </a:pPr>
            <a:r>
              <a:rPr lang="en-US" sz="1200" b="1" dirty="0">
                <a:latin typeface="Cambria" pitchFamily="18" charset="0"/>
                <a:ea typeface="Calibri" pitchFamily="34" charset="0"/>
                <a:cs typeface="Times New Roman" pitchFamily="18" charset="0"/>
              </a:rPr>
              <a:t>TOTAL COMPLAINTS/ RESOLVED CASES: INTERNATIONAL AIRLINE OPERATIONS </a:t>
            </a:r>
          </a:p>
          <a:p>
            <a:pPr indent="457200" algn="ctr" fontAlgn="base">
              <a:spcBef>
                <a:spcPct val="0"/>
              </a:spcBef>
              <a:spcAft>
                <a:spcPct val="0"/>
              </a:spcAft>
              <a:tabLst>
                <a:tab pos="384175" algn="l"/>
              </a:tabLst>
            </a:pPr>
            <a:r>
              <a:rPr lang="en-US" sz="1200" b="1" dirty="0">
                <a:latin typeface="Cambria" pitchFamily="18" charset="0"/>
                <a:ea typeface="Calibri" pitchFamily="34" charset="0"/>
                <a:cs typeface="Times New Roman" pitchFamily="18" charset="0"/>
              </a:rPr>
              <a:t>(JANUARY –  DECEMBER, </a:t>
            </a:r>
            <a:r>
              <a:rPr lang="en-US" sz="1200" b="1" dirty="0" smtClean="0">
                <a:latin typeface="Cambria" pitchFamily="18" charset="0"/>
                <a:ea typeface="Calibri" pitchFamily="34" charset="0"/>
                <a:cs typeface="Times New Roman" pitchFamily="18" charset="0"/>
              </a:rPr>
              <a:t>2022)</a:t>
            </a:r>
            <a:endParaRPr lang="en-US" sz="1200" dirty="0">
              <a:latin typeface="Cambria" pitchFamily="18" charset="0"/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>
          <a:xfrm>
            <a:off x="11646871" y="6316493"/>
            <a:ext cx="377200" cy="274320"/>
          </a:xfrm>
        </p:spPr>
        <p:txBody>
          <a:bodyPr/>
          <a:lstStyle/>
          <a:p>
            <a:fld id="{FCBFB3ED-11BE-426B-A4F3-6926AC8A6B10}" type="slidenum">
              <a:rPr lang="en-US" sz="1000" b="1"/>
              <a:pPr/>
              <a:t>19</a:t>
            </a:fld>
            <a:endParaRPr lang="en-US" sz="1000" b="1" dirty="0"/>
          </a:p>
        </p:txBody>
      </p:sp>
      <p:graphicFrame>
        <p:nvGraphicFramePr>
          <p:cNvPr id="9" name="Object 8"/>
          <p:cNvGraphicFramePr>
            <a:graphicFrameLocks noChangeAspect="1"/>
          </p:cNvGraphicFramePr>
          <p:nvPr>
            <p:extLst/>
          </p:nvPr>
        </p:nvGraphicFramePr>
        <p:xfrm>
          <a:off x="9912424" y="40318"/>
          <a:ext cx="612069" cy="54245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9591" r:id="rId4" imgW="568482" imgH="638663" progId="">
                  <p:embed/>
                </p:oleObj>
              </mc:Choice>
              <mc:Fallback>
                <p:oleObj r:id="rId4" imgW="568482" imgH="638663" progId="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5"/>
                      <a:stretch>
                        <a:fillRect/>
                      </a:stretch>
                    </p:blipFill>
                    <p:spPr>
                      <a:xfrm>
                        <a:off x="9912424" y="40318"/>
                        <a:ext cx="612069" cy="542450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10" name="Rectangle 9"/>
          <p:cNvSpPr/>
          <p:nvPr/>
        </p:nvSpPr>
        <p:spPr>
          <a:xfrm>
            <a:off x="698267" y="5954724"/>
            <a:ext cx="7500990" cy="276999"/>
          </a:xfrm>
          <a:prstGeom prst="rect">
            <a:avLst/>
          </a:prstGeom>
          <a:solidFill>
            <a:srgbClr val="FF7C80"/>
          </a:solidFill>
        </p:spPr>
        <p:txBody>
          <a:bodyPr wrap="square">
            <a:spAutoFit/>
          </a:bodyPr>
          <a:lstStyle/>
          <a:p>
            <a:r>
              <a:rPr lang="en-GB" sz="600" b="1" dirty="0" smtClean="0">
                <a:latin typeface="Cambria" panose="02040503050406030204" pitchFamily="18" charset="0"/>
                <a:ea typeface="Cambria" panose="02040503050406030204" pitchFamily="18" charset="0"/>
              </a:rPr>
              <a:t>NOTE:</a:t>
            </a:r>
          </a:p>
          <a:p>
            <a:r>
              <a:rPr lang="en-GB" sz="600" b="1" dirty="0" smtClean="0">
                <a:latin typeface="Cambria" panose="02040503050406030204" pitchFamily="18" charset="0"/>
                <a:ea typeface="Cambria" panose="02040503050406030204" pitchFamily="18" charset="0"/>
              </a:rPr>
              <a:t>HOWEVER, MOST OF THESE CASES WERE RESOLVED AFTER FOLLOW-UP  AND ADDITIONAL BACKLOG FROM THE PREVIOUS MONTHS</a:t>
            </a:r>
            <a:endParaRPr lang="en-US" sz="600" b="1" dirty="0">
              <a:latin typeface="Cambria" panose="02040503050406030204" pitchFamily="18" charset="0"/>
              <a:ea typeface="Cambria" panose="020405030504060302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19328669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/>
      </p:par>
    </p:tn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 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28702233"/>
              </p:ext>
            </p:extLst>
          </p:nvPr>
        </p:nvGraphicFramePr>
        <p:xfrm>
          <a:off x="773085" y="2348881"/>
          <a:ext cx="10756669" cy="3619658"/>
        </p:xfrm>
        <a:graphic>
          <a:graphicData uri="http://schemas.openxmlformats.org/drawingml/2006/table">
            <a:tbl>
              <a:tblPr/>
              <a:tblGrid>
                <a:gridCol w="1092687"/>
                <a:gridCol w="788904"/>
                <a:gridCol w="731966"/>
                <a:gridCol w="640469"/>
                <a:gridCol w="640469"/>
                <a:gridCol w="640469"/>
                <a:gridCol w="640469"/>
                <a:gridCol w="640469"/>
                <a:gridCol w="731966"/>
                <a:gridCol w="731966"/>
                <a:gridCol w="240304"/>
                <a:gridCol w="766148"/>
                <a:gridCol w="914956"/>
                <a:gridCol w="823461"/>
                <a:gridCol w="731966"/>
              </a:tblGrid>
              <a:tr h="1146664"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700" b="1" dirty="0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700" b="1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Calibri"/>
                          <a:cs typeface="Times New Roman"/>
                        </a:rPr>
                        <a:t>ROUTES</a:t>
                      </a:r>
                      <a:endParaRPr lang="en-US" sz="70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45625" marR="45625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700" b="1" dirty="0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700" b="1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Calibri"/>
                          <a:cs typeface="Times New Roman"/>
                        </a:rPr>
                        <a:t>NUMBER OF AIRLINES IN OPERATION</a:t>
                      </a:r>
                      <a:endParaRPr lang="en-US" sz="70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45625" marR="45625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700" b="1" dirty="0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700" b="1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Calibri"/>
                          <a:cs typeface="Times New Roman"/>
                        </a:rPr>
                        <a:t>TOTAL FLIGHTS OPERATED</a:t>
                      </a:r>
                      <a:endParaRPr lang="en-US" sz="70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45625" marR="45625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700" b="1" dirty="0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700" b="1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Calibri"/>
                          <a:cs typeface="Times New Roman"/>
                        </a:rPr>
                        <a:t>NO. OF DELAYS</a:t>
                      </a:r>
                      <a:endParaRPr lang="en-US" sz="70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45625" marR="45625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700" b="1" dirty="0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700" b="1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Calibri"/>
                          <a:cs typeface="Times New Roman"/>
                        </a:rPr>
                        <a:t>CANCELLATIONS</a:t>
                      </a:r>
                      <a:endParaRPr lang="en-US" sz="70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45625" marR="45625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700" b="1" dirty="0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US" sz="700" b="1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AIR/</a:t>
                      </a:r>
                    </a:p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US" sz="700" b="1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RAMP RETURN</a:t>
                      </a:r>
                      <a:endParaRPr lang="en-US" sz="70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45625" marR="45625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700" b="1" dirty="0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700" b="1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Calibri"/>
                          <a:cs typeface="Times New Roman"/>
                        </a:rPr>
                        <a:t>DELAYED/MISSING BAGGAGE</a:t>
                      </a:r>
                      <a:endParaRPr lang="en-US" sz="70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45625" marR="45625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GB" sz="700" b="1" dirty="0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700" b="1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BAGGAGE</a:t>
                      </a:r>
                      <a:r>
                        <a:rPr lang="en-GB" sz="700" b="1" baseline="0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 FOUND</a:t>
                      </a:r>
                      <a:endParaRPr lang="en-US" sz="70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45625" marR="45625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700" b="1" dirty="0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US" sz="700" b="1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TOTAL </a:t>
                      </a:r>
                    </a:p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US" sz="700" b="1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NO.</a:t>
                      </a:r>
                      <a:r>
                        <a:rPr lang="en-US" sz="700" b="1" baseline="0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 OF IN-BOUND PASSENGERS</a:t>
                      </a:r>
                      <a:r>
                        <a:rPr lang="en-US" sz="700" b="1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 </a:t>
                      </a:r>
                      <a:endParaRPr lang="en-US" sz="70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2953" marR="2953" marT="1969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700" b="1" dirty="0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US" sz="700" b="1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TOTAL </a:t>
                      </a:r>
                    </a:p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US" sz="700" b="1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NO.</a:t>
                      </a:r>
                      <a:r>
                        <a:rPr lang="en-US" sz="700" b="1" baseline="0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 OF OUT-BOUND PASSENGERS</a:t>
                      </a:r>
                      <a:endParaRPr lang="en-US" sz="70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2953" marR="2953" marT="1969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70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45625" marR="45625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700" b="1" dirty="0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700" b="1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Calibri"/>
                          <a:cs typeface="Times New Roman"/>
                        </a:rPr>
                        <a:t>OVER-BOOKING &amp; DENIED BOARDING </a:t>
                      </a:r>
                      <a:endParaRPr lang="en-US" sz="70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45625" marR="45625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700" b="1" dirty="0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700" b="1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Calibri"/>
                          <a:cs typeface="Times New Roman"/>
                        </a:rPr>
                        <a:t>OTHER COMPLAINTS</a:t>
                      </a:r>
                      <a:endParaRPr lang="en-US" sz="700" b="1" dirty="0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700" b="1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Calibri"/>
                          <a:cs typeface="Times New Roman"/>
                        </a:rPr>
                        <a:t>( PILFERAGE, DISCOURTESY ETC)</a:t>
                      </a:r>
                      <a:endParaRPr lang="en-US" sz="70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45625" marR="45625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700" b="1" dirty="0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700" b="1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Calibri"/>
                          <a:cs typeface="Times New Roman"/>
                        </a:rPr>
                        <a:t>TOTAL COMPLAINTS</a:t>
                      </a:r>
                      <a:endParaRPr lang="en-US" sz="70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45625" marR="45625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700" b="1" dirty="0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700" b="1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Calibri"/>
                          <a:cs typeface="Times New Roman"/>
                        </a:rPr>
                        <a:t>NO. OF RESOLVED CASES</a:t>
                      </a:r>
                    </a:p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70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45625" marR="45625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1256307"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800" dirty="0">
                        <a:latin typeface="Calibri"/>
                        <a:ea typeface="Calibri"/>
                        <a:cs typeface="Times New Roman"/>
                      </a:endParaRPr>
                    </a:p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800" b="1" dirty="0">
                          <a:solidFill>
                            <a:srgbClr val="000000"/>
                          </a:solidFill>
                          <a:latin typeface="Cambria"/>
                          <a:ea typeface="Calibri"/>
                          <a:cs typeface="Times New Roman"/>
                        </a:rPr>
                        <a:t>INTERNATIONAL AIRLINES</a:t>
                      </a:r>
                      <a:endParaRPr lang="en-US" sz="800" dirty="0"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45625" marR="45625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200" b="1" i="0" u="none" strike="noStrike" dirty="0" smtClean="0">
                          <a:solidFill>
                            <a:srgbClr val="000000"/>
                          </a:solidFill>
                          <a:latin typeface="+mn-lt"/>
                          <a:ea typeface="Cambria" panose="02040503050406030204" pitchFamily="18" charset="0"/>
                        </a:rPr>
                        <a:t>26</a:t>
                      </a:r>
                      <a:endParaRPr lang="en-US" sz="1200" b="1" i="0" u="none" strike="noStrike" dirty="0">
                        <a:solidFill>
                          <a:srgbClr val="000000"/>
                        </a:solidFill>
                        <a:latin typeface="+mn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en-GB" sz="1200" b="1" i="0" u="none" strike="noStrike" dirty="0" smtClean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  <a:p>
                      <a:pPr algn="ctr" fontAlgn="b"/>
                      <a:endParaRPr lang="en-GB" sz="1200" b="1" i="0" u="none" strike="noStrike" dirty="0" smtClean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  <a:p>
                      <a:pPr algn="ctr" fontAlgn="b"/>
                      <a:endParaRPr lang="en-GB" sz="1200" b="1" i="0" u="none" strike="noStrike" dirty="0" smtClean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  <a:p>
                      <a:pPr algn="ctr" fontAlgn="b"/>
                      <a:r>
                        <a:rPr lang="en-GB" sz="120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13,003</a:t>
                      </a:r>
                      <a:endParaRPr lang="en-GB" sz="1200" b="1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en-GB" sz="1200" b="1" i="0" u="none" strike="noStrike" dirty="0" smtClean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  <a:p>
                      <a:pPr algn="ctr" fontAlgn="b"/>
                      <a:endParaRPr lang="en-GB" sz="1200" b="1" i="0" u="none" strike="noStrike" dirty="0" smtClean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  <a:p>
                      <a:pPr algn="ctr" fontAlgn="b"/>
                      <a:endParaRPr lang="en-GB" sz="1200" b="1" i="0" u="none" strike="noStrike" dirty="0" smtClean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  <a:p>
                      <a:pPr algn="ctr" fontAlgn="b"/>
                      <a:r>
                        <a:rPr lang="en-GB" sz="120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4,628</a:t>
                      </a:r>
                      <a:endParaRPr lang="en-GB" sz="1200" b="1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en-GB" sz="1200" b="1" i="0" u="none" strike="noStrike" dirty="0" smtClean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  <a:p>
                      <a:pPr algn="ctr" fontAlgn="b"/>
                      <a:endParaRPr lang="en-GB" sz="1200" b="1" i="0" u="none" strike="noStrike" dirty="0" smtClean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  <a:p>
                      <a:pPr algn="ctr" fontAlgn="b"/>
                      <a:endParaRPr lang="en-GB" sz="1200" b="1" i="0" u="none" strike="noStrike" dirty="0" smtClean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12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82</a:t>
                      </a:r>
                    </a:p>
                    <a:p>
                      <a:pPr algn="ctr" fontAlgn="b"/>
                      <a:endParaRPr lang="en-GB" sz="1200" b="1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200" b="1" dirty="0" smtClean="0">
                          <a:latin typeface="+mn-lt"/>
                        </a:rPr>
                        <a:t>31</a:t>
                      </a:r>
                      <a:endParaRPr lang="en-GB" sz="1200" b="1" dirty="0">
                        <a:latin typeface="+mn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20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48,234</a:t>
                      </a:r>
                      <a:endParaRPr lang="en-GB" sz="1200" b="1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12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41,435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12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1,648,255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12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1,855,467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200" b="1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12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1,855,467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200" b="1" dirty="0" smtClean="0">
                          <a:latin typeface="+mn-lt"/>
                        </a:rPr>
                        <a:t>38</a:t>
                      </a:r>
                      <a:endParaRPr lang="en-GB" sz="1200" b="1" dirty="0">
                        <a:latin typeface="+mn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200" b="1" dirty="0" smtClean="0">
                          <a:latin typeface="+mn-lt"/>
                        </a:rPr>
                        <a:t>140</a:t>
                      </a:r>
                      <a:endParaRPr lang="en-GB" sz="1200" b="1" dirty="0">
                        <a:latin typeface="+mn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200" b="1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12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178</a:t>
                      </a:r>
                    </a:p>
                    <a:p>
                      <a:pPr algn="ctr"/>
                      <a:endParaRPr lang="en-GB" sz="1200" b="1" dirty="0">
                        <a:latin typeface="+mn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200" b="1" dirty="0" smtClean="0">
                          <a:latin typeface="+mn-lt"/>
                        </a:rPr>
                        <a:t>123</a:t>
                      </a:r>
                      <a:endParaRPr lang="en-GB" sz="1200" b="1" dirty="0">
                        <a:latin typeface="+mn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1216687"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800" b="1" dirty="0" smtClean="0">
                          <a:solidFill>
                            <a:srgbClr val="000000"/>
                          </a:solidFill>
                          <a:latin typeface="Cambria"/>
                          <a:ea typeface="Calibri"/>
                          <a:cs typeface="Times New Roman"/>
                        </a:rPr>
                        <a:t>DOMESTIC </a:t>
                      </a:r>
                    </a:p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800" b="1" dirty="0" smtClean="0">
                          <a:solidFill>
                            <a:srgbClr val="000000"/>
                          </a:solidFill>
                          <a:latin typeface="Cambria"/>
                          <a:ea typeface="Calibri"/>
                          <a:cs typeface="Times New Roman"/>
                        </a:rPr>
                        <a:t>AIRLINES</a:t>
                      </a:r>
                      <a:endParaRPr lang="en-US" sz="800" dirty="0"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45625" marR="45625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b="1" dirty="0" smtClean="0">
                          <a:latin typeface="+mn-lt"/>
                          <a:ea typeface="Cambria" panose="02040503050406030204" pitchFamily="18" charset="0"/>
                        </a:rPr>
                        <a:t>11</a:t>
                      </a:r>
                      <a:endParaRPr lang="en-US" sz="1200" b="1" dirty="0">
                        <a:latin typeface="+mn-lt"/>
                        <a:ea typeface="Cambria" panose="02040503050406030204" pitchFamily="18" charset="0"/>
                      </a:endParaRPr>
                    </a:p>
                  </a:txBody>
                  <a:tcPr marL="45625" marR="45625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200" b="1" dirty="0" smtClean="0">
                          <a:latin typeface="+mn-lt"/>
                        </a:rPr>
                        <a:t>80,328</a:t>
                      </a:r>
                      <a:endParaRPr lang="en-GB" sz="1200" b="1" dirty="0">
                        <a:latin typeface="+mn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12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47,144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12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795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200" b="1" dirty="0" smtClean="0">
                          <a:latin typeface="+mn-lt"/>
                        </a:rPr>
                        <a:t>91</a:t>
                      </a:r>
                      <a:endParaRPr lang="en-GB" sz="1200" b="1" dirty="0">
                        <a:latin typeface="+mn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200" b="1" dirty="0" smtClean="0">
                          <a:latin typeface="+mn-lt"/>
                        </a:rPr>
                        <a:t>449</a:t>
                      </a:r>
                      <a:endParaRPr lang="en-GB" sz="1200" b="1" dirty="0">
                        <a:latin typeface="+mn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200" b="1" dirty="0" smtClean="0">
                          <a:latin typeface="+mn-lt"/>
                        </a:rPr>
                        <a:t>449</a:t>
                      </a:r>
                      <a:endParaRPr lang="en-GB" sz="1200" b="1" dirty="0">
                        <a:latin typeface="+mn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200" b="1" dirty="0" smtClean="0">
                          <a:latin typeface="+mn-lt"/>
                        </a:rPr>
                        <a:t>6,309,662</a:t>
                      </a:r>
                      <a:endParaRPr lang="en-GB" sz="1200" b="1" dirty="0">
                        <a:latin typeface="+mn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200" b="1" dirty="0" smtClean="0">
                          <a:latin typeface="+mn-lt"/>
                        </a:rPr>
                        <a:t>6,359,977</a:t>
                      </a:r>
                      <a:endParaRPr lang="en-GB" sz="1200" b="1" dirty="0">
                        <a:latin typeface="+mn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GB" sz="1200" b="1" dirty="0">
                        <a:latin typeface="+mn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200" b="1" dirty="0" smtClean="0">
                          <a:latin typeface="+mn-lt"/>
                        </a:rPr>
                        <a:t>17</a:t>
                      </a:r>
                      <a:endParaRPr lang="en-GB" sz="1200" b="1" dirty="0">
                        <a:latin typeface="+mn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200" b="1" dirty="0" smtClean="0">
                          <a:latin typeface="+mn-lt"/>
                        </a:rPr>
                        <a:t>171</a:t>
                      </a:r>
                      <a:endParaRPr lang="en-GB" sz="1200" b="1" dirty="0">
                        <a:latin typeface="+mn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200" b="1" dirty="0" smtClean="0">
                          <a:latin typeface="+mn-lt"/>
                        </a:rPr>
                        <a:t>188</a:t>
                      </a:r>
                      <a:endParaRPr lang="en-GB" sz="1200" b="1" dirty="0">
                        <a:latin typeface="+mn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200" b="1" dirty="0" smtClean="0">
                          <a:latin typeface="+mn-lt"/>
                        </a:rPr>
                        <a:t>135</a:t>
                      </a:r>
                      <a:endParaRPr lang="en-GB" sz="1200" b="1" dirty="0">
                        <a:latin typeface="+mn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</a:tbl>
          </a:graphicData>
        </a:graphic>
      </p:graphicFrame>
      <p:sp>
        <p:nvSpPr>
          <p:cNvPr id="3" name="Rectangle 2"/>
          <p:cNvSpPr/>
          <p:nvPr/>
        </p:nvSpPr>
        <p:spPr>
          <a:xfrm>
            <a:off x="2166911" y="642923"/>
            <a:ext cx="8215371" cy="80021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0" algn="ctr"/>
            <a:r>
              <a:rPr lang="en-GB" sz="2000" b="1" dirty="0" smtClean="0">
                <a:latin typeface="Cambria" pitchFamily="18" charset="0"/>
              </a:rPr>
              <a:t>NIGERIA </a:t>
            </a:r>
            <a:r>
              <a:rPr lang="en-GB" sz="2000" b="1" dirty="0">
                <a:latin typeface="Cambria" pitchFamily="18" charset="0"/>
              </a:rPr>
              <a:t>CIVIL AVIATION AUTHORITY </a:t>
            </a:r>
            <a:endParaRPr lang="en-GB" sz="900" b="1" dirty="0">
              <a:latin typeface="Cambria" pitchFamily="18" charset="0"/>
            </a:endParaRPr>
          </a:p>
          <a:p>
            <a:pPr lvl="0" algn="ctr"/>
            <a:r>
              <a:rPr lang="en-GB" sz="1400" b="1" u="sng" dirty="0">
                <a:latin typeface="Cambria" pitchFamily="18" charset="0"/>
                <a:ea typeface="Calibri" pitchFamily="34" charset="0"/>
                <a:cs typeface="Times New Roman" pitchFamily="18" charset="0"/>
              </a:rPr>
              <a:t>EXECUTIVE SUMMARY </a:t>
            </a:r>
            <a:r>
              <a:rPr lang="en-US" sz="1400" b="1" u="sng" dirty="0">
                <a:latin typeface="Cambria" pitchFamily="18" charset="0"/>
                <a:ea typeface="Calibri" pitchFamily="34" charset="0"/>
                <a:cs typeface="Times New Roman" pitchFamily="18" charset="0"/>
              </a:rPr>
              <a:t>ON INTERNATIONAL AND DOMESTIC FLIGHT OPERATIONS </a:t>
            </a:r>
          </a:p>
          <a:p>
            <a:pPr lvl="0" algn="ctr"/>
            <a:r>
              <a:rPr lang="en-US" sz="1200" b="1" u="sng" dirty="0">
                <a:solidFill>
                  <a:prstClr val="black"/>
                </a:solidFill>
                <a:latin typeface="Cambria" pitchFamily="18" charset="0"/>
                <a:ea typeface="Calibri" pitchFamily="34" charset="0"/>
                <a:cs typeface="Times New Roman" pitchFamily="18" charset="0"/>
              </a:rPr>
              <a:t>(JANUARY </a:t>
            </a:r>
            <a:r>
              <a:rPr lang="en-US" sz="1200" b="1" u="sng" dirty="0">
                <a:solidFill>
                  <a:prstClr val="black"/>
                </a:solidFill>
                <a:ea typeface="Calibri" pitchFamily="34" charset="0"/>
                <a:cs typeface="Times New Roman" pitchFamily="18" charset="0"/>
              </a:rPr>
              <a:t>–</a:t>
            </a:r>
            <a:r>
              <a:rPr lang="en-US" sz="1200" b="1" u="sng" dirty="0">
                <a:solidFill>
                  <a:prstClr val="black"/>
                </a:solidFill>
                <a:latin typeface="Cambria" pitchFamily="18" charset="0"/>
                <a:ea typeface="Calibri" pitchFamily="34" charset="0"/>
                <a:cs typeface="Times New Roman" pitchFamily="18" charset="0"/>
              </a:rPr>
              <a:t> DECEMBER, </a:t>
            </a:r>
            <a:r>
              <a:rPr lang="en-US" sz="1200" b="1" u="sng" dirty="0" smtClean="0">
                <a:solidFill>
                  <a:prstClr val="black"/>
                </a:solidFill>
                <a:latin typeface="Cambria" pitchFamily="18" charset="0"/>
                <a:ea typeface="Calibri" pitchFamily="34" charset="0"/>
                <a:cs typeface="Times New Roman" pitchFamily="18" charset="0"/>
              </a:rPr>
              <a:t>2022)</a:t>
            </a:r>
            <a:endParaRPr lang="en-US" sz="1000" dirty="0"/>
          </a:p>
        </p:txBody>
      </p:sp>
      <p:sp>
        <p:nvSpPr>
          <p:cNvPr id="119809" name="Rectangle 1"/>
          <p:cNvSpPr>
            <a:spLocks noChangeArrowheads="1"/>
          </p:cNvSpPr>
          <p:nvPr/>
        </p:nvSpPr>
        <p:spPr bwMode="auto">
          <a:xfrm>
            <a:off x="1881160" y="1602230"/>
            <a:ext cx="8247289" cy="24622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algn="just"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1000" dirty="0">
                <a:latin typeface="Cambria" pitchFamily="18" charset="0"/>
                <a:ea typeface="Calibri" pitchFamily="34" charset="0"/>
                <a:cs typeface="Times New Roman" pitchFamily="18" charset="0"/>
              </a:rPr>
              <a:t>For the period under review, a total number </a:t>
            </a:r>
            <a:r>
              <a:rPr lang="en-US" sz="1000" dirty="0" smtClean="0">
                <a:latin typeface="Cambria" pitchFamily="18" charset="0"/>
                <a:ea typeface="Calibri" pitchFamily="34" charset="0"/>
                <a:cs typeface="Times New Roman" pitchFamily="18" charset="0"/>
              </a:rPr>
              <a:t>of </a:t>
            </a:r>
            <a:r>
              <a:rPr lang="en-US" sz="1000" b="1" dirty="0" smtClean="0">
                <a:latin typeface="Cambria" pitchFamily="18" charset="0"/>
                <a:ea typeface="Calibri" pitchFamily="34" charset="0"/>
                <a:cs typeface="Times New Roman" pitchFamily="18" charset="0"/>
              </a:rPr>
              <a:t>13,003</a:t>
            </a:r>
            <a:r>
              <a:rPr lang="en-US" sz="1000" dirty="0" smtClean="0">
                <a:solidFill>
                  <a:srgbClr val="000000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 </a:t>
            </a:r>
            <a:r>
              <a:rPr lang="en-US" sz="1000" dirty="0">
                <a:latin typeface="Cambria" pitchFamily="18" charset="0"/>
                <a:ea typeface="Calibri"/>
                <a:cs typeface="Times New Roman"/>
              </a:rPr>
              <a:t>f</a:t>
            </a:r>
            <a:r>
              <a:rPr lang="en-US" sz="1000" dirty="0">
                <a:latin typeface="Cambria" pitchFamily="18" charset="0"/>
                <a:ea typeface="Calibri" pitchFamily="34" charset="0"/>
                <a:cs typeface="Times New Roman" pitchFamily="18" charset="0"/>
              </a:rPr>
              <a:t>lights operated on international routes </a:t>
            </a:r>
            <a:r>
              <a:rPr lang="en-US" sz="1000" dirty="0" smtClean="0">
                <a:latin typeface="Cambria" pitchFamily="18" charset="0"/>
                <a:ea typeface="Calibri" pitchFamily="34" charset="0"/>
                <a:cs typeface="Times New Roman" pitchFamily="18" charset="0"/>
              </a:rPr>
              <a:t>while </a:t>
            </a:r>
            <a:r>
              <a:rPr lang="en-US" sz="1000" b="1" dirty="0" smtClean="0">
                <a:latin typeface="Cambria" pitchFamily="18" charset="0"/>
                <a:ea typeface="Calibri" pitchFamily="34" charset="0"/>
                <a:cs typeface="Times New Roman" pitchFamily="18" charset="0"/>
              </a:rPr>
              <a:t>80,328</a:t>
            </a:r>
            <a:r>
              <a:rPr lang="en-US" sz="1000" dirty="0" smtClean="0">
                <a:latin typeface="Cambria" pitchFamily="18" charset="0"/>
                <a:ea typeface="Calibri" pitchFamily="34" charset="0"/>
                <a:cs typeface="Times New Roman" pitchFamily="18" charset="0"/>
              </a:rPr>
              <a:t> flights </a:t>
            </a:r>
            <a:r>
              <a:rPr lang="en-US" sz="1000" dirty="0">
                <a:latin typeface="Cambria" pitchFamily="18" charset="0"/>
                <a:ea typeface="Calibri" pitchFamily="34" charset="0"/>
                <a:cs typeface="Times New Roman" pitchFamily="18" charset="0"/>
              </a:rPr>
              <a:t>operated on domestic routes.</a:t>
            </a:r>
            <a:endParaRPr lang="en-US" sz="1000" dirty="0">
              <a:latin typeface="Arial" pitchFamily="34" charset="0"/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11691241" y="6309359"/>
            <a:ext cx="316214" cy="274320"/>
          </a:xfrm>
        </p:spPr>
        <p:txBody>
          <a:bodyPr/>
          <a:lstStyle/>
          <a:p>
            <a:fld id="{BA8EB603-B53A-462C-9089-9D4AB954B978}" type="slidenum">
              <a:rPr lang="en-US" b="1" smtClean="0"/>
              <a:pPr/>
              <a:t>2</a:t>
            </a:fld>
            <a:endParaRPr lang="en-US" b="1" dirty="0"/>
          </a:p>
        </p:txBody>
      </p:sp>
      <p:graphicFrame>
        <p:nvGraphicFramePr>
          <p:cNvPr id="8" name="Object 7"/>
          <p:cNvGraphicFramePr>
            <a:graphicFrameLocks noChangeAspect="1"/>
          </p:cNvGraphicFramePr>
          <p:nvPr>
            <p:extLst/>
          </p:nvPr>
        </p:nvGraphicFramePr>
        <p:xfrm>
          <a:off x="9624392" y="325424"/>
          <a:ext cx="720080" cy="6381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2175" r:id="rId3" imgW="568482" imgH="638663" progId="">
                  <p:embed/>
                </p:oleObj>
              </mc:Choice>
              <mc:Fallback>
                <p:oleObj r:id="rId3" imgW="568482" imgH="638663" progId="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9624392" y="325424"/>
                        <a:ext cx="720080" cy="638175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7" name="Rectangle 6"/>
          <p:cNvSpPr/>
          <p:nvPr/>
        </p:nvSpPr>
        <p:spPr>
          <a:xfrm>
            <a:off x="2753188" y="2110263"/>
            <a:ext cx="2592288" cy="123492"/>
          </a:xfrm>
          <a:prstGeom prst="rect">
            <a:avLst/>
          </a:prstGeom>
          <a:solidFill>
            <a:schemeClr val="bg2"/>
          </a:solidFill>
          <a:ln>
            <a:solidFill>
              <a:schemeClr val="bg2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GB" sz="900" b="1" dirty="0">
                <a:solidFill>
                  <a:schemeClr val="tx1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SUMMARY OF FLIGHT OPERATIONS</a:t>
            </a:r>
            <a:endParaRPr lang="en-US" sz="900" b="1" dirty="0">
              <a:solidFill>
                <a:schemeClr val="tx1"/>
              </a:solidFill>
              <a:latin typeface="Cambria" panose="02040503050406030204" pitchFamily="18" charset="0"/>
              <a:ea typeface="Cambria" panose="02040503050406030204" pitchFamily="18" charset="0"/>
            </a:endParaRPr>
          </a:p>
        </p:txBody>
      </p:sp>
      <p:sp>
        <p:nvSpPr>
          <p:cNvPr id="9" name="Rectangle 8"/>
          <p:cNvSpPr/>
          <p:nvPr/>
        </p:nvSpPr>
        <p:spPr>
          <a:xfrm>
            <a:off x="8688288" y="2114435"/>
            <a:ext cx="2592288" cy="123492"/>
          </a:xfrm>
          <a:prstGeom prst="rect">
            <a:avLst/>
          </a:prstGeom>
          <a:solidFill>
            <a:schemeClr val="bg2"/>
          </a:solidFill>
          <a:ln>
            <a:solidFill>
              <a:schemeClr val="bg2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GB" sz="900" b="1" dirty="0">
                <a:solidFill>
                  <a:schemeClr val="tx1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SUMMARY OF FILED COMPLAINTS</a:t>
            </a:r>
            <a:endParaRPr lang="en-US" sz="900" b="1" dirty="0">
              <a:solidFill>
                <a:schemeClr val="tx1"/>
              </a:solidFill>
              <a:latin typeface="Cambria" panose="02040503050406030204" pitchFamily="18" charset="0"/>
              <a:ea typeface="Cambria" panose="02040503050406030204" pitchFamily="18" charset="0"/>
            </a:endParaRPr>
          </a:p>
        </p:txBody>
      </p:sp>
      <p:sp>
        <p:nvSpPr>
          <p:cNvPr id="10" name="Rectangle 9"/>
          <p:cNvSpPr/>
          <p:nvPr/>
        </p:nvSpPr>
        <p:spPr>
          <a:xfrm>
            <a:off x="748268" y="6346492"/>
            <a:ext cx="7431456" cy="215444"/>
          </a:xfrm>
          <a:prstGeom prst="rect">
            <a:avLst/>
          </a:prstGeom>
          <a:solidFill>
            <a:srgbClr val="FF7C80"/>
          </a:solidFill>
        </p:spPr>
        <p:txBody>
          <a:bodyPr wrap="square">
            <a:spAutoFit/>
          </a:bodyPr>
          <a:lstStyle/>
          <a:p>
            <a:r>
              <a:rPr lang="en-GB" sz="800" b="1" dirty="0">
                <a:latin typeface="Cambria" panose="02040503050406030204" pitchFamily="18" charset="0"/>
                <a:ea typeface="Cambria" panose="02040503050406030204" pitchFamily="18" charset="0"/>
              </a:rPr>
              <a:t>NOTE: HOWEVER, MOST OF THESE CASES WERE RESOLVED AFTER FOLLOW-UP AND ADDITIONAL BACKLOG FROM THE PREVIOUS MONTHS</a:t>
            </a:r>
            <a:endParaRPr lang="en-US" sz="800" b="1" dirty="0">
              <a:latin typeface="Cambria" panose="02040503050406030204" pitchFamily="18" charset="0"/>
              <a:ea typeface="Cambria" panose="020405030504060302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03108816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/>
      </p:par>
    </p:tn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 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68873167"/>
              </p:ext>
            </p:extLst>
          </p:nvPr>
        </p:nvGraphicFramePr>
        <p:xfrm>
          <a:off x="698267" y="585452"/>
          <a:ext cx="10814857" cy="5615160"/>
        </p:xfrm>
        <a:graphic>
          <a:graphicData uri="http://schemas.openxmlformats.org/drawingml/2006/table">
            <a:tbl>
              <a:tblPr/>
              <a:tblGrid>
                <a:gridCol w="257474"/>
                <a:gridCol w="944072"/>
                <a:gridCol w="297482"/>
                <a:gridCol w="392901"/>
                <a:gridCol w="318573"/>
                <a:gridCol w="382284"/>
                <a:gridCol w="318573"/>
                <a:gridCol w="318573"/>
                <a:gridCol w="364005"/>
                <a:gridCol w="358582"/>
                <a:gridCol w="358582"/>
                <a:gridCol w="320549"/>
                <a:gridCol w="336842"/>
                <a:gridCol w="358582"/>
                <a:gridCol w="358582"/>
                <a:gridCol w="329915"/>
                <a:gridCol w="336395"/>
                <a:gridCol w="318573"/>
                <a:gridCol w="382284"/>
                <a:gridCol w="382284"/>
                <a:gridCol w="389720"/>
                <a:gridCol w="389720"/>
                <a:gridCol w="389720"/>
                <a:gridCol w="389720"/>
                <a:gridCol w="389720"/>
                <a:gridCol w="389720"/>
                <a:gridCol w="530492"/>
                <a:gridCol w="510938"/>
              </a:tblGrid>
              <a:tr h="437064">
                <a:tc rowSpan="2">
                  <a:txBody>
                    <a:bodyPr/>
                    <a:lstStyle/>
                    <a:p>
                      <a:pPr algn="l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500" kern="1200" dirty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Arial"/>
                        </a:rPr>
                        <a:t>    </a:t>
                      </a:r>
                      <a:r>
                        <a:rPr lang="en-US" sz="50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Arial"/>
                        </a:rPr>
                        <a:t>S/N </a:t>
                      </a:r>
                      <a:endParaRPr lang="en-US" sz="50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640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700" b="1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AIRLINES</a:t>
                      </a:r>
                      <a:r>
                        <a:rPr lang="en-US" sz="700" b="1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Calibri"/>
                          <a:cs typeface="Times New Roman"/>
                        </a:rPr>
                        <a:t> </a:t>
                      </a:r>
                      <a:endParaRPr lang="en-US" sz="70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640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en-GB" sz="600" b="1" kern="1200" dirty="0" smtClean="0">
                        <a:solidFill>
                          <a:srgbClr val="000000"/>
                        </a:solidFill>
                        <a:latin typeface="Cambria" pitchFamily="18" charset="0"/>
                        <a:ea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GB" sz="600" b="1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JANUARY</a:t>
                      </a:r>
                      <a:endParaRPr lang="en-US" sz="600" b="1" kern="1200" dirty="0" smtClean="0">
                        <a:solidFill>
                          <a:srgbClr val="000000"/>
                        </a:solidFill>
                        <a:latin typeface="Cambria" pitchFamily="18" charset="0"/>
                        <a:ea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en-US" sz="600" b="1" kern="1200" dirty="0" smtClean="0">
                        <a:solidFill>
                          <a:srgbClr val="000000"/>
                        </a:solidFill>
                        <a:latin typeface="Cambria" pitchFamily="18" charset="0"/>
                        <a:ea typeface="Times New Roman"/>
                        <a:cs typeface="Times New Roman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600" b="1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FEBRU</a:t>
                      </a:r>
                      <a:r>
                        <a:rPr lang="en-US" sz="600" b="1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ARY </a:t>
                      </a:r>
                      <a:r>
                        <a:rPr lang="en-US" sz="600" b="1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</a:t>
                      </a:r>
                      <a:endParaRPr lang="en-US" sz="60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80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GB" sz="600" b="1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MARCH </a:t>
                      </a:r>
                      <a:endParaRPr lang="en-US" sz="60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80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GB" sz="600" b="1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APRIL</a:t>
                      </a:r>
                      <a:endParaRPr lang="en-US" sz="60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GB" sz="600" b="1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MAY</a:t>
                      </a:r>
                      <a:endParaRPr lang="en-US" sz="60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GB" sz="600" b="1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JUNE</a:t>
                      </a:r>
                      <a:endParaRPr lang="en-US" sz="60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GB" sz="600" b="1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JULY</a:t>
                      </a:r>
                      <a:endParaRPr lang="en-US" sz="60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 dirty="0"/>
                    </a:p>
                  </a:txBody>
                  <a:tcPr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GB" sz="600" b="1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AUGUST</a:t>
                      </a:r>
                      <a:endParaRPr lang="en-US" sz="60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GB" sz="600" b="1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SEPTEMBER</a:t>
                      </a:r>
                      <a:endParaRPr lang="en-US" sz="60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GB" sz="600" b="1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OCTOBER</a:t>
                      </a:r>
                      <a:endParaRPr lang="en-US" sz="60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 dirty="0"/>
                    </a:p>
                  </a:txBody>
                  <a:tcPr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GB" sz="600" b="1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NOVERMBER</a:t>
                      </a:r>
                      <a:endParaRPr lang="en-US" sz="60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 dirty="0"/>
                    </a:p>
                  </a:txBody>
                  <a:tcPr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GB" sz="600" b="1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DECEMBER</a:t>
                      </a:r>
                      <a:endParaRPr lang="en-US" sz="60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600" b="1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Total </a:t>
                      </a: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600" b="1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No.</a:t>
                      </a:r>
                      <a:r>
                        <a:rPr lang="en-US" sz="600" b="1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Of </a:t>
                      </a: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6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mbria" pitchFamily="18" charset="0"/>
                          <a:ea typeface="Times New Roman"/>
                          <a:cs typeface="Times New Roman" pitchFamily="18" charset="0"/>
                        </a:rPr>
                        <a:t>Total Complaints</a:t>
                      </a:r>
                      <a:endParaRPr lang="en-US" sz="600" b="1" dirty="0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600" b="1" dirty="0" smtClean="0">
                          <a:latin typeface="Cambria" pitchFamily="18" charset="0"/>
                        </a:rPr>
                        <a:t>Total  </a:t>
                      </a: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600" b="1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No.</a:t>
                      </a:r>
                      <a:r>
                        <a:rPr lang="en-US" sz="600" b="1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Of </a:t>
                      </a:r>
                      <a:r>
                        <a:rPr kumimoji="0" lang="en-US" sz="6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mbria" pitchFamily="18" charset="0"/>
                          <a:ea typeface="Times New Roman"/>
                          <a:cs typeface="Times New Roman" pitchFamily="18" charset="0"/>
                        </a:rPr>
                        <a:t>Resolved Cases</a:t>
                      </a:r>
                      <a:r>
                        <a:rPr lang="en-GB" sz="600" b="1" dirty="0" smtClean="0">
                          <a:latin typeface="Cambria" pitchFamily="18" charset="0"/>
                        </a:rPr>
                        <a:t> </a:t>
                      </a:r>
                      <a:endParaRPr lang="en-GB" sz="600" b="1" dirty="0">
                        <a:latin typeface="Cambria" pitchFamily="18" charset="0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626293">
                <a:tc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algn="l">
                        <a:lnSpc>
                          <a:spcPct val="150000"/>
                        </a:lnSpc>
                      </a:pPr>
                      <a:endParaRPr lang="en-US" sz="650" dirty="0">
                        <a:latin typeface="Cambria" pitchFamily="18" charset="0"/>
                        <a:ea typeface="Times New Roman"/>
                      </a:endParaRPr>
                    </a:p>
                  </a:txBody>
                  <a:tcPr marL="7566" marR="7566" marT="6405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No.</a:t>
                      </a:r>
                      <a:r>
                        <a:rPr lang="en-US" sz="50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Of </a:t>
                      </a:r>
                      <a:r>
                        <a:rPr kumimoji="0" lang="en-US" sz="5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mbria" pitchFamily="18" charset="0"/>
                          <a:ea typeface="Times New Roman"/>
                          <a:cs typeface="Times New Roman" pitchFamily="18" charset="0"/>
                        </a:rPr>
                        <a:t>Total Complaints</a:t>
                      </a:r>
                      <a:endParaRPr lang="en-US" sz="50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19641" marR="19641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No.</a:t>
                      </a:r>
                      <a:r>
                        <a:rPr lang="en-US" sz="50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Of </a:t>
                      </a:r>
                      <a:r>
                        <a:rPr kumimoji="0" lang="en-US" sz="5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mbria" pitchFamily="18" charset="0"/>
                          <a:ea typeface="Times New Roman"/>
                          <a:cs typeface="Times New Roman" pitchFamily="18" charset="0"/>
                        </a:rPr>
                        <a:t>Resolved Cases</a:t>
                      </a:r>
                      <a:endParaRPr lang="en-US" sz="50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19641" marR="19641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No.</a:t>
                      </a:r>
                      <a:r>
                        <a:rPr lang="en-US" sz="50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Of </a:t>
                      </a:r>
                      <a:r>
                        <a:rPr kumimoji="0" lang="en-US" sz="5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mbria" pitchFamily="18" charset="0"/>
                          <a:ea typeface="Times New Roman"/>
                          <a:cs typeface="Times New Roman" pitchFamily="18" charset="0"/>
                        </a:rPr>
                        <a:t>Total Complaints</a:t>
                      </a:r>
                      <a:endParaRPr lang="en-US" sz="50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19641" marR="19641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No.</a:t>
                      </a:r>
                      <a:r>
                        <a:rPr lang="en-US" sz="50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Of </a:t>
                      </a:r>
                      <a:r>
                        <a:rPr kumimoji="0" lang="en-US" sz="5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mbria" pitchFamily="18" charset="0"/>
                          <a:ea typeface="Times New Roman"/>
                          <a:cs typeface="Times New Roman" pitchFamily="18" charset="0"/>
                        </a:rPr>
                        <a:t>Resolved Cases</a:t>
                      </a:r>
                      <a:endParaRPr lang="en-US" sz="50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19641" marR="19641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No.</a:t>
                      </a:r>
                      <a:r>
                        <a:rPr lang="en-US" sz="50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Of </a:t>
                      </a:r>
                      <a:r>
                        <a:rPr kumimoji="0" lang="en-US" sz="5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mbria" pitchFamily="18" charset="0"/>
                          <a:ea typeface="Times New Roman"/>
                          <a:cs typeface="Times New Roman" pitchFamily="18" charset="0"/>
                        </a:rPr>
                        <a:t>Total Complaints</a:t>
                      </a:r>
                      <a:endParaRPr lang="en-US" sz="50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19641" marR="19641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No.</a:t>
                      </a:r>
                      <a:r>
                        <a:rPr lang="en-US" sz="50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Of </a:t>
                      </a:r>
                      <a:r>
                        <a:rPr kumimoji="0" lang="en-US" sz="5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mbria" pitchFamily="18" charset="0"/>
                          <a:ea typeface="Times New Roman"/>
                          <a:cs typeface="Times New Roman" pitchFamily="18" charset="0"/>
                        </a:rPr>
                        <a:t>Resolved Cases</a:t>
                      </a:r>
                      <a:endParaRPr lang="en-US" sz="50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19641" marR="19641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No.</a:t>
                      </a:r>
                      <a:r>
                        <a:rPr lang="en-US" sz="50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Of </a:t>
                      </a:r>
                      <a:r>
                        <a:rPr kumimoji="0" lang="en-US" sz="5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mbria" pitchFamily="18" charset="0"/>
                          <a:ea typeface="Times New Roman"/>
                          <a:cs typeface="Times New Roman" pitchFamily="18" charset="0"/>
                        </a:rPr>
                        <a:t>Total Complaints</a:t>
                      </a:r>
                      <a:endParaRPr lang="en-US" sz="50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19641" marR="19641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No.</a:t>
                      </a:r>
                      <a:r>
                        <a:rPr lang="en-US" sz="50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Of </a:t>
                      </a:r>
                      <a:r>
                        <a:rPr kumimoji="0" lang="en-US" sz="5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mbria" pitchFamily="18" charset="0"/>
                          <a:ea typeface="Times New Roman"/>
                          <a:cs typeface="Times New Roman" pitchFamily="18" charset="0"/>
                        </a:rPr>
                        <a:t>Resolved Cases</a:t>
                      </a:r>
                      <a:endParaRPr lang="en-US" sz="50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19641" marR="19641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No.</a:t>
                      </a:r>
                      <a:r>
                        <a:rPr lang="en-US" sz="50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Of </a:t>
                      </a:r>
                      <a:r>
                        <a:rPr kumimoji="0" lang="en-US" sz="5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mbria" pitchFamily="18" charset="0"/>
                          <a:ea typeface="Times New Roman"/>
                          <a:cs typeface="Times New Roman" pitchFamily="18" charset="0"/>
                        </a:rPr>
                        <a:t>Total Complaints</a:t>
                      </a:r>
                      <a:endParaRPr lang="en-US" sz="50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19641" marR="19641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No.</a:t>
                      </a:r>
                      <a:r>
                        <a:rPr lang="en-US" sz="50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Of </a:t>
                      </a:r>
                      <a:r>
                        <a:rPr kumimoji="0" lang="en-US" sz="5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mbria" pitchFamily="18" charset="0"/>
                          <a:ea typeface="Times New Roman"/>
                          <a:cs typeface="Times New Roman" pitchFamily="18" charset="0"/>
                        </a:rPr>
                        <a:t>Resolved Cases</a:t>
                      </a:r>
                      <a:endParaRPr lang="en-US" sz="50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19641" marR="19641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No.</a:t>
                      </a:r>
                      <a:r>
                        <a:rPr lang="en-US" sz="50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Of </a:t>
                      </a:r>
                      <a:r>
                        <a:rPr kumimoji="0" lang="en-US" sz="5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mbria" pitchFamily="18" charset="0"/>
                          <a:ea typeface="Times New Roman"/>
                          <a:cs typeface="Times New Roman" pitchFamily="18" charset="0"/>
                        </a:rPr>
                        <a:t>Total Complaints</a:t>
                      </a:r>
                      <a:endParaRPr lang="en-US" sz="50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19641" marR="19641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No.</a:t>
                      </a:r>
                      <a:r>
                        <a:rPr lang="en-US" sz="50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Of </a:t>
                      </a:r>
                      <a:r>
                        <a:rPr kumimoji="0" lang="en-US" sz="5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mbria" pitchFamily="18" charset="0"/>
                          <a:ea typeface="Times New Roman"/>
                          <a:cs typeface="Times New Roman" pitchFamily="18" charset="0"/>
                        </a:rPr>
                        <a:t>Resolved Cases</a:t>
                      </a:r>
                      <a:endParaRPr lang="en-US" sz="50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19641" marR="19641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No.</a:t>
                      </a:r>
                      <a:r>
                        <a:rPr lang="en-US" sz="50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Of </a:t>
                      </a:r>
                      <a:r>
                        <a:rPr kumimoji="0" lang="en-US" sz="5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mbria" pitchFamily="18" charset="0"/>
                          <a:ea typeface="Times New Roman"/>
                          <a:cs typeface="Times New Roman" pitchFamily="18" charset="0"/>
                        </a:rPr>
                        <a:t>Total Complaints</a:t>
                      </a:r>
                      <a:endParaRPr lang="en-US" sz="50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19641" marR="19641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No.</a:t>
                      </a:r>
                      <a:r>
                        <a:rPr lang="en-US" sz="50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Of </a:t>
                      </a:r>
                      <a:r>
                        <a:rPr kumimoji="0" lang="en-US" sz="5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mbria" pitchFamily="18" charset="0"/>
                          <a:ea typeface="Times New Roman"/>
                          <a:cs typeface="Times New Roman" pitchFamily="18" charset="0"/>
                        </a:rPr>
                        <a:t>Resolved Cases</a:t>
                      </a:r>
                      <a:endParaRPr lang="en-US" sz="50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19641" marR="19641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No.</a:t>
                      </a:r>
                      <a:r>
                        <a:rPr lang="en-US" sz="50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Of </a:t>
                      </a:r>
                      <a:r>
                        <a:rPr kumimoji="0" lang="en-US" sz="5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mbria" pitchFamily="18" charset="0"/>
                          <a:ea typeface="Times New Roman"/>
                          <a:cs typeface="Times New Roman" pitchFamily="18" charset="0"/>
                        </a:rPr>
                        <a:t>Total Complaints</a:t>
                      </a:r>
                      <a:endParaRPr lang="en-US" sz="50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19641" marR="19641" marT="4270" marB="0" vert="vert270" anchor="ctr"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No.</a:t>
                      </a:r>
                      <a:r>
                        <a:rPr lang="en-US" sz="50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Of </a:t>
                      </a:r>
                      <a:r>
                        <a:rPr kumimoji="0" lang="en-US" sz="5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mbria" pitchFamily="18" charset="0"/>
                          <a:ea typeface="Times New Roman"/>
                          <a:cs typeface="Times New Roman" pitchFamily="18" charset="0"/>
                        </a:rPr>
                        <a:t>Resolved Cases</a:t>
                      </a:r>
                      <a:endParaRPr lang="en-US" sz="50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19641" marR="19641" marT="4270" marB="0" vert="vert27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No.</a:t>
                      </a:r>
                      <a:r>
                        <a:rPr lang="en-US" sz="50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Of </a:t>
                      </a:r>
                      <a:r>
                        <a:rPr kumimoji="0" lang="en-US" sz="5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mbria" pitchFamily="18" charset="0"/>
                          <a:ea typeface="Times New Roman"/>
                          <a:cs typeface="Times New Roman" pitchFamily="18" charset="0"/>
                        </a:rPr>
                        <a:t>Total Complaints</a:t>
                      </a:r>
                      <a:endParaRPr lang="en-US" sz="50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19641" marR="19641" marT="4270" marB="0" vert="vert270" anchor="ctr"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No.</a:t>
                      </a:r>
                      <a:r>
                        <a:rPr lang="en-US" sz="50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Of </a:t>
                      </a:r>
                      <a:r>
                        <a:rPr kumimoji="0" lang="en-US" sz="5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mbria" pitchFamily="18" charset="0"/>
                          <a:ea typeface="Times New Roman"/>
                          <a:cs typeface="Times New Roman" pitchFamily="18" charset="0"/>
                        </a:rPr>
                        <a:t>Resolved Cases</a:t>
                      </a:r>
                      <a:endParaRPr lang="en-US" sz="50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19641" marR="19641" marT="4270" marB="0" vert="vert27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No.</a:t>
                      </a:r>
                      <a:r>
                        <a:rPr lang="en-US" sz="50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Of </a:t>
                      </a:r>
                      <a:r>
                        <a:rPr kumimoji="0" lang="en-US" sz="5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mbria" pitchFamily="18" charset="0"/>
                          <a:ea typeface="Times New Roman"/>
                          <a:cs typeface="Times New Roman" pitchFamily="18" charset="0"/>
                        </a:rPr>
                        <a:t>Total Complaints</a:t>
                      </a:r>
                      <a:endParaRPr lang="en-US" sz="50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19641" marR="19641" marT="4270" marB="0" vert="vert270" anchor="ctr"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No.</a:t>
                      </a:r>
                      <a:r>
                        <a:rPr lang="en-US" sz="50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Of </a:t>
                      </a:r>
                      <a:r>
                        <a:rPr kumimoji="0" lang="en-US" sz="5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mbria" pitchFamily="18" charset="0"/>
                          <a:ea typeface="Times New Roman"/>
                          <a:cs typeface="Times New Roman" pitchFamily="18" charset="0"/>
                        </a:rPr>
                        <a:t>Resolved Cases</a:t>
                      </a:r>
                      <a:endParaRPr lang="en-US" sz="50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19641" marR="19641" marT="4270" marB="0" vert="vert27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No.</a:t>
                      </a:r>
                      <a:r>
                        <a:rPr lang="en-US" sz="50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Of </a:t>
                      </a:r>
                      <a:r>
                        <a:rPr kumimoji="0" lang="en-US" sz="5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mbria" pitchFamily="18" charset="0"/>
                          <a:ea typeface="Times New Roman"/>
                          <a:cs typeface="Times New Roman" pitchFamily="18" charset="0"/>
                        </a:rPr>
                        <a:t>Total Complaints</a:t>
                      </a:r>
                      <a:endParaRPr lang="en-US" sz="50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19641" marR="19641" marT="4270" marB="0" vert="vert270" anchor="ctr"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No.</a:t>
                      </a:r>
                      <a:r>
                        <a:rPr lang="en-US" sz="50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Of </a:t>
                      </a:r>
                      <a:r>
                        <a:rPr kumimoji="0" lang="en-US" sz="5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mbria" pitchFamily="18" charset="0"/>
                          <a:ea typeface="Times New Roman"/>
                          <a:cs typeface="Times New Roman" pitchFamily="18" charset="0"/>
                        </a:rPr>
                        <a:t>Resolved Cases</a:t>
                      </a:r>
                      <a:endParaRPr lang="en-US" sz="50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19641" marR="19641" marT="4270" marB="0" vert="vert27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No.</a:t>
                      </a:r>
                      <a:r>
                        <a:rPr lang="en-US" sz="50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Of </a:t>
                      </a:r>
                      <a:r>
                        <a:rPr kumimoji="0" lang="en-US" sz="5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mbria" pitchFamily="18" charset="0"/>
                          <a:ea typeface="Times New Roman"/>
                          <a:cs typeface="Times New Roman" pitchFamily="18" charset="0"/>
                        </a:rPr>
                        <a:t>Total Complaints</a:t>
                      </a:r>
                      <a:endParaRPr lang="en-US" sz="50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19641" marR="19641" marT="4270" marB="0" vert="vert270" anchor="ctr"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No.</a:t>
                      </a:r>
                      <a:r>
                        <a:rPr lang="en-US" sz="50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Of </a:t>
                      </a:r>
                      <a:r>
                        <a:rPr kumimoji="0" lang="en-US" sz="5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mbria" pitchFamily="18" charset="0"/>
                          <a:ea typeface="Times New Roman"/>
                          <a:cs typeface="Times New Roman" pitchFamily="18" charset="0"/>
                        </a:rPr>
                        <a:t>Resolved Cases</a:t>
                      </a:r>
                      <a:endParaRPr lang="en-US" sz="50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19641" marR="19641" marT="4270" marB="0" vert="vert270" anchor="ctr"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60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/>
                </a:tc>
                <a:tc vMerge="1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60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</a:tr>
              <a:tr h="225817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en-GB" sz="630" dirty="0">
                          <a:latin typeface="Cambria" pitchFamily="18" charset="0"/>
                          <a:ea typeface="Cambria" panose="02040503050406030204" pitchFamily="18" charset="0"/>
                        </a:rPr>
                        <a:t>14</a:t>
                      </a:r>
                    </a:p>
                  </a:txBody>
                  <a:tcPr marL="2953" marR="2953" marT="295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630" b="0" u="none" strike="noStrike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KENYA AIR</a:t>
                      </a:r>
                      <a:endParaRPr lang="en-US" sz="630" b="0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45720" marR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1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1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1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1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 </a:t>
                      </a:r>
                      <a:r>
                        <a:rPr lang="en-GB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endParaRPr lang="en-GB" sz="10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 </a:t>
                      </a:r>
                      <a:r>
                        <a:rPr lang="en-GB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endParaRPr lang="en-GB" sz="10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 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3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3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30177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en-GB" sz="630" dirty="0">
                          <a:latin typeface="Cambria" pitchFamily="18" charset="0"/>
                          <a:ea typeface="Cambria" panose="02040503050406030204" pitchFamily="18" charset="0"/>
                        </a:rPr>
                        <a:t>15</a:t>
                      </a:r>
                    </a:p>
                  </a:txBody>
                  <a:tcPr marL="2953" marR="2953" marT="295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30" b="0" u="none" strike="noStrike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KLM</a:t>
                      </a:r>
                      <a:endParaRPr lang="en-US" sz="630" b="0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45720" marR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1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1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2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2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1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1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25817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en-GB" sz="630" dirty="0">
                          <a:latin typeface="Cambria" pitchFamily="18" charset="0"/>
                          <a:ea typeface="Cambria" panose="02040503050406030204" pitchFamily="18" charset="0"/>
                        </a:rPr>
                        <a:t>16</a:t>
                      </a:r>
                    </a:p>
                  </a:txBody>
                  <a:tcPr marL="2953" marR="2953" marT="295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30" b="0" u="none" strike="noStrike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LUFTHANSA</a:t>
                      </a:r>
                      <a:endParaRPr lang="en-US" sz="630" b="0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45720" marR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1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1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1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 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 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1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1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72537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en-GB" sz="630" dirty="0">
                          <a:latin typeface="Cambria" pitchFamily="18" charset="0"/>
                          <a:ea typeface="Cambria" panose="02040503050406030204" pitchFamily="18" charset="0"/>
                        </a:rPr>
                        <a:t>17</a:t>
                      </a:r>
                    </a:p>
                  </a:txBody>
                  <a:tcPr marL="2953" marR="2953" marT="295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30" b="0" u="none" strike="noStrike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MIDDLE EAST AIRLINES</a:t>
                      </a:r>
                      <a:endParaRPr lang="en-US" sz="630" b="0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45720" marR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 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 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endParaRPr lang="en-GB" sz="1000" b="1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endParaRPr lang="en-GB" sz="1000" b="1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25817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en-GB" sz="630" dirty="0">
                          <a:latin typeface="Cambria" pitchFamily="18" charset="0"/>
                          <a:ea typeface="Cambria" panose="02040503050406030204" pitchFamily="18" charset="0"/>
                        </a:rPr>
                        <a:t>18</a:t>
                      </a:r>
                    </a:p>
                  </a:txBody>
                  <a:tcPr marL="2953" marR="2953" marT="295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30" b="0" u="none" strike="noStrike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QATAR AIR</a:t>
                      </a:r>
                      <a:endParaRPr lang="en-US" sz="630" b="0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45720" marR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3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2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5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5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4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1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1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2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1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2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1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1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1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1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1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22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14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318731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en-GB" sz="630" dirty="0">
                          <a:latin typeface="Cambria" pitchFamily="18" charset="0"/>
                          <a:ea typeface="Cambria" panose="02040503050406030204" pitchFamily="18" charset="0"/>
                        </a:rPr>
                        <a:t>19</a:t>
                      </a:r>
                    </a:p>
                  </a:txBody>
                  <a:tcPr marL="2953" marR="2953" marT="295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30" b="0" u="none" strike="noStrike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ROYAL AIR MAROC</a:t>
                      </a:r>
                      <a:endParaRPr lang="en-US" sz="630" b="0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45720" marR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 </a:t>
                      </a:r>
                      <a:r>
                        <a:rPr lang="en-GB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endParaRPr lang="en-GB" sz="10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 </a:t>
                      </a:r>
                      <a:r>
                        <a:rPr lang="en-GB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endParaRPr lang="en-GB" sz="10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1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1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1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1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25817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en-GB" sz="630" dirty="0">
                          <a:latin typeface="Cambria" pitchFamily="18" charset="0"/>
                          <a:ea typeface="Cambria" panose="02040503050406030204" pitchFamily="18" charset="0"/>
                        </a:rPr>
                        <a:t>20</a:t>
                      </a:r>
                    </a:p>
                  </a:txBody>
                  <a:tcPr marL="2953" marR="2953" marT="295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30" b="0" u="none" strike="noStrike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RWAND</a:t>
                      </a:r>
                      <a:r>
                        <a:rPr lang="en-US" sz="630" b="0" u="none" strike="noStrike" baseline="0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 AIR</a:t>
                      </a:r>
                      <a:endParaRPr lang="en-US" sz="630" b="0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45720" marR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1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1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3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2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 </a:t>
                      </a:r>
                      <a:r>
                        <a:rPr lang="en-GB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endParaRPr lang="en-GB" sz="10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 </a:t>
                      </a:r>
                      <a:r>
                        <a:rPr lang="en-GB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endParaRPr lang="en-GB" sz="10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4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4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6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6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16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13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25817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en-GB" sz="630" dirty="0" smtClean="0">
                          <a:latin typeface="Cambria" pitchFamily="18" charset="0"/>
                          <a:ea typeface="Cambria" panose="02040503050406030204" pitchFamily="18" charset="0"/>
                        </a:rPr>
                        <a:t>21</a:t>
                      </a:r>
                      <a:endParaRPr lang="en-GB" sz="630" dirty="0"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2953" marR="2953" marT="295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30" b="0" i="0" u="none" strike="noStrike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Cambria" panose="02040503050406030204" pitchFamily="18" charset="0"/>
                        </a:rPr>
                        <a:t>SAUDI</a:t>
                      </a:r>
                      <a:endParaRPr lang="en-US" sz="630" b="0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45720" marR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endParaRPr lang="en-GB" sz="10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endParaRPr lang="en-GB" sz="10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endParaRPr lang="en-GB" sz="10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endParaRPr lang="en-GB" sz="10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endParaRPr lang="en-GB" sz="1000" b="1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endParaRPr lang="en-GB" sz="1000" b="1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378789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en-GB" sz="630" dirty="0" smtClean="0">
                          <a:latin typeface="Cambria" pitchFamily="18" charset="0"/>
                          <a:ea typeface="Cambria" panose="02040503050406030204" pitchFamily="18" charset="0"/>
                        </a:rPr>
                        <a:t>22</a:t>
                      </a:r>
                      <a:endParaRPr lang="en-GB" sz="630" dirty="0"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2953" marR="2953" marT="295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630" b="0" i="0" u="none" strike="noStrike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Cambria" panose="02040503050406030204" pitchFamily="18" charset="0"/>
                        </a:rPr>
                        <a:t>SOUTH AFRICAN AIRWAYS</a:t>
                      </a:r>
                    </a:p>
                  </a:txBody>
                  <a:tcPr marL="45720" marR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1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1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 </a:t>
                      </a:r>
                      <a:r>
                        <a:rPr lang="en-GB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endParaRPr lang="en-GB" sz="10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 </a:t>
                      </a:r>
                      <a:r>
                        <a:rPr lang="en-GB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endParaRPr lang="en-GB" sz="10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1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1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318731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en-GB" sz="630" dirty="0" smtClean="0">
                          <a:latin typeface="Cambria" pitchFamily="18" charset="0"/>
                          <a:ea typeface="Cambria" panose="02040503050406030204" pitchFamily="18" charset="0"/>
                        </a:rPr>
                        <a:t>23</a:t>
                      </a:r>
                      <a:endParaRPr lang="en-GB" sz="630" dirty="0"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2953" marR="2953" marT="295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GB" sz="630" b="0" i="0" u="none" strike="noStrike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Cambria" panose="02040503050406030204" pitchFamily="18" charset="0"/>
                        </a:rPr>
                        <a:t>TAAG</a:t>
                      </a:r>
                      <a:r>
                        <a:rPr lang="en-GB" sz="630" b="0" i="0" u="none" strike="noStrike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Cambria" panose="02040503050406030204" pitchFamily="18" charset="0"/>
                        </a:rPr>
                        <a:t> ANGOLA</a:t>
                      </a:r>
                      <a:endParaRPr lang="en-US" sz="630" b="0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45720" marR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1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1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378789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en-GB" sz="630" dirty="0" smtClean="0">
                          <a:latin typeface="Cambria" pitchFamily="18" charset="0"/>
                          <a:ea typeface="Cambria" panose="02040503050406030204" pitchFamily="18" charset="0"/>
                        </a:rPr>
                        <a:t>24</a:t>
                      </a:r>
                      <a:endParaRPr lang="en-GB" sz="630" dirty="0"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2953" marR="2953" marT="295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30" b="0" u="none" strike="noStrike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TURKISH </a:t>
                      </a:r>
                    </a:p>
                    <a:p>
                      <a:pPr algn="l" fontAlgn="ctr"/>
                      <a:r>
                        <a:rPr lang="en-US" sz="630" b="0" u="none" strike="noStrike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AIRLINES</a:t>
                      </a:r>
                      <a:endParaRPr lang="en-US" sz="630" b="0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45720" marR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1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1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1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2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2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 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GB" sz="1000" dirty="0" smtClean="0">
                        <a:latin typeface="+mj-lt"/>
                      </a:endParaRPr>
                    </a:p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1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1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30887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en-GB" sz="630" dirty="0" smtClean="0">
                          <a:latin typeface="Cambria" pitchFamily="18" charset="0"/>
                          <a:ea typeface="Cambria" panose="02040503050406030204" pitchFamily="18" charset="0"/>
                        </a:rPr>
                        <a:t>25</a:t>
                      </a:r>
                      <a:endParaRPr lang="en-GB" sz="630" dirty="0"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2953" marR="2953" marT="295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30" b="0" i="0" u="none" strike="noStrike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Cambria" panose="02040503050406030204" pitchFamily="18" charset="0"/>
                        </a:rPr>
                        <a:t>UNITED AIRLINE</a:t>
                      </a:r>
                      <a:endParaRPr lang="en-US" sz="630" b="0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45720" marR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2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1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1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1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1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1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1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1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30887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en-GB" sz="630" dirty="0" smtClean="0">
                          <a:latin typeface="Cambria" pitchFamily="18" charset="0"/>
                          <a:ea typeface="Cambria" panose="02040503050406030204" pitchFamily="18" charset="0"/>
                        </a:rPr>
                        <a:t>26</a:t>
                      </a:r>
                      <a:endParaRPr lang="en-GB" sz="630" dirty="0"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2953" marR="2953" marT="295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30" b="0" u="none" strike="noStrike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VIRGIN ATLANTIC</a:t>
                      </a:r>
                      <a:endParaRPr lang="en-US" sz="630" b="0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45720" marR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1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1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3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3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 </a:t>
                      </a:r>
                      <a:r>
                        <a:rPr lang="en-GB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endParaRPr lang="en-GB" sz="10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 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3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2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453607">
                <a:tc gridSpan="2"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b="1" dirty="0">
                          <a:latin typeface="Cambria" pitchFamily="18" charset="0"/>
                          <a:ea typeface="Cambria" panose="02040503050406030204" pitchFamily="18" charset="0"/>
                          <a:cs typeface="Times New Roman"/>
                        </a:rPr>
                        <a:t>TOTAL </a:t>
                      </a:r>
                      <a:r>
                        <a:rPr lang="en-US" sz="800" b="1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Cambria" panose="02040503050406030204" pitchFamily="18" charset="0"/>
                          <a:cs typeface="Times New Roman"/>
                        </a:rPr>
                        <a:t>NO</a:t>
                      </a:r>
                      <a:r>
                        <a:rPr lang="en-US" sz="800" b="1" kern="1200" dirty="0">
                          <a:solidFill>
                            <a:srgbClr val="000000"/>
                          </a:solidFill>
                          <a:latin typeface="Cambria" pitchFamily="18" charset="0"/>
                          <a:ea typeface="Cambria" panose="02040503050406030204" pitchFamily="18" charset="0"/>
                          <a:cs typeface="Times New Roman"/>
                        </a:rPr>
                        <a:t>.</a:t>
                      </a:r>
                      <a:r>
                        <a:rPr lang="en-US" sz="800" b="1" kern="1200" baseline="0" dirty="0">
                          <a:solidFill>
                            <a:srgbClr val="000000"/>
                          </a:solidFill>
                          <a:latin typeface="Cambria" pitchFamily="18" charset="0"/>
                          <a:ea typeface="Cambria" panose="02040503050406030204" pitchFamily="18" charset="0"/>
                          <a:cs typeface="Times New Roman"/>
                        </a:rPr>
                        <a:t> OF </a:t>
                      </a:r>
                      <a:endParaRPr lang="en-US" sz="800" b="1" kern="1200" baseline="0" dirty="0" smtClean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8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mbria" pitchFamily="18" charset="0"/>
                          <a:ea typeface="Cambria" panose="02040503050406030204" pitchFamily="18" charset="0"/>
                          <a:cs typeface="Times New Roman" pitchFamily="18" charset="0"/>
                        </a:rPr>
                        <a:t>TOTAL </a:t>
                      </a:r>
                      <a:r>
                        <a:rPr kumimoji="0" lang="en-US" sz="8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mbria" pitchFamily="18" charset="0"/>
                          <a:ea typeface="Cambria" panose="02040503050406030204" pitchFamily="18" charset="0"/>
                          <a:cs typeface="Times New Roman" pitchFamily="18" charset="0"/>
                        </a:rPr>
                        <a:t>COMPLAINTS</a:t>
                      </a:r>
                      <a:endParaRPr lang="en-US" sz="800" b="1" dirty="0"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2953" marR="2953" marT="295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 fontAlgn="ctr"/>
                      <a:endParaRPr lang="en-US" sz="750" b="0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45720" marR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GB" sz="1050" b="1" dirty="0" smtClean="0">
                          <a:latin typeface="+mn-lt"/>
                          <a:ea typeface="Cambria" panose="02040503050406030204" pitchFamily="18" charset="0"/>
                        </a:rPr>
                        <a:t>7</a:t>
                      </a:r>
                      <a:endParaRPr lang="en-GB" sz="1050" b="1" dirty="0">
                        <a:latin typeface="+mn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80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GB" sz="1050" b="1" dirty="0" smtClean="0">
                          <a:latin typeface="+mn-lt"/>
                          <a:ea typeface="Cambria" panose="02040503050406030204" pitchFamily="18" charset="0"/>
                        </a:rPr>
                        <a:t>12</a:t>
                      </a:r>
                      <a:endParaRPr lang="en-GB" sz="1050" b="1" dirty="0">
                        <a:latin typeface="+mn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en-US" sz="800" b="1" dirty="0">
                        <a:latin typeface="Cambria" pitchFamily="18" charset="0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GB" sz="1050" b="1" dirty="0" smtClean="0">
                          <a:latin typeface="+mn-lt"/>
                          <a:ea typeface="Cambria" panose="02040503050406030204" pitchFamily="18" charset="0"/>
                        </a:rPr>
                        <a:t>19</a:t>
                      </a:r>
                      <a:endParaRPr lang="en-GB" sz="1050" b="1" dirty="0">
                        <a:latin typeface="+mn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80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GB" sz="1050" b="1" dirty="0" smtClean="0">
                          <a:latin typeface="+mn-lt"/>
                        </a:rPr>
                        <a:t>7</a:t>
                      </a:r>
                      <a:endParaRPr lang="en-GB" sz="1050" b="1" dirty="0">
                        <a:latin typeface="+mn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en-GB" sz="1100" b="1" dirty="0">
                        <a:latin typeface="+mn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GB" sz="1050" b="1" dirty="0" smtClean="0">
                          <a:latin typeface="+mn-lt"/>
                        </a:rPr>
                        <a:t>9</a:t>
                      </a:r>
                      <a:endParaRPr lang="en-GB" sz="1050" b="1" dirty="0">
                        <a:latin typeface="+mn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en-GB" sz="1100" b="1" dirty="0">
                        <a:latin typeface="+mn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GB" sz="1050" b="1" dirty="0" smtClean="0">
                          <a:latin typeface="+mn-lt"/>
                        </a:rPr>
                        <a:t>4</a:t>
                      </a:r>
                      <a:endParaRPr lang="en-GB" sz="1050" b="1" dirty="0">
                        <a:latin typeface="+mn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en-GB" sz="1100" b="1" dirty="0"/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GB" sz="1050" b="1" dirty="0" smtClean="0">
                          <a:latin typeface="+mn-lt"/>
                        </a:rPr>
                        <a:t>22</a:t>
                      </a:r>
                      <a:endParaRPr lang="en-GB" sz="1050" b="1" dirty="0">
                        <a:latin typeface="+mn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GB" sz="750" b="0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GB" sz="1050" b="1" dirty="0" smtClean="0">
                          <a:latin typeface="+mn-lt"/>
                        </a:rPr>
                        <a:t>13</a:t>
                      </a:r>
                      <a:endParaRPr lang="en-GB" sz="1050" b="1" dirty="0">
                        <a:latin typeface="+mn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GB" sz="750" b="0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GB" sz="1050" b="1" dirty="0" smtClean="0">
                          <a:latin typeface="+mn-lt"/>
                        </a:rPr>
                        <a:t>17</a:t>
                      </a:r>
                      <a:endParaRPr lang="en-GB" sz="1050" b="1" dirty="0">
                        <a:latin typeface="+mn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GB" sz="750" b="0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GB" sz="1050" b="1" dirty="0" smtClean="0">
                          <a:latin typeface="+mn-lt"/>
                        </a:rPr>
                        <a:t>23</a:t>
                      </a:r>
                      <a:endParaRPr lang="en-GB" sz="1050" b="1" dirty="0">
                        <a:latin typeface="+mn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GB" sz="750" b="0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GB" sz="1050" b="1" dirty="0" smtClean="0">
                          <a:latin typeface="+mn-lt"/>
                        </a:rPr>
                        <a:t>18</a:t>
                      </a:r>
                      <a:endParaRPr lang="en-GB" sz="1050" b="1" dirty="0">
                        <a:latin typeface="+mn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GB" sz="750" b="0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GB" sz="1050" b="1" dirty="0" smtClean="0">
                          <a:latin typeface="+mn-lt"/>
                        </a:rPr>
                        <a:t>27</a:t>
                      </a:r>
                      <a:endParaRPr lang="en-GB" sz="1050" b="1" dirty="0">
                        <a:latin typeface="+mn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GB" sz="750" b="0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fontAlgn="b"/>
                      <a:r>
                        <a:rPr lang="en-GB" sz="120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178</a:t>
                      </a:r>
                      <a:endParaRPr lang="en-GB" sz="1200" b="1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 fontAlgn="b"/>
                      <a:endParaRPr lang="en-GB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453607">
                <a:tc gridSpan="2"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800" b="1" dirty="0">
                          <a:latin typeface="Cambria" pitchFamily="18" charset="0"/>
                          <a:ea typeface="Cambria" panose="02040503050406030204" pitchFamily="18" charset="0"/>
                        </a:rPr>
                        <a:t>TOTAL </a:t>
                      </a:r>
                      <a:r>
                        <a:rPr lang="en-US" sz="800" b="1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Cambria" panose="02040503050406030204" pitchFamily="18" charset="0"/>
                          <a:cs typeface="Times New Roman"/>
                        </a:rPr>
                        <a:t>NO</a:t>
                      </a:r>
                      <a:r>
                        <a:rPr lang="en-US" sz="800" b="1" kern="1200" dirty="0">
                          <a:solidFill>
                            <a:srgbClr val="000000"/>
                          </a:solidFill>
                          <a:latin typeface="Cambria" pitchFamily="18" charset="0"/>
                          <a:ea typeface="Cambria" panose="02040503050406030204" pitchFamily="18" charset="0"/>
                          <a:cs typeface="Times New Roman"/>
                        </a:rPr>
                        <a:t>.</a:t>
                      </a:r>
                      <a:r>
                        <a:rPr lang="en-US" sz="800" b="1" kern="1200" baseline="0" dirty="0">
                          <a:solidFill>
                            <a:srgbClr val="000000"/>
                          </a:solidFill>
                          <a:latin typeface="Cambria" pitchFamily="18" charset="0"/>
                          <a:ea typeface="Cambria" panose="02040503050406030204" pitchFamily="18" charset="0"/>
                          <a:cs typeface="Times New Roman"/>
                        </a:rPr>
                        <a:t> OF </a:t>
                      </a:r>
                      <a:endParaRPr lang="en-US" sz="800" b="1" kern="1200" baseline="0" dirty="0" smtClean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8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mbria" pitchFamily="18" charset="0"/>
                          <a:ea typeface="Cambria" panose="02040503050406030204" pitchFamily="18" charset="0"/>
                          <a:cs typeface="Times New Roman" pitchFamily="18" charset="0"/>
                        </a:rPr>
                        <a:t>RESOLVED CASES</a:t>
                      </a:r>
                      <a:endParaRPr lang="en-US" sz="800" b="1" dirty="0"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2953" marR="2953" marT="295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GB" sz="1050" b="1" dirty="0" smtClean="0">
                          <a:latin typeface="+mn-lt"/>
                          <a:ea typeface="Cambria" panose="02040503050406030204" pitchFamily="18" charset="0"/>
                        </a:rPr>
                        <a:t>4</a:t>
                      </a:r>
                      <a:endParaRPr lang="en-GB" sz="1050" b="1" dirty="0">
                        <a:latin typeface="+mn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50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GB" sz="1050" b="1" dirty="0" smtClean="0">
                          <a:latin typeface="+mn-lt"/>
                          <a:ea typeface="Cambria" panose="02040503050406030204" pitchFamily="18" charset="0"/>
                        </a:rPr>
                        <a:t>11</a:t>
                      </a:r>
                      <a:endParaRPr lang="en-GB" sz="1050" b="1" dirty="0">
                        <a:latin typeface="+mn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 sz="800" b="1" dirty="0">
                        <a:latin typeface="Cambria" pitchFamily="18" charset="0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GB" sz="1050" b="1" dirty="0" smtClean="0">
                          <a:latin typeface="+mn-lt"/>
                          <a:ea typeface="Cambria" panose="02040503050406030204" pitchFamily="18" charset="0"/>
                        </a:rPr>
                        <a:t>9</a:t>
                      </a:r>
                      <a:endParaRPr lang="en-GB" sz="1050" b="1" dirty="0">
                        <a:latin typeface="+mn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80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GB" sz="1050" b="1" dirty="0" smtClean="0">
                          <a:latin typeface="+mn-lt"/>
                        </a:rPr>
                        <a:t>3</a:t>
                      </a:r>
                      <a:endParaRPr lang="en-GB" sz="1050" b="1" dirty="0">
                        <a:latin typeface="+mn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GB" sz="500" dirty="0">
                        <a:latin typeface="Cambria" panose="02040503050406030204" pitchFamily="18" charset="0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GB" sz="1050" b="1" dirty="0" smtClean="0">
                          <a:latin typeface="+mn-lt"/>
                        </a:rPr>
                        <a:t>5</a:t>
                      </a:r>
                      <a:endParaRPr lang="en-GB" sz="1050" b="1" dirty="0">
                        <a:latin typeface="+mn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endParaRPr lang="en-US" sz="500" b="1" i="0" u="none" strike="noStrike" dirty="0">
                        <a:solidFill>
                          <a:srgbClr val="000000"/>
                        </a:solidFill>
                        <a:effectLst/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GB" sz="1050" b="1" dirty="0" smtClean="0">
                          <a:latin typeface="+mn-lt"/>
                        </a:rPr>
                        <a:t>2</a:t>
                      </a:r>
                      <a:endParaRPr lang="en-GB" sz="1050" b="1" dirty="0">
                        <a:latin typeface="+mn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endParaRPr lang="en-US" sz="500" b="1" i="0" u="none" strike="noStrike" dirty="0">
                        <a:solidFill>
                          <a:srgbClr val="000000"/>
                        </a:solidFill>
                        <a:effectLst/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GB" sz="1050" b="1" dirty="0" smtClean="0">
                          <a:latin typeface="+mn-lt"/>
                        </a:rPr>
                        <a:t>15</a:t>
                      </a:r>
                      <a:endParaRPr lang="en-GB" sz="1050" b="1" dirty="0">
                        <a:latin typeface="+mn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GB" sz="750" b="0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GB" sz="1050" b="1" dirty="0" smtClean="0">
                          <a:latin typeface="+mn-lt"/>
                        </a:rPr>
                        <a:t>7</a:t>
                      </a:r>
                      <a:endParaRPr lang="en-GB" sz="1050" b="1" dirty="0">
                        <a:latin typeface="+mn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GB" sz="750" b="0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GB" sz="1050" b="1" dirty="0" smtClean="0">
                          <a:latin typeface="+mn-lt"/>
                        </a:rPr>
                        <a:t>7</a:t>
                      </a:r>
                      <a:endParaRPr lang="en-GB" sz="1050" b="1" dirty="0">
                        <a:latin typeface="+mn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GB" sz="750" b="0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GB" sz="1050" b="1" dirty="0" smtClean="0">
                          <a:latin typeface="+mn-lt"/>
                        </a:rPr>
                        <a:t>18</a:t>
                      </a:r>
                      <a:endParaRPr lang="en-GB" sz="1050" b="1" dirty="0">
                        <a:latin typeface="+mn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GB" sz="750" b="0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GB" sz="1050" b="1" dirty="0" smtClean="0">
                          <a:latin typeface="+mn-lt"/>
                        </a:rPr>
                        <a:t>18</a:t>
                      </a:r>
                      <a:endParaRPr lang="en-GB" sz="1050" b="1" dirty="0">
                        <a:latin typeface="+mn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GB" sz="750" b="0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GB" sz="1050" b="1" dirty="0" smtClean="0">
                          <a:latin typeface="+mn-lt"/>
                        </a:rPr>
                        <a:t>24</a:t>
                      </a:r>
                      <a:endParaRPr lang="en-GB" sz="1050" b="1" dirty="0">
                        <a:latin typeface="+mn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GB" sz="750" b="0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GB" sz="1200" b="1" dirty="0" smtClean="0">
                          <a:latin typeface="+mn-lt"/>
                        </a:rPr>
                        <a:t>123</a:t>
                      </a:r>
                      <a:endParaRPr lang="en-GB" sz="1200" b="1" dirty="0">
                        <a:latin typeface="+mn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GB" sz="750" b="0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</a:tbl>
          </a:graphicData>
        </a:graphic>
      </p:graphicFrame>
      <p:sp>
        <p:nvSpPr>
          <p:cNvPr id="31746" name="Rectangle 2"/>
          <p:cNvSpPr>
            <a:spLocks noChangeArrowheads="1"/>
          </p:cNvSpPr>
          <p:nvPr/>
        </p:nvSpPr>
        <p:spPr bwMode="auto">
          <a:xfrm>
            <a:off x="3233679" y="97795"/>
            <a:ext cx="5724644" cy="26161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indent="457200" algn="just" fontAlgn="base">
              <a:spcBef>
                <a:spcPct val="0"/>
              </a:spcBef>
              <a:spcAft>
                <a:spcPct val="0"/>
              </a:spcAft>
            </a:pPr>
            <a:r>
              <a:rPr lang="en-US" sz="1100" dirty="0">
                <a:latin typeface="Calibri" pitchFamily="34" charset="0"/>
                <a:ea typeface="Calibri" pitchFamily="34" charset="0"/>
                <a:cs typeface="Times New Roman" pitchFamily="18" charset="0"/>
              </a:rPr>
              <a:t>						</a:t>
            </a:r>
            <a:endParaRPr lang="en-US" dirty="0">
              <a:latin typeface="Arial" pitchFamily="34" charset="0"/>
            </a:endParaRPr>
          </a:p>
        </p:txBody>
      </p:sp>
      <p:sp>
        <p:nvSpPr>
          <p:cNvPr id="31747" name="Rectangle 3"/>
          <p:cNvSpPr>
            <a:spLocks noChangeArrowheads="1"/>
          </p:cNvSpPr>
          <p:nvPr/>
        </p:nvSpPr>
        <p:spPr bwMode="auto">
          <a:xfrm>
            <a:off x="1524000" y="-46166"/>
            <a:ext cx="8928992" cy="64633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indent="457200" algn="ctr" fontAlgn="base">
              <a:spcBef>
                <a:spcPct val="0"/>
              </a:spcBef>
              <a:spcAft>
                <a:spcPct val="0"/>
              </a:spcAft>
              <a:tabLst>
                <a:tab pos="384175" algn="l"/>
              </a:tabLst>
            </a:pPr>
            <a:r>
              <a:rPr lang="en-GB" sz="1200" b="1" dirty="0">
                <a:latin typeface="Cambria" pitchFamily="18" charset="0"/>
                <a:ea typeface="Calibri" pitchFamily="34" charset="0"/>
                <a:cs typeface="Times New Roman" pitchFamily="18" charset="0"/>
              </a:rPr>
              <a:t>NIGERIAN CIVIL AVIATION AUTHORITY</a:t>
            </a:r>
          </a:p>
          <a:p>
            <a:pPr indent="457200" algn="ctr" fontAlgn="base">
              <a:spcBef>
                <a:spcPct val="0"/>
              </a:spcBef>
              <a:spcAft>
                <a:spcPct val="0"/>
              </a:spcAft>
              <a:tabLst>
                <a:tab pos="384175" algn="l"/>
              </a:tabLst>
            </a:pPr>
            <a:r>
              <a:rPr lang="en-US" sz="1200" b="1" dirty="0">
                <a:latin typeface="Cambria" pitchFamily="18" charset="0"/>
                <a:ea typeface="Calibri" pitchFamily="34" charset="0"/>
                <a:cs typeface="Times New Roman" pitchFamily="18" charset="0"/>
              </a:rPr>
              <a:t>TOTAL COMPLAINTS/ RESOLVED CASES: INTERNATIONAL AIRLINE OPERATIONS </a:t>
            </a:r>
          </a:p>
          <a:p>
            <a:pPr indent="457200" algn="ctr" fontAlgn="base">
              <a:spcBef>
                <a:spcPct val="0"/>
              </a:spcBef>
              <a:spcAft>
                <a:spcPct val="0"/>
              </a:spcAft>
              <a:tabLst>
                <a:tab pos="384175" algn="l"/>
              </a:tabLst>
            </a:pPr>
            <a:r>
              <a:rPr lang="en-US" sz="1200" b="1" dirty="0">
                <a:latin typeface="Cambria" pitchFamily="18" charset="0"/>
                <a:ea typeface="Calibri" pitchFamily="34" charset="0"/>
                <a:cs typeface="Times New Roman" pitchFamily="18" charset="0"/>
              </a:rPr>
              <a:t>(JANUARY –  DECEMBER, </a:t>
            </a:r>
            <a:r>
              <a:rPr lang="en-US" sz="1200" b="1" dirty="0" smtClean="0">
                <a:latin typeface="Cambria" pitchFamily="18" charset="0"/>
                <a:ea typeface="Calibri" pitchFamily="34" charset="0"/>
                <a:cs typeface="Times New Roman" pitchFamily="18" charset="0"/>
              </a:rPr>
              <a:t>2022)</a:t>
            </a:r>
            <a:endParaRPr lang="en-US" sz="1200" dirty="0">
              <a:latin typeface="Cambria" pitchFamily="18" charset="0"/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>
          <a:xfrm>
            <a:off x="11646871" y="6316493"/>
            <a:ext cx="377200" cy="274320"/>
          </a:xfrm>
        </p:spPr>
        <p:txBody>
          <a:bodyPr/>
          <a:lstStyle/>
          <a:p>
            <a:fld id="{FCBFB3ED-11BE-426B-A4F3-6926AC8A6B10}" type="slidenum">
              <a:rPr lang="en-US" sz="1000" b="1"/>
              <a:pPr/>
              <a:t>20</a:t>
            </a:fld>
            <a:endParaRPr lang="en-US" sz="1000" b="1" dirty="0"/>
          </a:p>
        </p:txBody>
      </p:sp>
      <p:graphicFrame>
        <p:nvGraphicFramePr>
          <p:cNvPr id="9" name="Object 8"/>
          <p:cNvGraphicFramePr>
            <a:graphicFrameLocks noChangeAspect="1"/>
          </p:cNvGraphicFramePr>
          <p:nvPr>
            <p:extLst/>
          </p:nvPr>
        </p:nvGraphicFramePr>
        <p:xfrm>
          <a:off x="9912424" y="40318"/>
          <a:ext cx="612069" cy="54245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49277" r:id="rId4" imgW="568482" imgH="638663" progId="">
                  <p:embed/>
                </p:oleObj>
              </mc:Choice>
              <mc:Fallback>
                <p:oleObj r:id="rId4" imgW="568482" imgH="638663" progId="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5"/>
                      <a:stretch>
                        <a:fillRect/>
                      </a:stretch>
                    </p:blipFill>
                    <p:spPr>
                      <a:xfrm>
                        <a:off x="9912424" y="40318"/>
                        <a:ext cx="612069" cy="542450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</p:spTree>
    <p:extLst>
      <p:ext uri="{BB962C8B-B14F-4D97-AF65-F5344CB8AC3E}">
        <p14:creationId xmlns:p14="http://schemas.microsoft.com/office/powerpoint/2010/main" val="139277963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/>
      </p:par>
    </p:tn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1986" name="Object 2"/>
          <p:cNvGraphicFramePr>
            <a:graphicFrameLocks noChangeAspect="1"/>
          </p:cNvGraphicFramePr>
          <p:nvPr>
            <p:extLst/>
          </p:nvPr>
        </p:nvGraphicFramePr>
        <p:xfrm>
          <a:off x="4007769" y="1628800"/>
          <a:ext cx="4320480" cy="4104456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21758" name="CorelDRAW" r:id="rId4" imgW="3943350" imgH="3943350" progId="">
                  <p:embed/>
                </p:oleObj>
              </mc:Choice>
              <mc:Fallback>
                <p:oleObj name="CorelDRAW" r:id="rId4" imgW="3943350" imgH="3943350" progId="">
                  <p:embed/>
                  <p:pic>
                    <p:nvPicPr>
                      <p:cNvPr id="0" name="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4007769" y="1628800"/>
                        <a:ext cx="4320480" cy="4104456"/>
                      </a:xfrm>
                      <a:prstGeom prst="rect">
                        <a:avLst/>
                      </a:prstGeom>
                      <a:noFill/>
                      <a:extLst/>
                    </p:spPr>
                  </p:pic>
                </p:oleObj>
              </mc:Fallback>
            </mc:AlternateContent>
          </a:graphicData>
        </a:graphic>
      </p:graphicFrame>
      <p:sp>
        <p:nvSpPr>
          <p:cNvPr id="5" name="Rectangle 4"/>
          <p:cNvSpPr/>
          <p:nvPr/>
        </p:nvSpPr>
        <p:spPr>
          <a:xfrm>
            <a:off x="2024053" y="565354"/>
            <a:ext cx="8215371" cy="89255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en-US" sz="2000" b="1" dirty="0">
                <a:latin typeface="Cambria" pitchFamily="18" charset="0"/>
              </a:rPr>
              <a:t>NIGERIAN CIVIL AVIATION AUTHORITY</a:t>
            </a:r>
          </a:p>
          <a:p>
            <a:pPr algn="ctr"/>
            <a:r>
              <a:rPr lang="en-US" sz="1600" b="1" dirty="0">
                <a:latin typeface="Cambria" pitchFamily="18" charset="0"/>
                <a:ea typeface="Calibri" pitchFamily="34" charset="0"/>
                <a:cs typeface="Times New Roman" pitchFamily="18" charset="0"/>
              </a:rPr>
              <a:t>DOMESTIC FLIGHT OPERATIONS</a:t>
            </a:r>
          </a:p>
          <a:p>
            <a:pPr algn="ctr"/>
            <a:r>
              <a:rPr lang="en-US" sz="1600" b="1" dirty="0">
                <a:latin typeface="Cambria" pitchFamily="18" charset="0"/>
                <a:ea typeface="Calibri" pitchFamily="34" charset="0"/>
                <a:cs typeface="Times New Roman" pitchFamily="18" charset="0"/>
              </a:rPr>
              <a:t>(JANUARY </a:t>
            </a:r>
            <a:r>
              <a:rPr lang="en-US" sz="1600" b="1" dirty="0">
                <a:ea typeface="Calibri" pitchFamily="34" charset="0"/>
                <a:cs typeface="Times New Roman" pitchFamily="18" charset="0"/>
              </a:rPr>
              <a:t>–</a:t>
            </a:r>
            <a:r>
              <a:rPr lang="en-US" sz="1600" b="1" dirty="0">
                <a:latin typeface="Cambria" pitchFamily="18" charset="0"/>
                <a:ea typeface="Calibri" pitchFamily="34" charset="0"/>
                <a:cs typeface="Times New Roman" pitchFamily="18" charset="0"/>
              </a:rPr>
              <a:t> DECEMBER, </a:t>
            </a:r>
            <a:r>
              <a:rPr lang="en-US" sz="1600" b="1" dirty="0" smtClean="0">
                <a:latin typeface="Cambria" pitchFamily="18" charset="0"/>
                <a:ea typeface="Calibri" pitchFamily="34" charset="0"/>
                <a:cs typeface="Times New Roman" pitchFamily="18" charset="0"/>
              </a:rPr>
              <a:t>2022)</a:t>
            </a:r>
            <a:endParaRPr lang="en-US" sz="1600" dirty="0"/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12"/>
          </p:nvPr>
        </p:nvSpPr>
        <p:spPr>
          <a:xfrm>
            <a:off x="10128448" y="6309360"/>
            <a:ext cx="316214" cy="274320"/>
          </a:xfrm>
        </p:spPr>
        <p:txBody>
          <a:bodyPr/>
          <a:lstStyle/>
          <a:p>
            <a:fld id="{BA8EB603-B53A-462C-9089-9D4AB954B978}" type="slidenum">
              <a:rPr lang="en-US" b="1" smtClean="0"/>
              <a:pPr/>
              <a:t>21</a:t>
            </a:fld>
            <a:endParaRPr lang="en-US" b="1" dirty="0"/>
          </a:p>
        </p:txBody>
      </p:sp>
      <p:graphicFrame>
        <p:nvGraphicFramePr>
          <p:cNvPr id="6" name="Object 5"/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3820228333"/>
              </p:ext>
            </p:extLst>
          </p:nvPr>
        </p:nvGraphicFramePr>
        <p:xfrm>
          <a:off x="11379899" y="108913"/>
          <a:ext cx="650771" cy="6381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21759" r:id="rId6" imgW="568482" imgH="638663" progId="">
                  <p:embed/>
                </p:oleObj>
              </mc:Choice>
              <mc:Fallback>
                <p:oleObj r:id="rId6" imgW="568482" imgH="638663" progId="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7"/>
                      <a:stretch>
                        <a:fillRect/>
                      </a:stretch>
                    </p:blipFill>
                    <p:spPr>
                      <a:xfrm>
                        <a:off x="11379899" y="108913"/>
                        <a:ext cx="650771" cy="638175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</p:spTree>
    <p:extLst>
      <p:ext uri="{BB962C8B-B14F-4D97-AF65-F5344CB8AC3E}">
        <p14:creationId xmlns:p14="http://schemas.microsoft.com/office/powerpoint/2010/main" val="28755204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/>
      </p:par>
    </p:tn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 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88368747"/>
              </p:ext>
            </p:extLst>
          </p:nvPr>
        </p:nvGraphicFramePr>
        <p:xfrm>
          <a:off x="306190" y="1088122"/>
          <a:ext cx="10602266" cy="5336417"/>
        </p:xfrm>
        <a:graphic>
          <a:graphicData uri="http://schemas.openxmlformats.org/drawingml/2006/table">
            <a:tbl>
              <a:tblPr/>
              <a:tblGrid>
                <a:gridCol w="173810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1042846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695230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521422">
                  <a:extLst>
                    <a:ext uri="{9D8B030D-6E8A-4147-A177-3AD203B41FA5}">
                      <a16:colId xmlns="" xmlns:a16="http://schemas.microsoft.com/office/drawing/2014/main" val="20003"/>
                    </a:ext>
                  </a:extLst>
                </a:gridCol>
                <a:gridCol w="521422">
                  <a:extLst>
                    <a:ext uri="{9D8B030D-6E8A-4147-A177-3AD203B41FA5}">
                      <a16:colId xmlns="" xmlns:a16="http://schemas.microsoft.com/office/drawing/2014/main" val="20004"/>
                    </a:ext>
                  </a:extLst>
                </a:gridCol>
                <a:gridCol w="608326">
                  <a:extLst>
                    <a:ext uri="{9D8B030D-6E8A-4147-A177-3AD203B41FA5}">
                      <a16:colId xmlns="" xmlns:a16="http://schemas.microsoft.com/office/drawing/2014/main" val="20005"/>
                    </a:ext>
                  </a:extLst>
                </a:gridCol>
                <a:gridCol w="695230">
                  <a:extLst>
                    <a:ext uri="{9D8B030D-6E8A-4147-A177-3AD203B41FA5}">
                      <a16:colId xmlns="" xmlns:a16="http://schemas.microsoft.com/office/drawing/2014/main" val="20006"/>
                    </a:ext>
                  </a:extLst>
                </a:gridCol>
                <a:gridCol w="644128">
                  <a:extLst>
                    <a:ext uri="{9D8B030D-6E8A-4147-A177-3AD203B41FA5}">
                      <a16:colId xmlns="" xmlns:a16="http://schemas.microsoft.com/office/drawing/2014/main" val="20007"/>
                    </a:ext>
                  </a:extLst>
                </a:gridCol>
                <a:gridCol w="659429">
                  <a:extLst>
                    <a:ext uri="{9D8B030D-6E8A-4147-A177-3AD203B41FA5}">
                      <a16:colId xmlns="" xmlns:a16="http://schemas.microsoft.com/office/drawing/2014/main" val="20008"/>
                    </a:ext>
                  </a:extLst>
                </a:gridCol>
                <a:gridCol w="695230">
                  <a:extLst>
                    <a:ext uri="{9D8B030D-6E8A-4147-A177-3AD203B41FA5}">
                      <a16:colId xmlns="" xmlns:a16="http://schemas.microsoft.com/office/drawing/2014/main" val="20009"/>
                    </a:ext>
                  </a:extLst>
                </a:gridCol>
                <a:gridCol w="782134">
                  <a:extLst>
                    <a:ext uri="{9D8B030D-6E8A-4147-A177-3AD203B41FA5}">
                      <a16:colId xmlns="" xmlns:a16="http://schemas.microsoft.com/office/drawing/2014/main" val="20012"/>
                    </a:ext>
                  </a:extLst>
                </a:gridCol>
                <a:gridCol w="695230">
                  <a:extLst>
                    <a:ext uri="{9D8B030D-6E8A-4147-A177-3AD203B41FA5}">
                      <a16:colId xmlns="" xmlns:a16="http://schemas.microsoft.com/office/drawing/2014/main" val="20013"/>
                    </a:ext>
                  </a:extLst>
                </a:gridCol>
                <a:gridCol w="173808"/>
                <a:gridCol w="608326"/>
                <a:gridCol w="695230"/>
                <a:gridCol w="619324">
                  <a:extLst>
                    <a:ext uri="{9D8B030D-6E8A-4147-A177-3AD203B41FA5}">
                      <a16:colId xmlns="" xmlns:a16="http://schemas.microsoft.com/office/drawing/2014/main" val="20014"/>
                    </a:ext>
                  </a:extLst>
                </a:gridCol>
                <a:gridCol w="771141">
                  <a:extLst>
                    <a:ext uri="{9D8B030D-6E8A-4147-A177-3AD203B41FA5}">
                      <a16:colId xmlns="" xmlns:a16="http://schemas.microsoft.com/office/drawing/2014/main" val="20015"/>
                    </a:ext>
                  </a:extLst>
                </a:gridCol>
              </a:tblGrid>
              <a:tr h="418846">
                <a:tc row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600" b="1" kern="1200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    </a:t>
                      </a:r>
                    </a:p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600" b="1" kern="1200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SN </a:t>
                      </a:r>
                      <a:endParaRPr lang="en-US" sz="600" b="1" dirty="0">
                        <a:solidFill>
                          <a:schemeClr val="bg1"/>
                        </a:solidFill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2953" marR="2953" marT="295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en-US" sz="600" b="1" kern="1200" dirty="0">
                        <a:latin typeface="Cambria" panose="02040503050406030204" pitchFamily="18" charset="0"/>
                        <a:ea typeface="Cambria" panose="02040503050406030204" pitchFamily="18" charset="0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600" b="1" kern="1200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AIRLINES </a:t>
                      </a:r>
                      <a:endParaRPr lang="en-US" sz="600" b="1" dirty="0">
                        <a:solidFill>
                          <a:schemeClr val="bg1"/>
                        </a:solidFill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2953" marR="2953" marT="295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en-US" sz="600" b="1" kern="1200" dirty="0">
                        <a:latin typeface="Cambria" panose="02040503050406030204" pitchFamily="18" charset="0"/>
                        <a:ea typeface="Cambria" panose="02040503050406030204" pitchFamily="18" charset="0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600" b="1" kern="1200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TOTAL </a:t>
                      </a:r>
                    </a:p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600" b="1" kern="1200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NO. OF </a:t>
                      </a:r>
                    </a:p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600" b="1" kern="1200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FLIGHTS OPERATED</a:t>
                      </a:r>
                      <a:endParaRPr lang="en-US" sz="600" b="1" dirty="0">
                        <a:solidFill>
                          <a:schemeClr val="bg1"/>
                        </a:solidFill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600" b="1" kern="1200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TOTAL </a:t>
                      </a:r>
                    </a:p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600" b="1" kern="1200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NO. OF </a:t>
                      </a:r>
                    </a:p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600" b="1" kern="1200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DELAYED </a:t>
                      </a:r>
                    </a:p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600" b="1" kern="1200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FLIGHTS</a:t>
                      </a:r>
                      <a:endParaRPr lang="en-US" sz="600" b="1" dirty="0">
                        <a:solidFill>
                          <a:schemeClr val="bg1"/>
                        </a:solidFill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9057" marR="9057" marT="1969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80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9057" marR="9057" marT="1969" marB="0"/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600" b="1" kern="1200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TOTAL </a:t>
                      </a:r>
                    </a:p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600" b="1" kern="1200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NO. OF </a:t>
                      </a:r>
                    </a:p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600" b="1" kern="1200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CANCELLED </a:t>
                      </a:r>
                    </a:p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600" b="1" kern="1200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FLIGHTS</a:t>
                      </a:r>
                      <a:endParaRPr lang="en-US" sz="600" b="1" dirty="0">
                        <a:solidFill>
                          <a:schemeClr val="bg1"/>
                        </a:solidFill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600" b="1" kern="1200" dirty="0" smtClean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TOTAL </a:t>
                      </a:r>
                      <a:endParaRPr lang="en-US" sz="600" b="1" kern="1200" dirty="0">
                        <a:latin typeface="Cambria" panose="02040503050406030204" pitchFamily="18" charset="0"/>
                        <a:ea typeface="Cambria" panose="02040503050406030204" pitchFamily="18" charset="0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600" b="1" kern="1200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NO. OF </a:t>
                      </a:r>
                    </a:p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GB" sz="600" b="1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AIR/</a:t>
                      </a:r>
                      <a:r>
                        <a:rPr lang="en-GB" sz="600" b="1" baseline="0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 </a:t>
                      </a:r>
                    </a:p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GB" sz="600" b="1" baseline="0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RAMP </a:t>
                      </a:r>
                    </a:p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GB" sz="600" b="1" baseline="0" dirty="0" smtClean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RETURN</a:t>
                      </a:r>
                      <a:endParaRPr lang="en-US" sz="600" b="1" dirty="0">
                        <a:solidFill>
                          <a:schemeClr val="bg1"/>
                        </a:solidFill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600" b="1" kern="1200" dirty="0" smtClean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TOTAL </a:t>
                      </a:r>
                      <a:endParaRPr lang="en-US" sz="600" b="1" kern="1200" dirty="0">
                        <a:latin typeface="Cambria" panose="02040503050406030204" pitchFamily="18" charset="0"/>
                        <a:ea typeface="Cambria" panose="02040503050406030204" pitchFamily="18" charset="0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600" b="1" kern="1200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NO. OF </a:t>
                      </a:r>
                    </a:p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600" b="1" kern="1200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DELAYED/</a:t>
                      </a:r>
                    </a:p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600" b="1" kern="1200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MISSING BAGGAGE </a:t>
                      </a:r>
                      <a:endParaRPr lang="en-US" sz="600" b="1" dirty="0">
                        <a:latin typeface="Cambria" panose="02040503050406030204" pitchFamily="18" charset="0"/>
                        <a:ea typeface="Cambria" panose="02040503050406030204" pitchFamily="18" charset="0"/>
                      </a:endParaRPr>
                    </a:p>
                  </a:txBody>
                  <a:tcPr marL="2953" marR="2953" marT="1969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600" b="1" kern="1200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TOTAL </a:t>
                      </a:r>
                    </a:p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600" b="1" kern="1200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NO. OF </a:t>
                      </a:r>
                    </a:p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GB" sz="600" b="1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BAGGAGE FOUND</a:t>
                      </a:r>
                      <a:endParaRPr lang="en-US" sz="600" b="1" dirty="0">
                        <a:latin typeface="Cambria" panose="02040503050406030204" pitchFamily="18" charset="0"/>
                        <a:ea typeface="Cambria" panose="02040503050406030204" pitchFamily="18" charset="0"/>
                      </a:endParaRPr>
                    </a:p>
                  </a:txBody>
                  <a:tcPr marL="2953" marR="2953" marT="1969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600" b="1" kern="1200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TOTAL </a:t>
                      </a:r>
                    </a:p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600" b="1" kern="1200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NO OF</a:t>
                      </a:r>
                    </a:p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600" b="1" kern="1200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 IN-BOUND PASSENGERS</a:t>
                      </a:r>
                      <a:endParaRPr lang="en-US" sz="600" b="1" dirty="0">
                        <a:solidFill>
                          <a:schemeClr val="bg1"/>
                        </a:solidFill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2953" marR="2953" marT="1969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600" b="1" kern="1200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TOTAL </a:t>
                      </a:r>
                    </a:p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600" b="1" kern="1200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NO</a:t>
                      </a:r>
                      <a:r>
                        <a:rPr lang="en-US" sz="600" b="1" kern="1200" baseline="0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 </a:t>
                      </a:r>
                      <a:r>
                        <a:rPr lang="en-US" sz="600" b="1" kern="1200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OF</a:t>
                      </a:r>
                    </a:p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600" b="1" kern="1200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 OUT-BOUND PASSENGERS</a:t>
                      </a:r>
                      <a:endParaRPr lang="en-US" sz="600" b="1" dirty="0">
                        <a:solidFill>
                          <a:schemeClr val="bg1"/>
                        </a:solidFill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2953" marR="2953" marT="1969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en-US" sz="600" b="1" dirty="0">
                        <a:solidFill>
                          <a:schemeClr val="bg1"/>
                        </a:solidFill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19641" marR="19641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en-US" sz="600" b="1" kern="1200" dirty="0">
                        <a:latin typeface="Cambria" panose="02040503050406030204" pitchFamily="18" charset="0"/>
                        <a:ea typeface="Cambria" panose="02040503050406030204" pitchFamily="18" charset="0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600" b="1" kern="1200" dirty="0" smtClean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TOTAL </a:t>
                      </a:r>
                      <a:endParaRPr lang="en-US" sz="600" b="1" kern="1200" dirty="0">
                        <a:latin typeface="Cambria" panose="02040503050406030204" pitchFamily="18" charset="0"/>
                        <a:ea typeface="Cambria" panose="02040503050406030204" pitchFamily="18" charset="0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600" b="1" kern="1200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NO. OF </a:t>
                      </a:r>
                    </a:p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600" b="1" kern="1200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OVER</a:t>
                      </a:r>
                    </a:p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600" b="1" kern="1200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BOOKING &amp; DENIED BOARDING </a:t>
                      </a:r>
                      <a:endParaRPr lang="en-US" sz="600" b="1" dirty="0">
                        <a:solidFill>
                          <a:schemeClr val="bg1"/>
                        </a:solidFill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19641" marR="19641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en-US" sz="600" b="1" kern="1200" dirty="0">
                        <a:latin typeface="Cambria" panose="02040503050406030204" pitchFamily="18" charset="0"/>
                        <a:ea typeface="Cambria" panose="02040503050406030204" pitchFamily="18" charset="0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600" b="1" kern="1200" dirty="0" smtClean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TOTAL </a:t>
                      </a:r>
                      <a:endParaRPr lang="en-US" sz="600" b="1" kern="1200" dirty="0">
                        <a:latin typeface="Cambria" panose="02040503050406030204" pitchFamily="18" charset="0"/>
                        <a:ea typeface="Cambria" panose="02040503050406030204" pitchFamily="18" charset="0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600" b="1" kern="1200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NO. OF </a:t>
                      </a:r>
                    </a:p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600" b="1" kern="1200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OTHERS (PILFERAGE, </a:t>
                      </a:r>
                      <a:r>
                        <a:rPr lang="en-US" sz="600" b="1" kern="1200" dirty="0" smtClean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DISCOURTESY,</a:t>
                      </a:r>
                      <a:r>
                        <a:rPr lang="en-US" sz="600" b="1" kern="1200" baseline="0" dirty="0" smtClean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 PEBEC</a:t>
                      </a:r>
                      <a:r>
                        <a:rPr lang="en-US" sz="600" b="1" kern="1200" dirty="0" smtClean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 </a:t>
                      </a:r>
                      <a:r>
                        <a:rPr lang="en-US" sz="600" b="1" kern="1200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ETC) </a:t>
                      </a:r>
                      <a:endParaRPr lang="en-US" sz="600" b="1" dirty="0">
                        <a:solidFill>
                          <a:schemeClr val="bg1"/>
                        </a:solidFill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19641" marR="19641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600" b="1" kern="1200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TOTAL </a:t>
                      </a:r>
                    </a:p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600" b="1" kern="1200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NO. OF </a:t>
                      </a:r>
                    </a:p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  <a:tabLst>
                          <a:tab pos="384810" algn="l"/>
                        </a:tabLst>
                      </a:pPr>
                      <a:r>
                        <a:rPr lang="en-US" sz="600" b="1" kern="1200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COMPLAINTS </a:t>
                      </a:r>
                      <a:endParaRPr lang="en-US" sz="600" b="1" dirty="0">
                        <a:solidFill>
                          <a:schemeClr val="bg1"/>
                        </a:solidFill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2953" marR="2953" marT="1969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600" b="1" kern="1200" dirty="0" smtClean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TOTAL </a:t>
                      </a:r>
                      <a:endParaRPr lang="en-US" sz="600" b="1" kern="1200" dirty="0">
                        <a:latin typeface="Cambria" panose="02040503050406030204" pitchFamily="18" charset="0"/>
                        <a:ea typeface="Cambria" panose="02040503050406030204" pitchFamily="18" charset="0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600" b="1" kern="1200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NO. OF </a:t>
                      </a:r>
                    </a:p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  <a:tabLst>
                          <a:tab pos="384810" algn="l"/>
                        </a:tabLst>
                      </a:pPr>
                      <a:r>
                        <a:rPr lang="en-US" sz="600" b="1" kern="1200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RESOLVED </a:t>
                      </a:r>
                    </a:p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  <a:tabLst>
                          <a:tab pos="384810" algn="l"/>
                        </a:tabLst>
                      </a:pPr>
                      <a:r>
                        <a:rPr lang="en-US" sz="600" b="1" kern="1200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CASES/ </a:t>
                      </a:r>
                      <a:endParaRPr lang="en-US" sz="600" b="1" dirty="0">
                        <a:latin typeface="Cambria" panose="02040503050406030204" pitchFamily="18" charset="0"/>
                        <a:ea typeface="Cambria" panose="02040503050406030204" pitchFamily="18" charset="0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  <a:tabLst>
                          <a:tab pos="384810" algn="l"/>
                        </a:tabLst>
                      </a:pPr>
                      <a:r>
                        <a:rPr lang="en-US" sz="600" b="1" kern="1200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COMPENSATION </a:t>
                      </a:r>
                      <a:endParaRPr lang="en-US" sz="600" b="1" dirty="0">
                        <a:solidFill>
                          <a:schemeClr val="bg1"/>
                        </a:solidFill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2953" marR="2953" marT="1969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538871">
                <a:tc vMerge="1">
                  <a:txBody>
                    <a:bodyPr/>
                    <a:lstStyle/>
                    <a:p>
                      <a:pPr algn="l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80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2953" marR="2953" marT="2953" marB="0"/>
                </a:tc>
                <a:tc vMerge="1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80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2953" marR="2953" marT="2953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80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0" marR="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GB" sz="600" b="1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NO. OF DELAYED FLIGHTS</a:t>
                      </a:r>
                      <a:endParaRPr lang="en-US" sz="600" b="1" dirty="0">
                        <a:solidFill>
                          <a:schemeClr val="bg1"/>
                        </a:solidFill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9057" marR="9057" marT="1969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600" b="1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% ON DELAYED </a:t>
                      </a:r>
                      <a:endParaRPr lang="en-US" sz="600" b="1" dirty="0">
                        <a:latin typeface="Cambria" panose="02040503050406030204" pitchFamily="18" charset="0"/>
                        <a:ea typeface="Cambria" panose="02040503050406030204" pitchFamily="18" charset="0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GB" sz="600" b="1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FLIGHTS</a:t>
                      </a:r>
                      <a:endParaRPr lang="en-US" sz="600" b="1" dirty="0">
                        <a:solidFill>
                          <a:schemeClr val="bg1"/>
                        </a:solidFill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9057" marR="9057" marT="1969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600" b="1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NO. OF CANCELLED FLIGHTS</a:t>
                      </a:r>
                      <a:endParaRPr lang="en-US" sz="600" b="1" dirty="0">
                        <a:solidFill>
                          <a:schemeClr val="bg1"/>
                        </a:solidFill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600" b="1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% ON CANCELLED </a:t>
                      </a:r>
                      <a:endParaRPr lang="en-US" sz="600" b="1" dirty="0">
                        <a:latin typeface="Cambria" panose="02040503050406030204" pitchFamily="18" charset="0"/>
                        <a:ea typeface="Cambria" panose="02040503050406030204" pitchFamily="18" charset="0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GB" sz="600" b="1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FLIGHTS</a:t>
                      </a:r>
                      <a:endParaRPr lang="en-US" sz="600" b="1" dirty="0">
                        <a:solidFill>
                          <a:schemeClr val="bg1"/>
                        </a:solidFill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80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0" marR="0" marT="0" marB="0" anchor="ctr"/>
                </a:tc>
                <a:tc vMerge="1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80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2953" marR="2953" marT="1969" marB="0"/>
                </a:tc>
                <a:tc vMerge="1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80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2953" marR="2953" marT="1969" marB="0"/>
                </a:tc>
                <a:tc vMerge="1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80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2953" marR="2953" marT="1969" marB="0"/>
                </a:tc>
                <a:tc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US" dirty="0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US" dirty="0"/>
                    </a:p>
                  </a:txBody>
                  <a:tcPr marL="19641" marR="19641" marT="4270" marB="0" anchor="ctr"/>
                </a:tc>
                <a:tc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455894"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US" sz="800" b="0" kern="1200" dirty="0">
                          <a:solidFill>
                            <a:schemeClr val="tx1"/>
                          </a:solidFill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1 </a:t>
                      </a:r>
                      <a:endParaRPr lang="en-US" sz="800" b="0" dirty="0">
                        <a:solidFill>
                          <a:schemeClr val="tx1"/>
                        </a:solidFill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6405" marR="6405" marT="640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US" sz="1050" b="0" dirty="0">
                          <a:solidFill>
                            <a:schemeClr val="tx1"/>
                          </a:solidFill>
                          <a:latin typeface="+mn-lt"/>
                          <a:ea typeface="Cambria" panose="02040503050406030204" pitchFamily="18" charset="0"/>
                        </a:rPr>
                        <a:t>AERO CONTRACTORS</a:t>
                      </a: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3106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1889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61%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99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3%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12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198689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199052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GB" sz="1050" b="0">
                        <a:latin typeface="+mn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7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9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7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382901"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US" sz="800" b="0" kern="1200" dirty="0">
                          <a:solidFill>
                            <a:schemeClr val="tx1"/>
                          </a:solidFill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2 </a:t>
                      </a:r>
                      <a:endParaRPr lang="en-US" sz="800" b="0" dirty="0">
                        <a:solidFill>
                          <a:schemeClr val="tx1"/>
                        </a:solidFill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6405" marR="6405" marT="640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US" sz="1050" b="0" dirty="0">
                          <a:solidFill>
                            <a:schemeClr val="tx1"/>
                          </a:solidFill>
                          <a:latin typeface="+mn-lt"/>
                          <a:ea typeface="Cambria" panose="02040503050406030204" pitchFamily="18" charset="0"/>
                        </a:rPr>
                        <a:t>ARIK AIR</a:t>
                      </a: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9759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6440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66%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110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1%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19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150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150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862888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878537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GB" sz="1050" b="0">
                        <a:latin typeface="+mn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4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22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26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20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362139"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US" sz="800" b="0" kern="1200" dirty="0">
                          <a:solidFill>
                            <a:schemeClr val="tx1"/>
                          </a:solidFill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3 </a:t>
                      </a:r>
                      <a:endParaRPr lang="en-US" sz="800" b="0" dirty="0">
                        <a:solidFill>
                          <a:schemeClr val="tx1"/>
                        </a:solidFill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6405" marR="6405" marT="640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US" sz="1050" b="0" dirty="0">
                          <a:solidFill>
                            <a:schemeClr val="tx1"/>
                          </a:solidFill>
                          <a:latin typeface="+mn-lt"/>
                          <a:ea typeface="Cambria" panose="02040503050406030204" pitchFamily="18" charset="0"/>
                        </a:rPr>
                        <a:t>AZMAN AIR</a:t>
                      </a: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3713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2555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69%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82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2%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-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-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293656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288795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GB" sz="1050" b="0">
                        <a:latin typeface="+mn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8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10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7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  <a:tr h="307818"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US" sz="800" b="0" kern="1200" dirty="0">
                          <a:solidFill>
                            <a:schemeClr val="tx1"/>
                          </a:solidFill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4 </a:t>
                      </a:r>
                      <a:endParaRPr lang="en-US" sz="800" b="0" dirty="0">
                        <a:solidFill>
                          <a:schemeClr val="tx1"/>
                        </a:solidFill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6405" marR="6405" marT="640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US" sz="1050" b="0" dirty="0">
                          <a:solidFill>
                            <a:schemeClr val="tx1"/>
                          </a:solidFill>
                          <a:latin typeface="+mn-lt"/>
                          <a:ea typeface="Cambria" panose="02040503050406030204" pitchFamily="18" charset="0"/>
                        </a:rPr>
                        <a:t>DANA AIR</a:t>
                      </a: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4440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2906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65%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24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1%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4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43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43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397431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411643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GB" sz="1050" b="0">
                        <a:latin typeface="+mn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-</a:t>
                      </a:r>
                      <a:endParaRPr lang="en-GB" sz="105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5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5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4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5"/>
                  </a:ext>
                </a:extLst>
              </a:tr>
              <a:tr h="307818"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US" sz="800" b="0" kern="1200" dirty="0">
                          <a:solidFill>
                            <a:schemeClr val="tx1"/>
                          </a:solidFill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5 </a:t>
                      </a:r>
                      <a:endParaRPr lang="en-US" sz="800" b="0" dirty="0">
                        <a:solidFill>
                          <a:schemeClr val="tx1"/>
                        </a:solidFill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6405" marR="6405" marT="640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US" sz="1050" b="0" dirty="0">
                          <a:solidFill>
                            <a:schemeClr val="tx1"/>
                          </a:solidFill>
                          <a:latin typeface="+mn-lt"/>
                          <a:ea typeface="Cambria" panose="02040503050406030204" pitchFamily="18" charset="0"/>
                        </a:rPr>
                        <a:t>OVERLAND</a:t>
                      </a: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2926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2451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84%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11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0%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107084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107204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GB" sz="1050" b="0">
                        <a:latin typeface="+mn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-</a:t>
                      </a:r>
                      <a:endParaRPr lang="en-GB" sz="105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22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22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5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6"/>
                  </a:ext>
                </a:extLst>
              </a:tr>
              <a:tr h="381183"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800" b="0" dirty="0">
                          <a:solidFill>
                            <a:schemeClr val="tx1"/>
                          </a:solidFill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6</a:t>
                      </a:r>
                      <a:endParaRPr lang="en-US" sz="800" b="0" dirty="0">
                        <a:solidFill>
                          <a:schemeClr val="tx1"/>
                        </a:solidFill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6405" marR="6405" marT="640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US" sz="1050" b="0" dirty="0">
                          <a:solidFill>
                            <a:schemeClr val="tx1"/>
                          </a:solidFill>
                          <a:latin typeface="+mn-lt"/>
                          <a:ea typeface="Cambria" panose="02040503050406030204" pitchFamily="18" charset="0"/>
                        </a:rPr>
                        <a:t>AIR PEACE</a:t>
                      </a: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24449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14908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61%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129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1%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31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96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96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2280924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2294062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GB" sz="1050" b="0">
                        <a:latin typeface="+mn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4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49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53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48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7"/>
                  </a:ext>
                </a:extLst>
              </a:tr>
              <a:tr h="357121"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US" sz="800" b="0" kern="1200" dirty="0">
                          <a:solidFill>
                            <a:schemeClr val="tx1"/>
                          </a:solidFill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7 </a:t>
                      </a:r>
                      <a:endParaRPr lang="en-US" sz="800" b="0" dirty="0">
                        <a:solidFill>
                          <a:schemeClr val="tx1"/>
                        </a:solidFill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6405" marR="6405" marT="640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1050" b="0" dirty="0">
                          <a:solidFill>
                            <a:schemeClr val="tx1"/>
                          </a:solidFill>
                          <a:latin typeface="+mn-lt"/>
                          <a:ea typeface="Cambria" panose="02040503050406030204" pitchFamily="18" charset="0"/>
                        </a:rPr>
                        <a:t>MAX AIR</a:t>
                      </a:r>
                      <a:endParaRPr lang="en-US" sz="1050" b="0" dirty="0">
                        <a:solidFill>
                          <a:schemeClr val="tx1"/>
                        </a:solidFill>
                        <a:latin typeface="+mn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9671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6189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64%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174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2%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8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10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10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868182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865255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GB" sz="1050" b="0">
                        <a:latin typeface="+mn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-</a:t>
                      </a:r>
                      <a:endParaRPr lang="en-GB" sz="105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6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6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4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8"/>
                  </a:ext>
                </a:extLst>
              </a:tr>
              <a:tr h="348111"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US" sz="800" b="0" kern="1200" dirty="0">
                          <a:solidFill>
                            <a:schemeClr val="tx1"/>
                          </a:solidFill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8 </a:t>
                      </a:r>
                      <a:endParaRPr lang="en-US" sz="800" b="0" dirty="0">
                        <a:solidFill>
                          <a:schemeClr val="tx1"/>
                        </a:solidFill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6405" marR="6405" marT="640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1050" b="0" dirty="0">
                          <a:solidFill>
                            <a:schemeClr val="tx1"/>
                          </a:solidFill>
                          <a:latin typeface="+mn-lt"/>
                          <a:ea typeface="Cambria" panose="02040503050406030204" pitchFamily="18" charset="0"/>
                        </a:rPr>
                        <a:t>IBOM</a:t>
                      </a:r>
                      <a:endParaRPr lang="en-US" sz="1050" b="0" dirty="0">
                        <a:solidFill>
                          <a:schemeClr val="tx1"/>
                        </a:solidFill>
                        <a:latin typeface="+mn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10910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3535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32%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32</a:t>
                      </a:r>
                    </a:p>
                  </a:txBody>
                  <a:tcPr marL="0" marR="0" marT="0" marB="0" anchor="b"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0%</a:t>
                      </a:r>
                    </a:p>
                  </a:txBody>
                  <a:tcPr marL="0" marR="0" marT="0" marB="0" anchor="b"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7</a:t>
                      </a:r>
                    </a:p>
                  </a:txBody>
                  <a:tcPr marL="0" marR="0" marT="0" marB="0" anchor="b"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123</a:t>
                      </a:r>
                    </a:p>
                  </a:txBody>
                  <a:tcPr marL="0" marR="0" marT="0" marB="0" anchor="b"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123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842760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850271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GB" sz="1050" b="0">
                        <a:latin typeface="+mn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3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21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24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21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9"/>
                  </a:ext>
                </a:extLst>
              </a:tr>
              <a:tr h="381183"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800" b="0" dirty="0">
                          <a:solidFill>
                            <a:schemeClr val="tx1"/>
                          </a:solidFill>
                          <a:latin typeface="Cambria" pitchFamily="18" charset="0"/>
                          <a:ea typeface="Cambria" panose="02040503050406030204" pitchFamily="18" charset="0"/>
                          <a:cs typeface="Times New Roman"/>
                        </a:rPr>
                        <a:t>9</a:t>
                      </a:r>
                      <a:endParaRPr lang="en-US" sz="800" b="0" dirty="0">
                        <a:solidFill>
                          <a:schemeClr val="tx1"/>
                        </a:solidFill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6405" marR="6405" marT="640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1050" b="0" dirty="0">
                          <a:solidFill>
                            <a:schemeClr val="tx1"/>
                          </a:solidFill>
                          <a:latin typeface="+mn-lt"/>
                          <a:ea typeface="Cambria" panose="02040503050406030204" pitchFamily="18" charset="0"/>
                        </a:rPr>
                        <a:t>UNITED AIRLINES</a:t>
                      </a:r>
                      <a:endParaRPr lang="en-US" sz="1050" b="0" dirty="0">
                        <a:solidFill>
                          <a:schemeClr val="tx1"/>
                        </a:solidFill>
                        <a:latin typeface="+mn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6097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4000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66%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42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1%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4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-</a:t>
                      </a:r>
                      <a:endParaRPr lang="en-GB" sz="105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-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203361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212295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GB" sz="1050" b="0" dirty="0">
                        <a:latin typeface="+mn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10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11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7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10"/>
                  </a:ext>
                </a:extLst>
              </a:tr>
              <a:tr h="352148"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US" sz="800" b="0" dirty="0" smtClean="0">
                          <a:solidFill>
                            <a:schemeClr val="tx1"/>
                          </a:solidFill>
                          <a:latin typeface="Cambria" pitchFamily="18" charset="0"/>
                          <a:ea typeface="Cambria" panose="02040503050406030204" pitchFamily="18" charset="0"/>
                          <a:cs typeface="Times New Roman"/>
                        </a:rPr>
                        <a:t>10</a:t>
                      </a:r>
                      <a:endParaRPr lang="en-US" sz="800" b="0" dirty="0">
                        <a:solidFill>
                          <a:schemeClr val="tx1"/>
                        </a:solidFill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6405" marR="6405" marT="640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US" sz="1050" b="0" dirty="0" smtClean="0">
                          <a:solidFill>
                            <a:schemeClr val="tx1"/>
                          </a:solidFill>
                          <a:latin typeface="+mn-lt"/>
                          <a:ea typeface="Cambria" panose="02040503050406030204" pitchFamily="18" charset="0"/>
                        </a:rPr>
                        <a:t>GREEN AFRICA</a:t>
                      </a:r>
                      <a:endParaRPr lang="en-US" sz="1050" b="0" dirty="0">
                        <a:solidFill>
                          <a:schemeClr val="tx1"/>
                        </a:solidFill>
                        <a:latin typeface="+mn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4648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2111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45%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79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2%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25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25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224984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223043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GB" sz="1050" b="0">
                        <a:latin typeface="+mn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20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21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11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381183"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US" sz="800" b="0" dirty="0" smtClean="0">
                          <a:solidFill>
                            <a:schemeClr val="tx1"/>
                          </a:solidFill>
                          <a:latin typeface="Cambria" pitchFamily="18" charset="0"/>
                          <a:ea typeface="Cambria" panose="02040503050406030204" pitchFamily="18" charset="0"/>
                          <a:cs typeface="Times New Roman"/>
                        </a:rPr>
                        <a:t>11</a:t>
                      </a:r>
                      <a:endParaRPr lang="en-US" sz="800" b="0" dirty="0">
                        <a:solidFill>
                          <a:schemeClr val="tx1"/>
                        </a:solidFill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6405" marR="6405" marT="640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US" sz="1050" b="0" dirty="0" smtClean="0">
                          <a:solidFill>
                            <a:schemeClr val="tx1"/>
                          </a:solidFill>
                          <a:latin typeface="+mn-lt"/>
                          <a:ea typeface="Cambria" panose="02040503050406030204" pitchFamily="18" charset="0"/>
                        </a:rPr>
                        <a:t>VALUE</a:t>
                      </a:r>
                      <a:r>
                        <a:rPr lang="en-US" sz="1050" b="0" baseline="0" dirty="0" smtClean="0">
                          <a:solidFill>
                            <a:schemeClr val="tx1"/>
                          </a:solidFill>
                          <a:latin typeface="+mn-lt"/>
                          <a:ea typeface="Cambria" panose="02040503050406030204" pitchFamily="18" charset="0"/>
                        </a:rPr>
                        <a:t> JET </a:t>
                      </a:r>
                      <a:endParaRPr lang="en-US" sz="1050" b="0" dirty="0">
                        <a:solidFill>
                          <a:schemeClr val="tx1"/>
                        </a:solidFill>
                        <a:latin typeface="+mn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609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160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26%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13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2%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-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-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29703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29820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GB" sz="1050" b="0">
                        <a:latin typeface="+mn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-</a:t>
                      </a:r>
                      <a:endParaRPr lang="en-GB" sz="105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361201"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1200" b="1" kern="1200" dirty="0">
                          <a:latin typeface="+mn-lt"/>
                          <a:ea typeface="Cambria" panose="02040503050406030204" pitchFamily="18" charset="0"/>
                        </a:rPr>
                        <a:t>TOTAL</a:t>
                      </a:r>
                      <a:endParaRPr lang="en-US" sz="1200" b="1" dirty="0">
                        <a:latin typeface="+mn-lt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19641" marR="19641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ts val="1505"/>
                        </a:lnSpc>
                        <a:spcAft>
                          <a:spcPts val="0"/>
                        </a:spcAft>
                      </a:pPr>
                      <a:endParaRPr lang="en-US" sz="80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19641" marR="19641" marT="427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200" b="1" dirty="0" smtClean="0">
                          <a:latin typeface="+mn-lt"/>
                        </a:rPr>
                        <a:t>80,328</a:t>
                      </a:r>
                      <a:endParaRPr lang="en-GB" sz="1200" b="1" dirty="0">
                        <a:latin typeface="+mn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12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47,144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200" b="1" dirty="0" smtClean="0">
                          <a:latin typeface="+mn-lt"/>
                        </a:rPr>
                        <a:t>59%</a:t>
                      </a:r>
                      <a:endParaRPr lang="en-GB" sz="1200" b="1" dirty="0">
                        <a:latin typeface="+mn-lt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200" b="1" dirty="0" smtClean="0">
                          <a:latin typeface="+mn-lt"/>
                        </a:rPr>
                        <a:t>795</a:t>
                      </a:r>
                      <a:endParaRPr lang="en-GB" sz="1200" b="1" dirty="0">
                        <a:latin typeface="+mn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200" b="1" dirty="0" smtClean="0">
                          <a:latin typeface="+mn-lt"/>
                        </a:rPr>
                        <a:t>1%</a:t>
                      </a:r>
                      <a:endParaRPr lang="en-GB" sz="1200" b="1" dirty="0">
                        <a:latin typeface="+mn-lt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200" b="1" dirty="0" smtClean="0">
                          <a:latin typeface="+mn-lt"/>
                        </a:rPr>
                        <a:t>91</a:t>
                      </a:r>
                      <a:endParaRPr lang="en-GB" sz="1200" b="1" dirty="0">
                        <a:latin typeface="+mn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200" b="1" dirty="0" smtClean="0">
                          <a:latin typeface="+mn-lt"/>
                        </a:rPr>
                        <a:t>449</a:t>
                      </a:r>
                      <a:endParaRPr lang="en-GB" sz="1200" b="1" dirty="0">
                        <a:latin typeface="+mn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200" b="1" dirty="0" smtClean="0">
                          <a:latin typeface="+mn-lt"/>
                        </a:rPr>
                        <a:t>449</a:t>
                      </a:r>
                      <a:endParaRPr lang="en-GB" sz="1200" b="1" dirty="0">
                        <a:latin typeface="+mn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200" b="1" dirty="0" smtClean="0">
                          <a:latin typeface="+mn-lt"/>
                        </a:rPr>
                        <a:t>6,309,662</a:t>
                      </a:r>
                      <a:endParaRPr lang="en-GB" sz="1200" b="1" dirty="0">
                        <a:latin typeface="+mn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200" b="1" dirty="0" smtClean="0">
                          <a:latin typeface="+mn-lt"/>
                        </a:rPr>
                        <a:t>6,359,977</a:t>
                      </a:r>
                      <a:endParaRPr lang="en-GB" sz="1200" b="1" dirty="0">
                        <a:latin typeface="+mn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GB" sz="1200" b="1" dirty="0">
                        <a:latin typeface="+mn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200" b="1" dirty="0" smtClean="0">
                          <a:latin typeface="+mn-lt"/>
                        </a:rPr>
                        <a:t>17</a:t>
                      </a:r>
                      <a:endParaRPr lang="en-GB" sz="1200" b="1" dirty="0">
                        <a:latin typeface="+mn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200" b="1" dirty="0" smtClean="0">
                          <a:latin typeface="+mn-lt"/>
                        </a:rPr>
                        <a:t>171</a:t>
                      </a:r>
                      <a:endParaRPr lang="en-GB" sz="1200" b="1" dirty="0">
                        <a:latin typeface="+mn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200" b="1" dirty="0" smtClean="0">
                          <a:latin typeface="+mn-lt"/>
                        </a:rPr>
                        <a:t>188</a:t>
                      </a:r>
                      <a:endParaRPr lang="en-GB" sz="1200" b="1" dirty="0">
                        <a:latin typeface="+mn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200" b="1" dirty="0" smtClean="0">
                          <a:latin typeface="+mn-lt"/>
                        </a:rPr>
                        <a:t>135</a:t>
                      </a:r>
                      <a:endParaRPr lang="en-GB" sz="1200" b="1" dirty="0">
                        <a:latin typeface="+mn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11"/>
                  </a:ext>
                </a:extLst>
              </a:tr>
            </a:tbl>
          </a:graphicData>
        </a:graphic>
      </p:graphicFrame>
      <p:sp>
        <p:nvSpPr>
          <p:cNvPr id="31746" name="Rectangle 2"/>
          <p:cNvSpPr>
            <a:spLocks noChangeArrowheads="1"/>
          </p:cNvSpPr>
          <p:nvPr/>
        </p:nvSpPr>
        <p:spPr bwMode="auto">
          <a:xfrm>
            <a:off x="3233679" y="97795"/>
            <a:ext cx="5724644" cy="26161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indent="457200" algn="just" fontAlgn="base">
              <a:spcBef>
                <a:spcPct val="0"/>
              </a:spcBef>
              <a:spcAft>
                <a:spcPct val="0"/>
              </a:spcAft>
            </a:pPr>
            <a:r>
              <a:rPr lang="en-US" sz="1100" dirty="0">
                <a:solidFill>
                  <a:prstClr val="black"/>
                </a:solidFill>
                <a:ea typeface="Calibri" pitchFamily="34" charset="0"/>
                <a:cs typeface="Times New Roman" pitchFamily="18" charset="0"/>
              </a:rPr>
              <a:t>						</a:t>
            </a:r>
            <a:endParaRPr lang="en-US" dirty="0">
              <a:solidFill>
                <a:prstClr val="black"/>
              </a:solidFill>
              <a:latin typeface="Arial" pitchFamily="34" charset="0"/>
            </a:endParaRPr>
          </a:p>
        </p:txBody>
      </p:sp>
      <p:sp>
        <p:nvSpPr>
          <p:cNvPr id="31747" name="Rectangle 3"/>
          <p:cNvSpPr>
            <a:spLocks noChangeArrowheads="1"/>
          </p:cNvSpPr>
          <p:nvPr/>
        </p:nvSpPr>
        <p:spPr bwMode="auto">
          <a:xfrm>
            <a:off x="1631504" y="296740"/>
            <a:ext cx="8856984" cy="67710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indent="457200" algn="ctr" fontAlgn="base">
              <a:spcBef>
                <a:spcPct val="0"/>
              </a:spcBef>
              <a:spcAft>
                <a:spcPct val="0"/>
              </a:spcAft>
              <a:tabLst>
                <a:tab pos="384175" algn="l"/>
              </a:tabLst>
            </a:pPr>
            <a:r>
              <a:rPr lang="en-GB" sz="1400" b="1" dirty="0" smtClean="0">
                <a:solidFill>
                  <a:prstClr val="black"/>
                </a:solidFill>
                <a:latin typeface="Cambria" pitchFamily="18" charset="0"/>
                <a:ea typeface="Calibri" pitchFamily="34" charset="0"/>
                <a:cs typeface="Times New Roman" pitchFamily="18" charset="0"/>
              </a:rPr>
              <a:t>NIGERIA </a:t>
            </a:r>
            <a:r>
              <a:rPr lang="en-GB" sz="1400" b="1" dirty="0">
                <a:solidFill>
                  <a:prstClr val="black"/>
                </a:solidFill>
                <a:latin typeface="Cambria" pitchFamily="18" charset="0"/>
                <a:ea typeface="Calibri" pitchFamily="34" charset="0"/>
                <a:cs typeface="Times New Roman" pitchFamily="18" charset="0"/>
              </a:rPr>
              <a:t>CIVIL AVIATION AUTHORITY</a:t>
            </a:r>
            <a:endParaRPr lang="en-US" sz="400" b="1" dirty="0">
              <a:solidFill>
                <a:prstClr val="black"/>
              </a:solidFill>
              <a:latin typeface="Cambria" pitchFamily="18" charset="0"/>
              <a:ea typeface="Calibri" pitchFamily="34" charset="0"/>
              <a:cs typeface="Times New Roman" pitchFamily="18" charset="0"/>
            </a:endParaRPr>
          </a:p>
          <a:p>
            <a:pPr indent="457200" algn="ctr" fontAlgn="base">
              <a:spcBef>
                <a:spcPct val="0"/>
              </a:spcBef>
              <a:spcAft>
                <a:spcPct val="0"/>
              </a:spcAft>
              <a:tabLst>
                <a:tab pos="384175" algn="l"/>
              </a:tabLst>
            </a:pPr>
            <a:r>
              <a:rPr lang="en-US" sz="1200" b="1" dirty="0">
                <a:solidFill>
                  <a:prstClr val="black"/>
                </a:solidFill>
                <a:latin typeface="Cambria" pitchFamily="18" charset="0"/>
                <a:ea typeface="Calibri" pitchFamily="34" charset="0"/>
                <a:cs typeface="Times New Roman" pitchFamily="18" charset="0"/>
              </a:rPr>
              <a:t>SUMMARY OF COMPLAINTS RECEIVED ON DOMESTIC AIRLINE OPERATIONS (WITH PERCENTAGE)</a:t>
            </a:r>
            <a:endParaRPr lang="en-US" sz="1200" dirty="0">
              <a:solidFill>
                <a:prstClr val="black"/>
              </a:solidFill>
              <a:latin typeface="Cambria" pitchFamily="18" charset="0"/>
            </a:endParaRPr>
          </a:p>
          <a:p>
            <a:pPr indent="457200" algn="ctr" eaLnBrk="0" fontAlgn="base" hangingPunct="0">
              <a:spcBef>
                <a:spcPct val="0"/>
              </a:spcBef>
              <a:spcAft>
                <a:spcPct val="0"/>
              </a:spcAft>
              <a:tabLst>
                <a:tab pos="384175" algn="l"/>
              </a:tabLst>
            </a:pPr>
            <a:r>
              <a:rPr lang="en-US" sz="1200" b="1" dirty="0">
                <a:solidFill>
                  <a:prstClr val="black"/>
                </a:solidFill>
                <a:latin typeface="Cambria" pitchFamily="18" charset="0"/>
                <a:ea typeface="Calibri" pitchFamily="34" charset="0"/>
                <a:cs typeface="Times New Roman" pitchFamily="18" charset="0"/>
              </a:rPr>
              <a:t>(JANUARY – </a:t>
            </a:r>
            <a:r>
              <a:rPr lang="en-US" sz="1200" b="1" dirty="0" smtClean="0">
                <a:solidFill>
                  <a:prstClr val="black"/>
                </a:solidFill>
                <a:latin typeface="Cambria" pitchFamily="18" charset="0"/>
                <a:ea typeface="Calibri" pitchFamily="34" charset="0"/>
                <a:cs typeface="Times New Roman" pitchFamily="18" charset="0"/>
              </a:rPr>
              <a:t>DECEMBER, 2022)</a:t>
            </a:r>
            <a:endParaRPr lang="en-US" sz="1200" dirty="0">
              <a:solidFill>
                <a:prstClr val="black"/>
              </a:solidFill>
              <a:latin typeface="Cambria" pitchFamily="18" charset="0"/>
            </a:endParaRPr>
          </a:p>
        </p:txBody>
      </p:sp>
      <p:graphicFrame>
        <p:nvGraphicFramePr>
          <p:cNvPr id="8" name="Object 7"/>
          <p:cNvGraphicFramePr>
            <a:graphicFrameLocks noChangeAspect="1"/>
          </p:cNvGraphicFramePr>
          <p:nvPr>
            <p:extLst/>
          </p:nvPr>
        </p:nvGraphicFramePr>
        <p:xfrm>
          <a:off x="11383195" y="188994"/>
          <a:ext cx="612069" cy="54245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50182" r:id="rId3" imgW="568482" imgH="638663" progId="">
                  <p:embed/>
                </p:oleObj>
              </mc:Choice>
              <mc:Fallback>
                <p:oleObj r:id="rId3" imgW="568482" imgH="638663" progId="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1383195" y="188994"/>
                        <a:ext cx="612069" cy="542450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9" name="Rectangle 8"/>
          <p:cNvSpPr/>
          <p:nvPr/>
        </p:nvSpPr>
        <p:spPr>
          <a:xfrm>
            <a:off x="2063552" y="853072"/>
            <a:ext cx="2592288" cy="123492"/>
          </a:xfrm>
          <a:prstGeom prst="rect">
            <a:avLst/>
          </a:prstGeom>
          <a:solidFill>
            <a:schemeClr val="bg2"/>
          </a:solidFill>
          <a:ln>
            <a:solidFill>
              <a:schemeClr val="bg2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GB" sz="1000" b="1" dirty="0">
                <a:solidFill>
                  <a:prstClr val="black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SUMMARY OF FLIGHT OPERATIONS</a:t>
            </a:r>
            <a:endParaRPr lang="en-US" sz="1000" b="1" dirty="0">
              <a:solidFill>
                <a:prstClr val="black"/>
              </a:solidFill>
              <a:latin typeface="Cambria" panose="02040503050406030204" pitchFamily="18" charset="0"/>
              <a:ea typeface="Cambria" panose="02040503050406030204" pitchFamily="18" charset="0"/>
            </a:endParaRPr>
          </a:p>
        </p:txBody>
      </p:sp>
      <p:sp>
        <p:nvSpPr>
          <p:cNvPr id="10" name="Rectangle 9"/>
          <p:cNvSpPr/>
          <p:nvPr/>
        </p:nvSpPr>
        <p:spPr>
          <a:xfrm>
            <a:off x="7896200" y="816413"/>
            <a:ext cx="2592288" cy="123492"/>
          </a:xfrm>
          <a:prstGeom prst="rect">
            <a:avLst/>
          </a:prstGeom>
          <a:solidFill>
            <a:schemeClr val="bg2"/>
          </a:solidFill>
          <a:ln>
            <a:solidFill>
              <a:schemeClr val="bg2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GB" sz="1000" b="1" dirty="0">
                <a:solidFill>
                  <a:prstClr val="black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SUMMARY OF FILED COMPLAINTS</a:t>
            </a:r>
            <a:endParaRPr lang="en-US" sz="1000" b="1" dirty="0">
              <a:solidFill>
                <a:prstClr val="black"/>
              </a:solidFill>
              <a:latin typeface="Cambria" panose="02040503050406030204" pitchFamily="18" charset="0"/>
              <a:ea typeface="Cambria" panose="02040503050406030204" pitchFamily="18" charset="0"/>
            </a:endParaRPr>
          </a:p>
        </p:txBody>
      </p:sp>
      <p:sp>
        <p:nvSpPr>
          <p:cNvPr id="11" name="Slide Number Placeholder 9"/>
          <p:cNvSpPr>
            <a:spLocks noGrp="1"/>
          </p:cNvSpPr>
          <p:nvPr>
            <p:ph type="sldNum" sz="quarter" idx="12"/>
          </p:nvPr>
        </p:nvSpPr>
        <p:spPr>
          <a:xfrm>
            <a:off x="11408607" y="6367402"/>
            <a:ext cx="586657" cy="274320"/>
          </a:xfrm>
        </p:spPr>
        <p:txBody>
          <a:bodyPr/>
          <a:lstStyle/>
          <a:p>
            <a:r>
              <a:rPr lang="en-US" b="1" dirty="0" smtClean="0">
                <a:solidFill>
                  <a:prstClr val="black">
                    <a:tint val="75000"/>
                  </a:prstClr>
                </a:solidFill>
              </a:rPr>
              <a:t>22</a:t>
            </a:r>
            <a:endParaRPr lang="en-US" b="1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1482874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746" name="Rectangle 2"/>
          <p:cNvSpPr>
            <a:spLocks noChangeArrowheads="1"/>
          </p:cNvSpPr>
          <p:nvPr/>
        </p:nvSpPr>
        <p:spPr bwMode="auto">
          <a:xfrm>
            <a:off x="3233679" y="97795"/>
            <a:ext cx="5724644" cy="26161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indent="457200" algn="just" fontAlgn="base">
              <a:spcBef>
                <a:spcPct val="0"/>
              </a:spcBef>
              <a:spcAft>
                <a:spcPct val="0"/>
              </a:spcAft>
            </a:pPr>
            <a:r>
              <a:rPr lang="en-US" sz="1100" dirty="0">
                <a:solidFill>
                  <a:prstClr val="black"/>
                </a:solidFill>
                <a:ea typeface="Calibri" pitchFamily="34" charset="0"/>
                <a:cs typeface="Times New Roman" pitchFamily="18" charset="0"/>
              </a:rPr>
              <a:t>						</a:t>
            </a:r>
            <a:endParaRPr lang="en-US" dirty="0">
              <a:solidFill>
                <a:prstClr val="black"/>
              </a:solidFill>
              <a:latin typeface="Arial" pitchFamily="34" charset="0"/>
            </a:endParaRPr>
          </a:p>
        </p:txBody>
      </p:sp>
      <p:sp>
        <p:nvSpPr>
          <p:cNvPr id="31747" name="Rectangle 3"/>
          <p:cNvSpPr>
            <a:spLocks noChangeArrowheads="1"/>
          </p:cNvSpPr>
          <p:nvPr/>
        </p:nvSpPr>
        <p:spPr bwMode="auto">
          <a:xfrm>
            <a:off x="1775520" y="154730"/>
            <a:ext cx="8784976" cy="61555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indent="457200" algn="ctr" fontAlgn="base">
              <a:spcBef>
                <a:spcPct val="0"/>
              </a:spcBef>
              <a:spcAft>
                <a:spcPct val="0"/>
              </a:spcAft>
              <a:tabLst>
                <a:tab pos="384175" algn="l"/>
              </a:tabLst>
            </a:pPr>
            <a:r>
              <a:rPr lang="en-GB" sz="1100" b="1" dirty="0" smtClean="0">
                <a:solidFill>
                  <a:prstClr val="black"/>
                </a:solidFill>
                <a:latin typeface="Cambria" pitchFamily="18" charset="0"/>
                <a:ea typeface="Calibri" pitchFamily="34" charset="0"/>
                <a:cs typeface="Times New Roman" pitchFamily="18" charset="0"/>
              </a:rPr>
              <a:t>NIGERIA </a:t>
            </a:r>
            <a:r>
              <a:rPr lang="en-GB" sz="1100" b="1" dirty="0">
                <a:solidFill>
                  <a:prstClr val="black"/>
                </a:solidFill>
                <a:latin typeface="Cambria" pitchFamily="18" charset="0"/>
                <a:ea typeface="Calibri" pitchFamily="34" charset="0"/>
                <a:cs typeface="Times New Roman" pitchFamily="18" charset="0"/>
              </a:rPr>
              <a:t>CIVIL AVIATION AUTHORITY</a:t>
            </a:r>
            <a:endParaRPr lang="en-US" sz="1100" b="1" dirty="0">
              <a:solidFill>
                <a:prstClr val="black"/>
              </a:solidFill>
              <a:latin typeface="Cambria" pitchFamily="18" charset="0"/>
              <a:ea typeface="Calibri" pitchFamily="34" charset="0"/>
              <a:cs typeface="Times New Roman" pitchFamily="18" charset="0"/>
            </a:endParaRPr>
          </a:p>
          <a:p>
            <a:pPr indent="457200" algn="ctr" fontAlgn="base">
              <a:spcBef>
                <a:spcPct val="0"/>
              </a:spcBef>
              <a:spcAft>
                <a:spcPct val="0"/>
              </a:spcAft>
              <a:tabLst>
                <a:tab pos="384175" algn="l"/>
              </a:tabLst>
            </a:pPr>
            <a:r>
              <a:rPr lang="en-US" sz="1100" b="1" dirty="0">
                <a:solidFill>
                  <a:prstClr val="black"/>
                </a:solidFill>
                <a:latin typeface="Cambria" pitchFamily="18" charset="0"/>
                <a:ea typeface="Calibri" pitchFamily="34" charset="0"/>
                <a:cs typeface="Times New Roman" pitchFamily="18" charset="0"/>
              </a:rPr>
              <a:t>DELAYED FLIGHTS : DOMESTIC AIRLINE OPERATIONS (WITH PERCENTAGE)</a:t>
            </a:r>
            <a:endParaRPr lang="en-US" sz="1100" dirty="0">
              <a:solidFill>
                <a:prstClr val="black"/>
              </a:solidFill>
              <a:latin typeface="Cambria" pitchFamily="18" charset="0"/>
            </a:endParaRPr>
          </a:p>
          <a:p>
            <a:pPr indent="457200" algn="ctr" eaLnBrk="0" fontAlgn="base" hangingPunct="0">
              <a:spcBef>
                <a:spcPct val="0"/>
              </a:spcBef>
              <a:spcAft>
                <a:spcPct val="0"/>
              </a:spcAft>
              <a:tabLst>
                <a:tab pos="384175" algn="l"/>
              </a:tabLst>
            </a:pPr>
            <a:r>
              <a:rPr lang="en-US" sz="1100" b="1" dirty="0">
                <a:solidFill>
                  <a:prstClr val="black"/>
                </a:solidFill>
                <a:latin typeface="Cambria" pitchFamily="18" charset="0"/>
                <a:ea typeface="Calibri" pitchFamily="34" charset="0"/>
                <a:cs typeface="Times New Roman" pitchFamily="18" charset="0"/>
              </a:rPr>
              <a:t>(JANUARY –  DECEMBER, </a:t>
            </a:r>
            <a:r>
              <a:rPr lang="en-US" sz="1100" b="1" dirty="0" smtClean="0">
                <a:solidFill>
                  <a:prstClr val="black"/>
                </a:solidFill>
                <a:latin typeface="Cambria" pitchFamily="18" charset="0"/>
                <a:ea typeface="Calibri" pitchFamily="34" charset="0"/>
                <a:cs typeface="Times New Roman" pitchFamily="18" charset="0"/>
              </a:rPr>
              <a:t>2022)</a:t>
            </a:r>
            <a:endParaRPr lang="en-US" sz="1100" dirty="0">
              <a:solidFill>
                <a:prstClr val="black"/>
              </a:solidFill>
              <a:latin typeface="Cambria" pitchFamily="18" charset="0"/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>
          <a:xfrm>
            <a:off x="10287000" y="7245424"/>
            <a:ext cx="762000" cy="365125"/>
          </a:xfrm>
        </p:spPr>
        <p:txBody>
          <a:bodyPr/>
          <a:lstStyle/>
          <a:p>
            <a:fld id="{C1371269-BD7D-45DB-8E86-3B1DF139D4C2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23</a:t>
            </a:fld>
            <a:endParaRPr lang="en-US" dirty="0">
              <a:solidFill>
                <a:prstClr val="black">
                  <a:tint val="75000"/>
                </a:prstClr>
              </a:solidFill>
            </a:endParaRPr>
          </a:p>
        </p:txBody>
      </p:sp>
      <p:graphicFrame>
        <p:nvGraphicFramePr>
          <p:cNvPr id="8" name="Object 7"/>
          <p:cNvGraphicFramePr>
            <a:graphicFrameLocks noChangeAspect="1"/>
          </p:cNvGraphicFramePr>
          <p:nvPr>
            <p:extLst/>
          </p:nvPr>
        </p:nvGraphicFramePr>
        <p:xfrm>
          <a:off x="9948428" y="143671"/>
          <a:ext cx="612069" cy="54245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51206" r:id="rId4" imgW="568482" imgH="638663" progId="">
                  <p:embed/>
                </p:oleObj>
              </mc:Choice>
              <mc:Fallback>
                <p:oleObj r:id="rId4" imgW="568482" imgH="638663" progId="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5"/>
                      <a:stretch>
                        <a:fillRect/>
                      </a:stretch>
                    </p:blipFill>
                    <p:spPr>
                      <a:xfrm>
                        <a:off x="9948428" y="143671"/>
                        <a:ext cx="612069" cy="542450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9" name="Slide Number Placeholder 5"/>
          <p:cNvSpPr txBox="1">
            <a:spLocks/>
          </p:cNvSpPr>
          <p:nvPr/>
        </p:nvSpPr>
        <p:spPr>
          <a:xfrm>
            <a:off x="10136924" y="6597296"/>
            <a:ext cx="388222" cy="274320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defPPr>
              <a:defRPr lang="en-US"/>
            </a:defPPr>
            <a:lvl1pPr marL="0" algn="r" defTabSz="914400" rtl="0" eaLnBrk="1" latinLnBrk="0" hangingPunct="1">
              <a:defRPr sz="900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BA8EB603-B53A-462C-9089-9D4AB954B978}" type="slidenum">
              <a:rPr lang="en-US" b="1">
                <a:solidFill>
                  <a:prstClr val="black">
                    <a:lumMod val="75000"/>
                    <a:lumOff val="25000"/>
                  </a:prstClr>
                </a:solidFill>
              </a:rPr>
              <a:pPr/>
              <a:t>23</a:t>
            </a:fld>
            <a:endParaRPr lang="en-US" b="1" dirty="0">
              <a:solidFill>
                <a:prstClr val="black">
                  <a:lumMod val="75000"/>
                  <a:lumOff val="25000"/>
                </a:prstClr>
              </a:solidFill>
            </a:endParaRPr>
          </a:p>
        </p:txBody>
      </p:sp>
      <p:graphicFrame>
        <p:nvGraphicFramePr>
          <p:cNvPr id="10" name="Table 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96354122"/>
              </p:ext>
            </p:extLst>
          </p:nvPr>
        </p:nvGraphicFramePr>
        <p:xfrm>
          <a:off x="81480" y="850176"/>
          <a:ext cx="11950886" cy="5674810"/>
        </p:xfrm>
        <a:graphic>
          <a:graphicData uri="http://schemas.openxmlformats.org/drawingml/2006/table">
            <a:tbl>
              <a:tblPr/>
              <a:tblGrid>
                <a:gridCol w="210520"/>
                <a:gridCol w="553383"/>
                <a:gridCol w="322539"/>
                <a:gridCol w="288586"/>
                <a:gridCol w="256211"/>
                <a:gridCol w="291618"/>
                <a:gridCol w="291617"/>
                <a:gridCol w="236941"/>
                <a:gridCol w="264278"/>
                <a:gridCol w="273392"/>
                <a:gridCol w="227827"/>
                <a:gridCol w="328069"/>
                <a:gridCol w="337184"/>
                <a:gridCol w="246052"/>
                <a:gridCol w="305194"/>
                <a:gridCol w="289134"/>
                <a:gridCol w="237370"/>
                <a:gridCol w="280696"/>
                <a:gridCol w="280696"/>
                <a:gridCol w="210020"/>
                <a:gridCol w="349644"/>
                <a:gridCol w="283408"/>
                <a:gridCol w="280696"/>
                <a:gridCol w="280696"/>
                <a:gridCol w="280696"/>
                <a:gridCol w="280696"/>
                <a:gridCol w="280696"/>
                <a:gridCol w="280696"/>
                <a:gridCol w="280696"/>
                <a:gridCol w="280696"/>
                <a:gridCol w="281681"/>
                <a:gridCol w="354324"/>
                <a:gridCol w="303281"/>
                <a:gridCol w="254100"/>
                <a:gridCol w="286886"/>
                <a:gridCol w="311478"/>
                <a:gridCol w="278691"/>
                <a:gridCol w="344264"/>
                <a:gridCol w="475413"/>
                <a:gridCol w="450821"/>
              </a:tblGrid>
              <a:tr h="248348">
                <a:tc rowSpan="2">
                  <a:txBody>
                    <a:bodyPr/>
                    <a:lstStyle/>
                    <a:p>
                      <a:pPr algn="l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US" sz="500" kern="1200" dirty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Arial"/>
                        </a:rPr>
                        <a:t>    </a:t>
                      </a:r>
                      <a:r>
                        <a:rPr lang="en-US" sz="50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Arial"/>
                        </a:rPr>
                        <a:t>S/N </a:t>
                      </a:r>
                      <a:endParaRPr lang="en-US" sz="50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6405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500" b="1" kern="1200" dirty="0" smtClean="0">
                        <a:solidFill>
                          <a:srgbClr val="000000"/>
                        </a:solidFill>
                        <a:latin typeface="Cambria" pitchFamily="18" charset="0"/>
                        <a:ea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GB" sz="500" b="1" kern="1200" dirty="0" smtClean="0">
                        <a:solidFill>
                          <a:srgbClr val="000000"/>
                        </a:solidFill>
                        <a:latin typeface="Cambria" pitchFamily="18" charset="0"/>
                        <a:ea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500" b="1" kern="1200" dirty="0" smtClean="0">
                        <a:solidFill>
                          <a:srgbClr val="000000"/>
                        </a:solidFill>
                        <a:latin typeface="Cambria" pitchFamily="18" charset="0"/>
                        <a:ea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US" sz="500" b="1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AIRLINES</a:t>
                      </a:r>
                      <a:endParaRPr lang="en-US" sz="50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6405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GB" sz="500" b="1" kern="1200" dirty="0" smtClean="0">
                        <a:solidFill>
                          <a:srgbClr val="000000"/>
                        </a:solidFill>
                        <a:latin typeface="Cambria" pitchFamily="18" charset="0"/>
                        <a:ea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500" b="1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JANUARY</a:t>
                      </a:r>
                      <a:endParaRPr lang="en-US" sz="500" b="1" kern="1200" dirty="0" smtClean="0">
                        <a:solidFill>
                          <a:srgbClr val="000000"/>
                        </a:solidFill>
                        <a:latin typeface="Cambria" pitchFamily="18" charset="0"/>
                        <a:ea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500" b="1" kern="1200" dirty="0" smtClean="0">
                        <a:solidFill>
                          <a:srgbClr val="000000"/>
                        </a:solidFill>
                        <a:latin typeface="Cambria" pitchFamily="18" charset="0"/>
                        <a:ea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500" b="1" kern="1200" dirty="0" smtClean="0">
                        <a:solidFill>
                          <a:srgbClr val="000000"/>
                        </a:solidFill>
                        <a:latin typeface="Cambria" pitchFamily="18" charset="0"/>
                        <a:ea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US" sz="500" b="1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FEBRU</a:t>
                      </a:r>
                      <a:r>
                        <a:rPr lang="en-US" sz="500" b="1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ARY </a:t>
                      </a:r>
                      <a:r>
                        <a:rPr lang="en-US" sz="500" b="1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</a:t>
                      </a:r>
                      <a:endParaRPr lang="en-US" sz="50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GB" sz="500" b="1" dirty="0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500" b="1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MARCH </a:t>
                      </a:r>
                      <a:endParaRPr lang="en-US" sz="50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GB" sz="500" b="1" dirty="0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500" b="1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APRIL</a:t>
                      </a:r>
                      <a:endParaRPr lang="en-US" sz="50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GB" sz="500" b="1" dirty="0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500" b="1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MAY</a:t>
                      </a:r>
                      <a:endParaRPr lang="en-US" sz="50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GB" sz="500" b="1" dirty="0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500" b="1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JUNE</a:t>
                      </a:r>
                      <a:endParaRPr lang="en-US" sz="50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GB" sz="500" b="1" dirty="0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500" b="1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JULY</a:t>
                      </a:r>
                      <a:endParaRPr lang="en-US" sz="50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60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GB" sz="500" b="1" dirty="0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500" b="1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AUGUST</a:t>
                      </a:r>
                      <a:endParaRPr lang="en-US" sz="50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GB" sz="500" b="1" dirty="0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500" b="1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SEPTEMBER</a:t>
                      </a:r>
                      <a:endParaRPr lang="en-US" sz="50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60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GB" sz="500" b="1" dirty="0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500" b="1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OCTOBER</a:t>
                      </a:r>
                      <a:endParaRPr lang="en-US" sz="50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GB" sz="500" b="1" dirty="0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500" b="1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NOVERMBER</a:t>
                      </a:r>
                      <a:endParaRPr lang="en-US" sz="50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GB" sz="500" b="1" dirty="0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500" b="1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DECEMBER</a:t>
                      </a:r>
                      <a:endParaRPr lang="en-US" sz="50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600" b="1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Total</a:t>
                      </a:r>
                      <a:r>
                        <a:rPr lang="en-GB" sz="600" b="1" baseline="0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 </a:t>
                      </a:r>
                    </a:p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600" b="1" baseline="0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No Of </a:t>
                      </a:r>
                    </a:p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600" b="1" baseline="0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Flights </a:t>
                      </a:r>
                    </a:p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600" b="1" baseline="0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Operated</a:t>
                      </a:r>
                      <a:endParaRPr lang="en-US" sz="60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600" b="1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Total </a:t>
                      </a:r>
                    </a:p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600" b="1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No Of </a:t>
                      </a:r>
                    </a:p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600" b="1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Delayed</a:t>
                      </a:r>
                    </a:p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600" b="1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Flights</a:t>
                      </a:r>
                      <a:endParaRPr lang="en-US" sz="60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805167">
                <a:tc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endParaRPr lang="en-US" sz="500" dirty="0">
                        <a:latin typeface="Cambria" pitchFamily="18" charset="0"/>
                        <a:ea typeface="Times New Roman"/>
                      </a:endParaRPr>
                    </a:p>
                  </a:txBody>
                  <a:tcPr marL="6405" marR="6405" marT="6405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Total No. Of Flights Operated</a:t>
                      </a:r>
                      <a:endParaRPr lang="en-US" sz="500" b="0" dirty="0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0" marR="0" marT="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No. of Delayed Flights</a:t>
                      </a:r>
                      <a:endParaRPr lang="en-US" sz="50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21278" marR="21278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%  of Delayed</a:t>
                      </a:r>
                      <a:r>
                        <a:rPr lang="en-US" sz="50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F</a:t>
                      </a: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lights</a:t>
                      </a:r>
                      <a:endParaRPr lang="en-US" sz="50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939" marR="6939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Total No. Of Flights Operated</a:t>
                      </a:r>
                      <a:endParaRPr lang="en-US" sz="500" b="0" dirty="0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0" marR="0" marT="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No. of Delayed Flights</a:t>
                      </a:r>
                      <a:endParaRPr lang="en-US" sz="50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21278" marR="21278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%  of Delayed</a:t>
                      </a:r>
                      <a:r>
                        <a:rPr lang="en-US" sz="50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F</a:t>
                      </a: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lights</a:t>
                      </a:r>
                      <a:endParaRPr lang="en-US" sz="50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939" marR="6939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Total No. Of Flights Operated</a:t>
                      </a:r>
                      <a:endParaRPr lang="en-US" sz="500" b="0" dirty="0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0" marR="0" marT="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No. of Delayed Flights</a:t>
                      </a:r>
                      <a:endParaRPr lang="en-US" sz="50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21278" marR="21278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%  of Delayed</a:t>
                      </a:r>
                      <a:r>
                        <a:rPr lang="en-US" sz="50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F</a:t>
                      </a: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lights</a:t>
                      </a:r>
                      <a:endParaRPr lang="en-US" sz="50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939" marR="6939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Total No. Of Flights Operated</a:t>
                      </a:r>
                      <a:endParaRPr lang="en-US" sz="500" b="0" dirty="0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0" marR="0" marT="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No. of Delayed Flights</a:t>
                      </a:r>
                      <a:endParaRPr lang="en-US" sz="50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21278" marR="21278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%  of Delayed</a:t>
                      </a:r>
                      <a:r>
                        <a:rPr lang="en-US" sz="50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F</a:t>
                      </a: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lights</a:t>
                      </a:r>
                      <a:endParaRPr lang="en-US" sz="50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939" marR="6939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Total No. Of Flights Operated</a:t>
                      </a:r>
                      <a:endParaRPr lang="en-US" sz="500" b="0" dirty="0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0" marR="0" marT="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No. of Delayed Flights</a:t>
                      </a:r>
                      <a:endParaRPr lang="en-US" sz="50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21278" marR="21278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%  of Delayed</a:t>
                      </a:r>
                      <a:r>
                        <a:rPr lang="en-US" sz="50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F</a:t>
                      </a: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lights</a:t>
                      </a:r>
                      <a:endParaRPr lang="en-US" sz="50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939" marR="6939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Total No. Of Flights Operated</a:t>
                      </a:r>
                      <a:endParaRPr lang="en-US" sz="500" b="0" dirty="0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0" marR="0" marT="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No. of Delayed Flights</a:t>
                      </a:r>
                      <a:endParaRPr lang="en-US" sz="50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21278" marR="21278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%  of Delayed</a:t>
                      </a:r>
                      <a:r>
                        <a:rPr lang="en-US" sz="50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F</a:t>
                      </a: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lights</a:t>
                      </a:r>
                      <a:endParaRPr lang="en-US" sz="50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939" marR="6939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Total No. Of Flights Operated</a:t>
                      </a:r>
                      <a:endParaRPr lang="en-US" sz="500" b="0" dirty="0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0" marR="0" marT="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No. of Delayed Flights</a:t>
                      </a:r>
                      <a:endParaRPr lang="en-US" sz="50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21278" marR="21278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%  of Delayed</a:t>
                      </a:r>
                      <a:r>
                        <a:rPr lang="en-US" sz="50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F</a:t>
                      </a: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lights</a:t>
                      </a:r>
                      <a:endParaRPr lang="en-US" sz="50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939" marR="6939" marT="4270" marB="0" vert="vert27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Total No. Of Flights Operated</a:t>
                      </a:r>
                      <a:endParaRPr lang="en-US" sz="500" b="0" dirty="0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0" marR="0" marT="0" marB="0" vert="vert270" anchor="ctr"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No. of Delayed Flights</a:t>
                      </a:r>
                      <a:endParaRPr lang="en-US" sz="50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21278" marR="21278" marT="4270" marB="0" vert="vert27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%  of Delayed</a:t>
                      </a:r>
                      <a:r>
                        <a:rPr lang="en-US" sz="50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F</a:t>
                      </a: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lights</a:t>
                      </a:r>
                      <a:endParaRPr lang="en-US" sz="50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939" marR="6939" marT="4270" marB="0" vert="vert27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Total No. Of Flights Operated</a:t>
                      </a:r>
                      <a:endParaRPr lang="en-US" sz="500" b="0" dirty="0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0" marR="0" marT="0" marB="0" vert="vert270" anchor="ctr"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No. of Delayed Flights</a:t>
                      </a:r>
                      <a:endParaRPr lang="en-US" sz="50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21278" marR="21278" marT="4270" marB="0" vert="vert27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%  of Delayed</a:t>
                      </a:r>
                      <a:r>
                        <a:rPr lang="en-US" sz="50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F</a:t>
                      </a: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lights</a:t>
                      </a:r>
                      <a:endParaRPr lang="en-US" sz="50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939" marR="6939" marT="4270" marB="0" vert="vert27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Total No. Of Flights Operated</a:t>
                      </a:r>
                      <a:endParaRPr lang="en-US" sz="500" b="0" dirty="0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0" marR="0" marT="0" marB="0" vert="vert270" anchor="ctr"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No. of Delayed Flights</a:t>
                      </a:r>
                      <a:endParaRPr lang="en-US" sz="50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21278" marR="21278" marT="4270" marB="0" vert="vert270" anchor="ctr"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%  of Delayed</a:t>
                      </a:r>
                      <a:r>
                        <a:rPr lang="en-US" sz="50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F</a:t>
                      </a: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lights</a:t>
                      </a:r>
                      <a:endParaRPr lang="en-US" sz="50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939" marR="6939" marT="4270" marB="0" vert="vert27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Total No. Of Flights Operated</a:t>
                      </a:r>
                      <a:endParaRPr lang="en-US" sz="500" b="0" dirty="0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0" marR="0" marT="0" marB="0" vert="vert270" anchor="ctr"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No. of Delayed Flights</a:t>
                      </a:r>
                      <a:endParaRPr lang="en-US" sz="50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21278" marR="21278" marT="4270" marB="0" vert="vert27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%  of Delayed</a:t>
                      </a:r>
                      <a:r>
                        <a:rPr lang="en-US" sz="50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F</a:t>
                      </a: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lights</a:t>
                      </a:r>
                      <a:endParaRPr lang="en-US" sz="50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939" marR="6939" marT="4270" marB="0" vert="vert27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Total No. Of Flights Operated</a:t>
                      </a:r>
                      <a:endParaRPr lang="en-US" sz="500" b="0" dirty="0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0" marR="0" marT="0" marB="0" vert="vert270" anchor="ctr"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No. of Delayed Flights</a:t>
                      </a:r>
                      <a:endParaRPr lang="en-US" sz="50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21278" marR="21278" marT="4270" marB="0" vert="vert270" anchor="ctr"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%  of Delayed</a:t>
                      </a:r>
                      <a:r>
                        <a:rPr lang="en-US" sz="50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F</a:t>
                      </a: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lights</a:t>
                      </a:r>
                      <a:endParaRPr lang="en-US" sz="50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939" marR="6939" marT="4270" marB="0" vert="vert270" anchor="ctr"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60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/>
                </a:tc>
                <a:tc vMerge="1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60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</a:tr>
              <a:tr h="483984"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550" b="0" kern="1200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US" sz="550" b="0" kern="1200" dirty="0">
                          <a:solidFill>
                            <a:srgbClr val="000000"/>
                          </a:solidFill>
                          <a:latin typeface="Cambria" pitchFamily="18" charset="0"/>
                          <a:ea typeface="Cambria" panose="02040503050406030204" pitchFamily="18" charset="0"/>
                          <a:cs typeface="Times New Roman"/>
                        </a:rPr>
                        <a:t>1 </a:t>
                      </a:r>
                      <a:endParaRPr lang="en-US" sz="550" b="0" dirty="0"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6405" marR="6405" marT="640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US" sz="700" b="0" dirty="0" smtClean="0">
                          <a:solidFill>
                            <a:schemeClr val="tx1"/>
                          </a:solidFill>
                          <a:latin typeface="+mn-lt"/>
                          <a:ea typeface="Cambria" panose="02040503050406030204" pitchFamily="18" charset="0"/>
                        </a:rPr>
                        <a:t>AERO CONTRACTORS</a:t>
                      </a:r>
                      <a:endParaRPr lang="en-US" sz="700" b="0" dirty="0">
                        <a:solidFill>
                          <a:schemeClr val="tx1"/>
                        </a:solidFill>
                        <a:latin typeface="+mn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675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409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61%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601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359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60%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514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310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60%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310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176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57%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261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159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61%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238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139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58%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62%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 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390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264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69%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3106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1889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88575"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550" b="0" kern="1200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US" sz="550" b="0" kern="1200" dirty="0">
                          <a:solidFill>
                            <a:srgbClr val="000000"/>
                          </a:solidFill>
                          <a:latin typeface="Cambria" pitchFamily="18" charset="0"/>
                          <a:ea typeface="Cambria" panose="02040503050406030204" pitchFamily="18" charset="0"/>
                          <a:cs typeface="Times New Roman"/>
                        </a:rPr>
                        <a:t>2 </a:t>
                      </a:r>
                      <a:endParaRPr lang="en-US" sz="550" b="0" dirty="0"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6405" marR="6405" marT="640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US" sz="700" b="0" dirty="0">
                          <a:solidFill>
                            <a:schemeClr val="tx1"/>
                          </a:solidFill>
                          <a:latin typeface="+mn-lt"/>
                          <a:ea typeface="Cambria" panose="02040503050406030204" pitchFamily="18" charset="0"/>
                        </a:rPr>
                        <a:t>ARIK AIR</a:t>
                      </a: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1,239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807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65%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918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606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66%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798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524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66%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587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406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69%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756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499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66%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774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371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48%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874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588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67%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814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587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72%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763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574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75%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603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382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63%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689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448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65%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944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648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79%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9759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6440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48211"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550" b="0" kern="1200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US" sz="550" b="0" kern="1200" dirty="0">
                          <a:solidFill>
                            <a:srgbClr val="000000"/>
                          </a:solidFill>
                          <a:latin typeface="Cambria" pitchFamily="18" charset="0"/>
                          <a:ea typeface="Cambria" panose="02040503050406030204" pitchFamily="18" charset="0"/>
                          <a:cs typeface="Times New Roman"/>
                        </a:rPr>
                        <a:t>3 </a:t>
                      </a:r>
                      <a:endParaRPr lang="en-US" sz="550" b="0" dirty="0"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6405" marR="6405" marT="640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US" sz="700" b="0" dirty="0">
                          <a:solidFill>
                            <a:schemeClr val="tx1"/>
                          </a:solidFill>
                          <a:latin typeface="+mn-lt"/>
                          <a:ea typeface="Cambria" panose="02040503050406030204" pitchFamily="18" charset="0"/>
                        </a:rPr>
                        <a:t>AZMAN AIR</a:t>
                      </a: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403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269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67%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396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312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79%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289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70%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288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148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51%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257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191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74%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259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219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85%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237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175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74%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195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134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69%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243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155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64%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384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189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49%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388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266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69%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374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296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76%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3713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2555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304791"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550" b="0" kern="1200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US" sz="550" b="0" kern="1200" dirty="0">
                          <a:solidFill>
                            <a:srgbClr val="000000"/>
                          </a:solidFill>
                          <a:latin typeface="Cambria" pitchFamily="18" charset="0"/>
                          <a:ea typeface="Cambria" panose="02040503050406030204" pitchFamily="18" charset="0"/>
                          <a:cs typeface="Times New Roman"/>
                        </a:rPr>
                        <a:t>4 </a:t>
                      </a:r>
                      <a:endParaRPr lang="en-US" sz="550" b="0" dirty="0"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6405" marR="6405" marT="640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US" sz="700" b="0" dirty="0">
                          <a:solidFill>
                            <a:schemeClr val="tx1"/>
                          </a:solidFill>
                          <a:latin typeface="+mn-lt"/>
                          <a:ea typeface="Cambria" panose="02040503050406030204" pitchFamily="18" charset="0"/>
                        </a:rPr>
                        <a:t>DANA AIR</a:t>
                      </a: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684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509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74%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600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396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66%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546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297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54%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550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358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65%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544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358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66%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494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266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54%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355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278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78%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  <a:endParaRPr lang="en-GB" sz="9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en-GB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  <a:endParaRPr lang="en-GB" sz="9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46%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462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349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86%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4440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2906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80657"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550" b="0" dirty="0" smtClean="0">
                          <a:latin typeface="Cambria" pitchFamily="18" charset="0"/>
                          <a:ea typeface="Cambria" panose="02040503050406030204" pitchFamily="18" charset="0"/>
                          <a:cs typeface="Times New Roman"/>
                        </a:rPr>
                        <a:t>5</a:t>
                      </a:r>
                      <a:endParaRPr lang="en-US" sz="550" b="0" dirty="0"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6405" marR="6405" marT="640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US" sz="700" b="0" dirty="0">
                          <a:solidFill>
                            <a:schemeClr val="tx1"/>
                          </a:solidFill>
                          <a:latin typeface="+mn-lt"/>
                          <a:ea typeface="Cambria" panose="02040503050406030204" pitchFamily="18" charset="0"/>
                        </a:rPr>
                        <a:t>OVERLAND</a:t>
                      </a: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245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214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87%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240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84%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264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173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66%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233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192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82%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213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173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81%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188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154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82%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238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220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92%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280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210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75%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258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238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92%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257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227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88%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239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216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90%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271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233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65%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2926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2451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325925"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550" b="0" kern="1200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55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Cambria" panose="02040503050406030204" pitchFamily="18" charset="0"/>
                          <a:cs typeface="Times New Roman"/>
                        </a:rPr>
                        <a:t>6</a:t>
                      </a:r>
                      <a:endParaRPr lang="en-US" sz="550" b="0" dirty="0"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6405" marR="6405" marT="640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US" sz="700" b="0" dirty="0">
                          <a:solidFill>
                            <a:schemeClr val="tx1"/>
                          </a:solidFill>
                          <a:latin typeface="+mn-lt"/>
                          <a:ea typeface="Cambria" panose="02040503050406030204" pitchFamily="18" charset="0"/>
                        </a:rPr>
                        <a:t>AIR PEACE</a:t>
                      </a: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2,183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1,351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62%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2,274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1,495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66%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2,212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1,395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63%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1,923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1,138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59%</a:t>
                      </a:r>
                    </a:p>
                  </a:txBody>
                  <a:tcPr marL="0" marR="0" marT="0" marB="0" anchor="ctr"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1,808</a:t>
                      </a:r>
                    </a:p>
                  </a:txBody>
                  <a:tcPr marL="0" marR="0" marT="0" marB="0" anchor="ctr"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1167</a:t>
                      </a:r>
                    </a:p>
                  </a:txBody>
                  <a:tcPr marL="0" marR="0" marT="0" marB="0" anchor="ctr"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65%</a:t>
                      </a:r>
                    </a:p>
                  </a:txBody>
                  <a:tcPr marL="0" marR="0" marT="0" marB="0" anchor="ctr"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1,728</a:t>
                      </a:r>
                    </a:p>
                  </a:txBody>
                  <a:tcPr marL="0" marR="0" marT="0" marB="0" anchor="ctr"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1,111</a:t>
                      </a:r>
                    </a:p>
                  </a:txBody>
                  <a:tcPr marL="0" marR="0" marT="0" marB="0" anchor="ctr"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64%</a:t>
                      </a:r>
                    </a:p>
                  </a:txBody>
                  <a:tcPr marL="0" marR="0" marT="0" marB="0" anchor="ctr"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1793</a:t>
                      </a:r>
                    </a:p>
                  </a:txBody>
                  <a:tcPr marL="0" marR="0" marT="0" marB="0" anchor="ctr"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947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53%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1836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982</a:t>
                      </a:r>
                    </a:p>
                  </a:txBody>
                  <a:tcPr marL="0" marR="0" marT="0" marB="0" anchor="ctr"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53%</a:t>
                      </a:r>
                    </a:p>
                  </a:txBody>
                  <a:tcPr marL="0" marR="0" marT="0" marB="0" anchor="ctr"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1929</a:t>
                      </a:r>
                    </a:p>
                  </a:txBody>
                  <a:tcPr marL="0" marR="0" marT="0" marB="0" anchor="ctr"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1156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60%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1920</a:t>
                      </a:r>
                    </a:p>
                  </a:txBody>
                  <a:tcPr marL="0" marR="0" marT="0" marB="0" anchor="ctr"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1129</a:t>
                      </a:r>
                    </a:p>
                  </a:txBody>
                  <a:tcPr marL="0" marR="0" marT="0" marB="0" anchor="ctr"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59%</a:t>
                      </a:r>
                    </a:p>
                  </a:txBody>
                  <a:tcPr marL="0" marR="0" marT="0" marB="0" anchor="ctr"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2254</a:t>
                      </a:r>
                    </a:p>
                  </a:txBody>
                  <a:tcPr marL="0" marR="0" marT="0" marB="0" anchor="ctr"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1358</a:t>
                      </a:r>
                    </a:p>
                  </a:txBody>
                  <a:tcPr marL="0" marR="0" marT="0" marB="0" anchor="ctr"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60%</a:t>
                      </a:r>
                    </a:p>
                  </a:txBody>
                  <a:tcPr marL="0" marR="0" marT="0" marB="0" anchor="ctr"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2589</a:t>
                      </a:r>
                    </a:p>
                  </a:txBody>
                  <a:tcPr marL="0" marR="0" marT="0" marB="0" anchor="ctr"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1679</a:t>
                      </a:r>
                    </a:p>
                  </a:txBody>
                  <a:tcPr marL="0" marR="0" marT="0" marB="0" anchor="ctr"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67%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24449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14908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62551"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550" b="0" kern="1200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US" sz="550" b="0" kern="1200" dirty="0">
                          <a:solidFill>
                            <a:srgbClr val="000000"/>
                          </a:solidFill>
                          <a:latin typeface="Cambria" pitchFamily="18" charset="0"/>
                          <a:ea typeface="Cambria" panose="02040503050406030204" pitchFamily="18" charset="0"/>
                          <a:cs typeface="Times New Roman"/>
                        </a:rPr>
                        <a:t>7</a:t>
                      </a:r>
                      <a:r>
                        <a:rPr lang="en-US" sz="55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Cambria" panose="02040503050406030204" pitchFamily="18" charset="0"/>
                          <a:cs typeface="Times New Roman"/>
                        </a:rPr>
                        <a:t> </a:t>
                      </a:r>
                      <a:endParaRPr lang="en-US" sz="550" b="0" dirty="0"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6405" marR="6405" marT="640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700" b="0" dirty="0">
                          <a:solidFill>
                            <a:schemeClr val="tx1"/>
                          </a:solidFill>
                          <a:latin typeface="+mn-lt"/>
                          <a:ea typeface="Cambria" panose="02040503050406030204" pitchFamily="18" charset="0"/>
                        </a:rPr>
                        <a:t>MAX AIR</a:t>
                      </a:r>
                      <a:endParaRPr lang="en-US" sz="700" b="0" dirty="0">
                        <a:solidFill>
                          <a:schemeClr val="tx1"/>
                        </a:solidFill>
                        <a:latin typeface="+mn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868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516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59%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940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592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63%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978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596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61%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839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468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56%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897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567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63%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859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549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64%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754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498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66%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709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578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82%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732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496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68%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728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466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64%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676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400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59%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691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463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41%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9671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6189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334978"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US" sz="550" b="0" dirty="0" smtClean="0">
                          <a:latin typeface="Cambria" pitchFamily="18" charset="0"/>
                          <a:ea typeface="Cambria" panose="02040503050406030204" pitchFamily="18" charset="0"/>
                          <a:cs typeface="Times New Roman"/>
                        </a:rPr>
                        <a:t>8</a:t>
                      </a:r>
                      <a:endParaRPr lang="en-US" sz="550" b="0" dirty="0"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6405" marR="6405" marT="640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700" b="0" dirty="0">
                          <a:solidFill>
                            <a:schemeClr val="tx1"/>
                          </a:solidFill>
                          <a:latin typeface="+mn-lt"/>
                          <a:ea typeface="Cambria" panose="02040503050406030204" pitchFamily="18" charset="0"/>
                        </a:rPr>
                        <a:t>IBOM</a:t>
                      </a:r>
                      <a:endParaRPr lang="en-US" sz="700" b="0" dirty="0">
                        <a:solidFill>
                          <a:schemeClr val="tx1"/>
                        </a:solidFill>
                        <a:latin typeface="+mn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1,010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285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28%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938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322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34%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1,033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316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31%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974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299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31%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988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326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33%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914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318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35%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844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324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38%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649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233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36%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786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226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29%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794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175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22%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949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287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30%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1031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424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75%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10910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3535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62550"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US" sz="550" b="0" dirty="0" smtClean="0">
                          <a:latin typeface="Cambria" pitchFamily="18" charset="0"/>
                          <a:ea typeface="Cambria" panose="02040503050406030204" pitchFamily="18" charset="0"/>
                          <a:cs typeface="Times New Roman"/>
                        </a:rPr>
                        <a:t>9</a:t>
                      </a:r>
                      <a:endParaRPr lang="en-US" sz="550" b="0" dirty="0"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6405" marR="6405" marT="640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700" b="0" dirty="0">
                          <a:solidFill>
                            <a:schemeClr val="tx1"/>
                          </a:solidFill>
                          <a:latin typeface="+mn-lt"/>
                          <a:ea typeface="Cambria" panose="02040503050406030204" pitchFamily="18" charset="0"/>
                        </a:rPr>
                        <a:t>UNITED AIRLINES</a:t>
                      </a:r>
                      <a:endParaRPr lang="en-US" sz="700" b="0" dirty="0">
                        <a:solidFill>
                          <a:schemeClr val="tx1"/>
                        </a:solidFill>
                        <a:latin typeface="+mn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736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460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63%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604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402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67%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560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289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52%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439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246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56%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531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323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61%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484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297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61%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506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376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74%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372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279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75%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451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359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80%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466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317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68%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490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307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63%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458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345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42%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6097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4000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26337"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US" sz="550" b="0" dirty="0" smtClean="0">
                          <a:latin typeface="Cambria" pitchFamily="18" charset="0"/>
                          <a:ea typeface="Cambria" panose="02040503050406030204" pitchFamily="18" charset="0"/>
                          <a:cs typeface="Times New Roman"/>
                        </a:rPr>
                        <a:t>10</a:t>
                      </a:r>
                      <a:endParaRPr lang="en-US" sz="550" b="0" dirty="0"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6405" marR="6405" marT="640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US" sz="700" b="0" dirty="0" smtClean="0">
                          <a:solidFill>
                            <a:schemeClr val="tx1"/>
                          </a:solidFill>
                          <a:latin typeface="+mn-lt"/>
                          <a:ea typeface="Cambria" panose="02040503050406030204" pitchFamily="18" charset="0"/>
                        </a:rPr>
                        <a:t>GREEN AFRICA</a:t>
                      </a:r>
                      <a:endParaRPr lang="en-US" sz="700" b="0" dirty="0">
                        <a:solidFill>
                          <a:schemeClr val="tx1"/>
                        </a:solidFill>
                        <a:latin typeface="+mn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306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175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57%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275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176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64%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270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164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61%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295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160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54%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297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168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57%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325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137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42%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324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180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56%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549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134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24%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565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167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30%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560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236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42%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387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53%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495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210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27%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4648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2111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77132"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US" sz="550" b="0" dirty="0" smtClean="0">
                          <a:latin typeface="Cambria" pitchFamily="18" charset="0"/>
                          <a:ea typeface="Cambria" panose="02040503050406030204" pitchFamily="18" charset="0"/>
                          <a:cs typeface="Times New Roman"/>
                        </a:rPr>
                        <a:t>11.</a:t>
                      </a:r>
                      <a:endParaRPr lang="en-US" sz="550" b="0" dirty="0"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6405" marR="6405" marT="640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US" sz="700" b="0" dirty="0" smtClean="0">
                          <a:solidFill>
                            <a:schemeClr val="tx1"/>
                          </a:solidFill>
                          <a:latin typeface="+mn-lt"/>
                          <a:ea typeface="Cambria" panose="02040503050406030204" pitchFamily="18" charset="0"/>
                        </a:rPr>
                        <a:t>VALUE JET </a:t>
                      </a:r>
                      <a:endParaRPr lang="en-US" sz="700" b="0" dirty="0">
                        <a:solidFill>
                          <a:schemeClr val="tx1"/>
                        </a:solidFill>
                        <a:latin typeface="+mn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en-GB" sz="9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179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26%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184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26%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246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42%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609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160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302290">
                <a:tc gridSpan="2"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770" b="1" kern="1200" dirty="0">
                          <a:solidFill>
                            <a:srgbClr val="000000"/>
                          </a:solidFill>
                          <a:latin typeface="Cambria" pitchFamily="18" charset="0"/>
                          <a:ea typeface="Cambria" panose="02040503050406030204" pitchFamily="18" charset="0"/>
                          <a:cs typeface="Times New Roman"/>
                        </a:rPr>
                        <a:t>TOTAL NO. OF </a:t>
                      </a:r>
                      <a:r>
                        <a:rPr lang="en-US" sz="770" b="1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Cambria" panose="02040503050406030204" pitchFamily="18" charset="0"/>
                          <a:cs typeface="Times New Roman"/>
                        </a:rPr>
                        <a:t>FLIGHTS</a:t>
                      </a:r>
                      <a:r>
                        <a:rPr lang="en-US" sz="770" b="1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Cambria" panose="02040503050406030204" pitchFamily="18" charset="0"/>
                          <a:cs typeface="Times New Roman"/>
                        </a:rPr>
                        <a:t> </a:t>
                      </a:r>
                      <a:r>
                        <a:rPr lang="en-US" sz="770" b="1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Cambria" panose="02040503050406030204" pitchFamily="18" charset="0"/>
                          <a:cs typeface="Times New Roman"/>
                        </a:rPr>
                        <a:t>OPERATED</a:t>
                      </a:r>
                      <a:endParaRPr lang="en-US" sz="770" b="1" dirty="0"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6405" marR="6405" marT="640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70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6405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AD7FD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fontAlgn="b"/>
                      <a:r>
                        <a:rPr lang="en-US" sz="105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8,349</a:t>
                      </a:r>
                      <a:endParaRPr lang="en-US" sz="1050" b="1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en-US" sz="1050" b="1" i="0" u="none" strike="noStrike" dirty="0">
                        <a:solidFill>
                          <a:srgbClr val="000000"/>
                        </a:solidFill>
                        <a:effectLst/>
                        <a:latin typeface="Cambria" panose="02040503050406030204" pitchFamily="18" charset="0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/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50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anchor="ctr"/>
                </a:tc>
                <a:tc gridSpan="3">
                  <a:txBody>
                    <a:bodyPr/>
                    <a:lstStyle/>
                    <a:p>
                      <a:pPr algn="ctr" fontAlgn="ctr"/>
                      <a:r>
                        <a:rPr lang="en-GB" sz="105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7,786</a:t>
                      </a:r>
                      <a:endParaRPr lang="en-GB" sz="1050" b="1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GB" sz="1000" b="1" i="0" u="none" strike="noStrike" dirty="0">
                        <a:solidFill>
                          <a:srgbClr val="000000"/>
                        </a:solidFill>
                        <a:effectLst/>
                        <a:latin typeface="Cambria" panose="02040503050406030204" pitchFamily="18" charset="0"/>
                      </a:endParaRPr>
                    </a:p>
                  </a:txBody>
                  <a:tcPr marL="9525" marR="9525" marT="9525" marB="0" anchor="ctr"/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50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anchor="ctr"/>
                </a:tc>
                <a:tc gridSpan="3">
                  <a:txBody>
                    <a:bodyPr/>
                    <a:lstStyle/>
                    <a:p>
                      <a:pPr algn="ctr" fontAlgn="ctr"/>
                      <a:r>
                        <a:rPr lang="en-GB" sz="105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7,464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GB" sz="1000" b="1" i="0" u="none" strike="noStrike" dirty="0">
                        <a:solidFill>
                          <a:srgbClr val="000000"/>
                        </a:solidFill>
                        <a:effectLst/>
                        <a:latin typeface="Cambria" panose="02040503050406030204" pitchFamily="18" charset="0"/>
                      </a:endParaRPr>
                    </a:p>
                  </a:txBody>
                  <a:tcPr marL="9525" marR="9525" marT="9525" marB="0" anchor="ctr"/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50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anchor="ctr"/>
                </a:tc>
                <a:tc gridSpan="3">
                  <a:txBody>
                    <a:bodyPr/>
                    <a:lstStyle/>
                    <a:p>
                      <a:pPr algn="ctr" fontAlgn="ctr"/>
                      <a:r>
                        <a:rPr lang="en-GB" sz="105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6,438</a:t>
                      </a:r>
                      <a:endParaRPr lang="en-GB" sz="1050" b="1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GB" sz="1100" b="1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/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GB" sz="650" b="1" i="0" u="none" strike="noStrike" dirty="0" smtClean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n-GB" sz="1050" b="1" dirty="0" smtClean="0">
                          <a:latin typeface="+mj-lt"/>
                        </a:rPr>
                        <a:t>6,552</a:t>
                      </a:r>
                      <a:endParaRPr lang="en-GB" sz="1050" b="1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GB" sz="650" b="1" i="0" u="none" strike="noStrike" dirty="0" smtClean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/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GB" sz="650" b="1" i="0" u="none" strike="noStrike" dirty="0" smtClean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/>
                </a:tc>
                <a:tc gridSpan="3">
                  <a:txBody>
                    <a:bodyPr/>
                    <a:lstStyle/>
                    <a:p>
                      <a:pPr algn="ctr" fontAlgn="ctr"/>
                      <a:r>
                        <a:rPr lang="en-GB" sz="105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6,263</a:t>
                      </a:r>
                      <a:endParaRPr lang="en-GB" sz="1050" b="1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GB" sz="1100" b="1" i="0" u="none" strike="noStrike" dirty="0">
                        <a:solidFill>
                          <a:srgbClr val="000000"/>
                        </a:solidFill>
                        <a:effectLst/>
                        <a:latin typeface="Cambria" panose="02040503050406030204" pitchFamily="18" charset="0"/>
                      </a:endParaRPr>
                    </a:p>
                  </a:txBody>
                  <a:tcPr marL="9525" marR="9525" marT="9525" marB="0" anchor="ctr"/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GB" sz="650" b="1" i="0" u="none" strike="noStrike" dirty="0" smtClean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n-GB" sz="1050" b="1" dirty="0" smtClean="0">
                          <a:latin typeface="+mj-lt"/>
                        </a:rPr>
                        <a:t>6,042</a:t>
                      </a:r>
                      <a:endParaRPr lang="en-GB" sz="1050" b="1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b"/>
                      <a:endParaRPr lang="en-US" sz="1000" b="1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</a:endParaRPr>
                    </a:p>
                  </a:txBody>
                  <a:tcPr marL="9525" marR="9525" marT="9525" marB="0" anchor="ctr"/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50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n-GB" sz="1050" b="1" dirty="0" smtClean="0">
                          <a:latin typeface="+mj-lt"/>
                        </a:rPr>
                        <a:t>5,404</a:t>
                      </a:r>
                      <a:endParaRPr lang="en-GB" sz="1050" b="1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en-US" sz="900" b="1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</a:endParaRPr>
                    </a:p>
                  </a:txBody>
                  <a:tcPr marL="9525" marR="9525" marT="9525" marB="0" anchor="ctr"/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50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anchor="ctr"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n-GB" sz="1050" b="1" dirty="0" smtClean="0">
                          <a:latin typeface="+mj-lt"/>
                        </a:rPr>
                        <a:t>5,727</a:t>
                      </a:r>
                      <a:endParaRPr lang="en-GB" sz="1050" b="1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en-US" sz="900" b="1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50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anchor="ctr"/>
                </a:tc>
                <a:tc grid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GB" sz="1050" b="1" i="0" u="none" strike="noStrike" dirty="0" smtClean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5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5,891</a:t>
                      </a:r>
                    </a:p>
                    <a:p>
                      <a:pPr algn="ctr"/>
                      <a:endParaRPr lang="en-GB" sz="1050" b="1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b"/>
                      <a:endParaRPr lang="en-US" sz="1000" b="1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</a:endParaRPr>
                    </a:p>
                  </a:txBody>
                  <a:tcPr marL="9525" marR="9525" marT="9525" marB="0" anchor="ctr"/>
                </a:tc>
                <a:tc hMerge="1">
                  <a:txBody>
                    <a:bodyPr/>
                    <a:lstStyle/>
                    <a:p>
                      <a:pPr algn="ctr" rtl="0" fontAlgn="b"/>
                      <a:endParaRPr lang="en-US" sz="1000" b="1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</a:endParaRPr>
                    </a:p>
                  </a:txBody>
                  <a:tcPr marL="9525" marR="9525" marT="9525" marB="0" anchor="ctr"/>
                </a:tc>
                <a:tc gridSpan="3">
                  <a:txBody>
                    <a:bodyPr/>
                    <a:lstStyle/>
                    <a:p>
                      <a:pPr algn="ctr" fontAlgn="ctr"/>
                      <a:r>
                        <a:rPr lang="en-GB" sz="105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6,461</a:t>
                      </a:r>
                      <a:endParaRPr lang="en-GB" sz="1050" b="1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800" b="1" i="0" u="none" strike="noStrike" dirty="0" smtClean="0">
                        <a:solidFill>
                          <a:srgbClr val="000000"/>
                        </a:solidFill>
                        <a:latin typeface="Cambria" pitchFamily="18" charset="0"/>
                      </a:endParaRPr>
                    </a:p>
                  </a:txBody>
                  <a:tcPr marL="9524" marR="9524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ctr" defTabSz="6858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105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7,951</a:t>
                      </a:r>
                    </a:p>
                  </a:txBody>
                  <a:tcPr marL="9524" marR="9524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800" b="1" i="0" u="none" strike="noStrike" dirty="0" smtClean="0">
                        <a:solidFill>
                          <a:srgbClr val="000000"/>
                        </a:solidFill>
                        <a:latin typeface="Cambria" pitchFamily="18" charset="0"/>
                      </a:endParaRPr>
                    </a:p>
                  </a:txBody>
                  <a:tcPr marL="9524" marR="9524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200" b="1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12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80,328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en-US" sz="900" b="0" i="0" u="none" strike="noStrike" dirty="0">
                        <a:solidFill>
                          <a:srgbClr val="000000"/>
                        </a:solidFill>
                        <a:latin typeface="Calibri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AD7FD"/>
                    </a:solidFill>
                  </a:tcPr>
                </a:tc>
              </a:tr>
              <a:tr h="779142">
                <a:tc gridSpan="2"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770" b="1" kern="1200" dirty="0">
                          <a:solidFill>
                            <a:srgbClr val="000000"/>
                          </a:solidFill>
                          <a:latin typeface="Cambria" pitchFamily="18" charset="0"/>
                          <a:ea typeface="Cambria" panose="02040503050406030204" pitchFamily="18" charset="0"/>
                          <a:cs typeface="Times New Roman"/>
                        </a:rPr>
                        <a:t>TOTAL NO.</a:t>
                      </a:r>
                      <a:r>
                        <a:rPr lang="en-US" sz="770" b="1" kern="1200" baseline="0" dirty="0">
                          <a:solidFill>
                            <a:srgbClr val="000000"/>
                          </a:solidFill>
                          <a:latin typeface="Cambria" pitchFamily="18" charset="0"/>
                          <a:ea typeface="Cambria" panose="02040503050406030204" pitchFamily="18" charset="0"/>
                          <a:cs typeface="Times New Roman"/>
                        </a:rPr>
                        <a:t> OF DELAYED </a:t>
                      </a:r>
                      <a:endParaRPr lang="en-US" sz="770" b="1" kern="1200" baseline="0" dirty="0" smtClean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770" b="1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Cambria" panose="02040503050406030204" pitchFamily="18" charset="0"/>
                          <a:cs typeface="Times New Roman"/>
                        </a:rPr>
                        <a:t>FLIGHTS</a:t>
                      </a:r>
                      <a:endParaRPr lang="en-US" sz="770" b="1" dirty="0"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6405" marR="6405" marT="640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6FE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05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4,995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sz="600" b="1" i="0" u="none" strike="noStrike" dirty="0">
                        <a:solidFill>
                          <a:srgbClr val="000000"/>
                        </a:solidFill>
                        <a:latin typeface="Cambria"/>
                      </a:endParaRPr>
                    </a:p>
                  </a:txBody>
                  <a:tcPr marL="9525" marR="9525" marT="9525" marB="0" anchor="ctr"/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60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anchor="ctr"/>
                </a:tc>
                <a:tc grid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5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4,861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sz="600" b="1" i="0" u="none" strike="noStrike" dirty="0">
                        <a:solidFill>
                          <a:srgbClr val="000000"/>
                        </a:solidFill>
                        <a:latin typeface="Cambria"/>
                      </a:endParaRPr>
                    </a:p>
                  </a:txBody>
                  <a:tcPr marL="9525" marR="9525" marT="9525" marB="0" anchor="ctr"/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60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anchor="ctr"/>
                </a:tc>
                <a:tc gridSpan="3">
                  <a:txBody>
                    <a:bodyPr/>
                    <a:lstStyle/>
                    <a:p>
                      <a:pPr algn="ctr" fontAlgn="ctr"/>
                      <a:r>
                        <a:rPr lang="en-GB" sz="105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4,265</a:t>
                      </a:r>
                      <a:endParaRPr lang="en-GB" sz="1050" b="1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sz="600" b="1" i="0" u="none" strike="noStrike" dirty="0">
                        <a:solidFill>
                          <a:srgbClr val="000000"/>
                        </a:solidFill>
                        <a:latin typeface="Cambria"/>
                      </a:endParaRPr>
                    </a:p>
                  </a:txBody>
                  <a:tcPr marL="9525" marR="9525" marT="9525" marB="0" anchor="ctr"/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50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anchor="ctr"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n-GB" sz="1050" b="1" dirty="0" smtClean="0">
                          <a:latin typeface="+mj-lt"/>
                        </a:rPr>
                        <a:t>3,591</a:t>
                      </a:r>
                      <a:endParaRPr lang="en-GB" sz="1050" b="1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GB" sz="650" b="1" i="0" u="none" strike="noStrike" dirty="0" smtClean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/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GB" sz="650" b="1" i="0" u="none" strike="noStrike" dirty="0" smtClean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/>
                </a:tc>
                <a:tc gridSpan="3">
                  <a:txBody>
                    <a:bodyPr/>
                    <a:lstStyle/>
                    <a:p>
                      <a:pPr marL="0" marR="0" lvl="0" indent="0" algn="ctr" defTabSz="6858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105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j-lt"/>
                          <a:ea typeface="+mn-ea"/>
                          <a:cs typeface="+mn-cs"/>
                        </a:rPr>
                        <a:t>3,931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GB" sz="650" b="1" i="0" u="none" strike="noStrike" dirty="0" smtClean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/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GB" sz="650" b="1" i="0" u="none" strike="noStrike" dirty="0" smtClean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n-GB" sz="1050" b="1" dirty="0" smtClean="0">
                          <a:latin typeface="+mj-lt"/>
                        </a:rPr>
                        <a:t>3,561</a:t>
                      </a:r>
                      <a:endParaRPr lang="en-GB" sz="1050" b="1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GB" sz="650" b="1" i="0" u="none" strike="noStrike" dirty="0" smtClean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/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GB" sz="650" b="1" i="0" u="none" strike="noStrike" dirty="0" smtClean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n-GB" sz="1050" b="1" dirty="0" smtClean="0">
                          <a:latin typeface="+mj-lt"/>
                        </a:rPr>
                        <a:t>3,659</a:t>
                      </a:r>
                      <a:endParaRPr lang="en-GB" sz="1050" b="1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sz="600" b="1" i="0" u="none" strike="noStrike" dirty="0">
                        <a:solidFill>
                          <a:srgbClr val="000000"/>
                        </a:solidFill>
                        <a:latin typeface="Cambria"/>
                      </a:endParaRPr>
                    </a:p>
                  </a:txBody>
                  <a:tcPr marL="9525" marR="9525" marT="9525" marB="0" anchor="ctr"/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60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n-GB" sz="1050" b="1" dirty="0" smtClean="0">
                          <a:latin typeface="+mj-lt"/>
                        </a:rPr>
                        <a:t>3,137</a:t>
                      </a:r>
                      <a:endParaRPr lang="en-GB" sz="1050" b="1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sz="600" b="1" i="0" u="none" strike="noStrike" dirty="0">
                        <a:solidFill>
                          <a:srgbClr val="000000"/>
                        </a:solidFill>
                        <a:latin typeface="Cambria"/>
                      </a:endParaRPr>
                    </a:p>
                  </a:txBody>
                  <a:tcPr marL="9525" marR="9525" marT="9525" marB="0" anchor="ctr"/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50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anchor="ctr"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n-GB" sz="1050" b="1" dirty="0" smtClean="0">
                          <a:latin typeface="+mj-lt"/>
                        </a:rPr>
                        <a:t>3,371</a:t>
                      </a:r>
                      <a:endParaRPr lang="en-GB" sz="1050" b="1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sz="600" b="1" i="0" u="none" strike="noStrike" dirty="0">
                        <a:solidFill>
                          <a:srgbClr val="000000"/>
                        </a:solidFill>
                        <a:latin typeface="Cambri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50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anchor="ctr"/>
                </a:tc>
                <a:tc gridSpan="3">
                  <a:txBody>
                    <a:bodyPr/>
                    <a:lstStyle/>
                    <a:p>
                      <a:pPr marL="0" marR="0" lvl="0" indent="0" algn="ctr" defTabSz="6858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50" b="1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j-lt"/>
                        <a:ea typeface="+mn-ea"/>
                        <a:cs typeface="+mn-cs"/>
                      </a:endParaRPr>
                    </a:p>
                    <a:p>
                      <a:pPr marL="0" marR="0" lvl="0" indent="0" algn="ctr" defTabSz="6858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105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j-lt"/>
                          <a:ea typeface="+mn-ea"/>
                          <a:cs typeface="+mn-cs"/>
                        </a:rPr>
                        <a:t>3,167</a:t>
                      </a:r>
                    </a:p>
                    <a:p>
                      <a:pPr algn="ctr"/>
                      <a:endParaRPr lang="en-GB" sz="1050" b="1" dirty="0">
                        <a:latin typeface="+mj-lt"/>
                      </a:endParaRPr>
                    </a:p>
                  </a:txBody>
                  <a:tcPr marL="9524" marR="9524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GB" sz="1050" b="1" i="0" u="none" strike="noStrike" dirty="0" smtClean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GB" sz="1050" b="1" i="0" u="none" strike="noStrike" dirty="0" smtClean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5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3,628</a:t>
                      </a:r>
                    </a:p>
                    <a:p>
                      <a:pPr algn="ctr"/>
                      <a:endParaRPr lang="en-GB" sz="1050" b="1" dirty="0" smtClean="0">
                        <a:latin typeface="+mj-lt"/>
                      </a:endParaRPr>
                    </a:p>
                    <a:p>
                      <a:pPr algn="ctr"/>
                      <a:endParaRPr lang="en-GB" sz="1050" b="1" dirty="0">
                        <a:latin typeface="+mj-lt"/>
                      </a:endParaRPr>
                    </a:p>
                  </a:txBody>
                  <a:tcPr marL="9524" marR="9524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 dirty="0"/>
                    </a:p>
                  </a:txBody>
                  <a:tcPr marL="9524" marR="9524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ctr" defTabSz="6858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0" b="1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" panose="02040503050406030204" pitchFamily="18" charset="0"/>
                        <a:ea typeface="+mn-ea"/>
                        <a:cs typeface="+mn-cs"/>
                      </a:endParaRPr>
                    </a:p>
                    <a:p>
                      <a:pPr marL="0" marR="0" lvl="0" indent="0" algn="ctr" defTabSz="6858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10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" panose="02040503050406030204" pitchFamily="18" charset="0"/>
                          <a:ea typeface="+mn-ea"/>
                          <a:cs typeface="+mn-cs"/>
                        </a:rPr>
                        <a:t>4,978</a:t>
                      </a:r>
                    </a:p>
                    <a:p>
                      <a:pPr algn="ctr"/>
                      <a:endParaRPr lang="en-GB" sz="1050" b="1" dirty="0">
                        <a:latin typeface="+mj-lt"/>
                      </a:endParaRPr>
                    </a:p>
                  </a:txBody>
                  <a:tcPr marL="9524" marR="9524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 dirty="0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GB" sz="1200" b="1" dirty="0" smtClean="0">
                          <a:latin typeface="+mn-lt"/>
                        </a:rPr>
                        <a:t>47,144</a:t>
                      </a:r>
                      <a:endParaRPr lang="en-GB" sz="1200" b="1" dirty="0">
                        <a:latin typeface="+mn-lt"/>
                      </a:endParaRPr>
                    </a:p>
                  </a:txBody>
                  <a:tcPr marL="9524" marR="9524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sz="500" b="1" i="0" u="none" strike="noStrike" dirty="0">
                        <a:solidFill>
                          <a:srgbClr val="000000"/>
                        </a:solidFill>
                        <a:latin typeface="Cambri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6FE"/>
                    </a:solidFill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9542944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/>
      </p:par>
    </p:tn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746" name="Rectangle 2"/>
          <p:cNvSpPr>
            <a:spLocks noChangeArrowheads="1"/>
          </p:cNvSpPr>
          <p:nvPr/>
        </p:nvSpPr>
        <p:spPr bwMode="auto">
          <a:xfrm>
            <a:off x="3233679" y="97795"/>
            <a:ext cx="5724644" cy="26161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indent="457200" algn="just" fontAlgn="base">
              <a:spcBef>
                <a:spcPct val="0"/>
              </a:spcBef>
              <a:spcAft>
                <a:spcPct val="0"/>
              </a:spcAft>
            </a:pPr>
            <a:r>
              <a:rPr lang="en-US" sz="1100" dirty="0">
                <a:solidFill>
                  <a:prstClr val="black"/>
                </a:solidFill>
                <a:ea typeface="Calibri" pitchFamily="34" charset="0"/>
                <a:cs typeface="Times New Roman" pitchFamily="18" charset="0"/>
              </a:rPr>
              <a:t>						</a:t>
            </a:r>
            <a:endParaRPr lang="en-US" dirty="0">
              <a:solidFill>
                <a:prstClr val="black"/>
              </a:solidFill>
              <a:latin typeface="Arial" pitchFamily="34" charset="0"/>
            </a:endParaRPr>
          </a:p>
        </p:txBody>
      </p:sp>
      <p:sp>
        <p:nvSpPr>
          <p:cNvPr id="31747" name="Rectangle 3"/>
          <p:cNvSpPr>
            <a:spLocks noChangeArrowheads="1"/>
          </p:cNvSpPr>
          <p:nvPr/>
        </p:nvSpPr>
        <p:spPr bwMode="auto">
          <a:xfrm>
            <a:off x="1775520" y="138501"/>
            <a:ext cx="8712968" cy="61555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indent="457200" algn="ctr" fontAlgn="base">
              <a:spcBef>
                <a:spcPct val="0"/>
              </a:spcBef>
              <a:spcAft>
                <a:spcPct val="0"/>
              </a:spcAft>
              <a:tabLst>
                <a:tab pos="384175" algn="l"/>
              </a:tabLst>
            </a:pPr>
            <a:r>
              <a:rPr lang="en-GB" sz="1100" b="1" dirty="0" smtClean="0">
                <a:solidFill>
                  <a:prstClr val="black"/>
                </a:solidFill>
                <a:latin typeface="Cambria" pitchFamily="18" charset="0"/>
                <a:ea typeface="Calibri" pitchFamily="34" charset="0"/>
                <a:cs typeface="Times New Roman" pitchFamily="18" charset="0"/>
              </a:rPr>
              <a:t>NIGERIA </a:t>
            </a:r>
            <a:r>
              <a:rPr lang="en-GB" sz="1100" b="1" dirty="0">
                <a:solidFill>
                  <a:prstClr val="black"/>
                </a:solidFill>
                <a:latin typeface="Cambria" pitchFamily="18" charset="0"/>
                <a:ea typeface="Calibri" pitchFamily="34" charset="0"/>
                <a:cs typeface="Times New Roman" pitchFamily="18" charset="0"/>
              </a:rPr>
              <a:t>CIVIL AVIATION AUTHORITY</a:t>
            </a:r>
            <a:endParaRPr lang="en-US" sz="1100" b="1" dirty="0">
              <a:solidFill>
                <a:prstClr val="black"/>
              </a:solidFill>
              <a:latin typeface="Cambria" pitchFamily="18" charset="0"/>
              <a:ea typeface="Calibri" pitchFamily="34" charset="0"/>
              <a:cs typeface="Times New Roman" pitchFamily="18" charset="0"/>
            </a:endParaRPr>
          </a:p>
          <a:p>
            <a:pPr indent="457200" algn="ctr" fontAlgn="base">
              <a:spcBef>
                <a:spcPct val="0"/>
              </a:spcBef>
              <a:spcAft>
                <a:spcPct val="0"/>
              </a:spcAft>
              <a:tabLst>
                <a:tab pos="384175" algn="l"/>
              </a:tabLst>
            </a:pPr>
            <a:r>
              <a:rPr lang="en-US" sz="1100" b="1" dirty="0">
                <a:solidFill>
                  <a:prstClr val="black"/>
                </a:solidFill>
                <a:latin typeface="Cambria" pitchFamily="18" charset="0"/>
                <a:ea typeface="Calibri" pitchFamily="34" charset="0"/>
                <a:cs typeface="Times New Roman" pitchFamily="18" charset="0"/>
              </a:rPr>
              <a:t>CANCELLED FLIGHTS : DOMESTIC AIRLINE OPERATIONS (WITH PERCENTAGE)</a:t>
            </a:r>
            <a:endParaRPr lang="en-US" sz="1100" dirty="0">
              <a:solidFill>
                <a:prstClr val="black"/>
              </a:solidFill>
              <a:latin typeface="Cambria" pitchFamily="18" charset="0"/>
            </a:endParaRPr>
          </a:p>
          <a:p>
            <a:pPr indent="457200" algn="ctr" eaLnBrk="0" fontAlgn="base" hangingPunct="0">
              <a:spcBef>
                <a:spcPct val="0"/>
              </a:spcBef>
              <a:spcAft>
                <a:spcPct val="0"/>
              </a:spcAft>
              <a:tabLst>
                <a:tab pos="384175" algn="l"/>
              </a:tabLst>
            </a:pPr>
            <a:r>
              <a:rPr lang="en-US" sz="1100" b="1" dirty="0">
                <a:solidFill>
                  <a:prstClr val="black"/>
                </a:solidFill>
                <a:latin typeface="Cambria" pitchFamily="18" charset="0"/>
                <a:ea typeface="Calibri" pitchFamily="34" charset="0"/>
                <a:cs typeface="Times New Roman" pitchFamily="18" charset="0"/>
              </a:rPr>
              <a:t>(JANUARY –  DECEMBER, </a:t>
            </a:r>
            <a:r>
              <a:rPr lang="en-US" sz="1100" b="1" dirty="0" smtClean="0">
                <a:solidFill>
                  <a:prstClr val="black"/>
                </a:solidFill>
                <a:latin typeface="Cambria" pitchFamily="18" charset="0"/>
                <a:ea typeface="Calibri" pitchFamily="34" charset="0"/>
                <a:cs typeface="Times New Roman" pitchFamily="18" charset="0"/>
              </a:rPr>
              <a:t>2022)</a:t>
            </a:r>
            <a:endParaRPr lang="en-US" sz="1100" dirty="0">
              <a:solidFill>
                <a:prstClr val="black"/>
              </a:solidFill>
              <a:latin typeface="Cambria" pitchFamily="18" charset="0"/>
            </a:endParaRPr>
          </a:p>
        </p:txBody>
      </p:sp>
      <p:graphicFrame>
        <p:nvGraphicFramePr>
          <p:cNvPr id="8" name="Table 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05921446"/>
              </p:ext>
            </p:extLst>
          </p:nvPr>
        </p:nvGraphicFramePr>
        <p:xfrm>
          <a:off x="334980" y="934442"/>
          <a:ext cx="10981705" cy="5812068"/>
        </p:xfrm>
        <a:graphic>
          <a:graphicData uri="http://schemas.openxmlformats.org/drawingml/2006/table">
            <a:tbl>
              <a:tblPr/>
              <a:tblGrid>
                <a:gridCol w="374557"/>
                <a:gridCol w="653483"/>
                <a:gridCol w="310803"/>
                <a:gridCol w="270956"/>
                <a:gridCol w="310803"/>
                <a:gridCol w="342679"/>
                <a:gridCol w="294864"/>
                <a:gridCol w="326742"/>
                <a:gridCol w="326742"/>
                <a:gridCol w="286895"/>
                <a:gridCol w="286895"/>
                <a:gridCol w="346467"/>
                <a:gridCol w="203100"/>
                <a:gridCol w="212330"/>
                <a:gridCol w="360039"/>
                <a:gridCol w="214829"/>
                <a:gridCol w="154442"/>
                <a:gridCol w="267722"/>
                <a:gridCol w="212918"/>
                <a:gridCol w="230266"/>
                <a:gridCol w="226887"/>
                <a:gridCol w="226887"/>
                <a:gridCol w="226887"/>
                <a:gridCol w="226887"/>
                <a:gridCol w="226887"/>
                <a:gridCol w="226887"/>
                <a:gridCol w="226887"/>
                <a:gridCol w="226887"/>
                <a:gridCol w="226887"/>
                <a:gridCol w="226887"/>
                <a:gridCol w="230266"/>
                <a:gridCol w="230266"/>
                <a:gridCol w="226887"/>
                <a:gridCol w="226887"/>
                <a:gridCol w="230266"/>
                <a:gridCol w="226887"/>
                <a:gridCol w="226887"/>
                <a:gridCol w="230266"/>
                <a:gridCol w="440424"/>
                <a:gridCol w="456267"/>
              </a:tblGrid>
              <a:tr h="269661">
                <a:tc rowSpan="2">
                  <a:txBody>
                    <a:bodyPr/>
                    <a:lstStyle/>
                    <a:p>
                      <a:pPr algn="l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US" sz="500" kern="1200" dirty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Arial"/>
                        </a:rPr>
                        <a:t>    </a:t>
                      </a:r>
                      <a:r>
                        <a:rPr lang="en-US" sz="50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Arial"/>
                        </a:rPr>
                        <a:t>S/N </a:t>
                      </a:r>
                      <a:endParaRPr lang="en-US" sz="50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6405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500" b="1" kern="1200" dirty="0" smtClean="0">
                        <a:solidFill>
                          <a:srgbClr val="000000"/>
                        </a:solidFill>
                        <a:latin typeface="Cambria" pitchFamily="18" charset="0"/>
                        <a:ea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GB" sz="500" b="1" kern="1200" dirty="0" smtClean="0">
                        <a:solidFill>
                          <a:srgbClr val="000000"/>
                        </a:solidFill>
                        <a:latin typeface="Cambria" pitchFamily="18" charset="0"/>
                        <a:ea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500" b="1" kern="1200" dirty="0" smtClean="0">
                        <a:solidFill>
                          <a:srgbClr val="000000"/>
                        </a:solidFill>
                        <a:latin typeface="Cambria" pitchFamily="18" charset="0"/>
                        <a:ea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US" sz="500" b="1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AIRLINES</a:t>
                      </a:r>
                      <a:endParaRPr lang="en-US" sz="50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6405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GB" sz="500" b="1" kern="1200" dirty="0" smtClean="0">
                        <a:solidFill>
                          <a:srgbClr val="000000"/>
                        </a:solidFill>
                        <a:latin typeface="Cambria" pitchFamily="18" charset="0"/>
                        <a:ea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500" b="1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JANUARY</a:t>
                      </a:r>
                      <a:endParaRPr lang="en-US" sz="500" b="1" kern="1200" dirty="0" smtClean="0">
                        <a:solidFill>
                          <a:srgbClr val="000000"/>
                        </a:solidFill>
                        <a:latin typeface="Cambria" pitchFamily="18" charset="0"/>
                        <a:ea typeface="Times New Roman"/>
                        <a:cs typeface="Times New Roman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500" b="1" kern="1200" dirty="0" smtClean="0">
                        <a:solidFill>
                          <a:srgbClr val="000000"/>
                        </a:solidFill>
                        <a:latin typeface="Cambria" pitchFamily="18" charset="0"/>
                        <a:ea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US" sz="500" b="1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FEBRU</a:t>
                      </a:r>
                      <a:r>
                        <a:rPr lang="en-US" sz="500" b="1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ARY </a:t>
                      </a:r>
                      <a:r>
                        <a:rPr lang="en-US" sz="500" b="1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</a:t>
                      </a:r>
                      <a:endParaRPr lang="en-US" sz="50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GB" sz="500" b="1" dirty="0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500" b="1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MARCH </a:t>
                      </a:r>
                      <a:endParaRPr lang="en-US" sz="50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GB" sz="500" b="1" dirty="0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500" b="1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APRIL</a:t>
                      </a:r>
                      <a:endParaRPr lang="en-US" sz="50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GB" sz="500" b="1" dirty="0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500" b="1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MAY</a:t>
                      </a:r>
                      <a:endParaRPr lang="en-US" sz="50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GB" sz="500" b="1" dirty="0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500" b="1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JUNE</a:t>
                      </a:r>
                      <a:endParaRPr lang="en-US" sz="50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GB" sz="500" b="1" dirty="0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500" b="1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JULY</a:t>
                      </a:r>
                      <a:endParaRPr lang="en-US" sz="50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60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GB" sz="500" b="1" dirty="0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500" b="1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AUGUST</a:t>
                      </a:r>
                      <a:endParaRPr lang="en-US" sz="50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GB" sz="500" b="1" dirty="0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500" b="1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SEPTEMBER</a:t>
                      </a:r>
                      <a:endParaRPr lang="en-US" sz="50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60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GB" sz="500" b="1" dirty="0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500" b="1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OCTOBER</a:t>
                      </a:r>
                      <a:endParaRPr lang="en-US" sz="50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GB" sz="500" b="1" dirty="0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500" b="1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NOVERMBER</a:t>
                      </a:r>
                      <a:endParaRPr lang="en-US" sz="50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GB" sz="500" b="1" dirty="0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500" b="1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DECEMBER</a:t>
                      </a:r>
                      <a:endParaRPr lang="en-US" sz="50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600" b="1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Total</a:t>
                      </a:r>
                      <a:r>
                        <a:rPr lang="en-GB" sz="600" b="1" baseline="0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 </a:t>
                      </a:r>
                    </a:p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600" b="1" baseline="0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No Of </a:t>
                      </a:r>
                    </a:p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600" b="1" baseline="0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Flights </a:t>
                      </a:r>
                    </a:p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600" b="1" baseline="0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Operated</a:t>
                      </a:r>
                      <a:endParaRPr lang="en-US" sz="60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600" b="1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Total </a:t>
                      </a:r>
                    </a:p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600" b="1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No Of </a:t>
                      </a:r>
                    </a:p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600" b="1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Cancelled Flights</a:t>
                      </a:r>
                      <a:endParaRPr lang="en-US" sz="60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874272">
                <a:tc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endParaRPr lang="en-US" sz="500" dirty="0">
                        <a:latin typeface="Cambria" pitchFamily="18" charset="0"/>
                        <a:ea typeface="Times New Roman"/>
                      </a:endParaRPr>
                    </a:p>
                  </a:txBody>
                  <a:tcPr marL="6405" marR="6405" marT="6405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Total No. Of Flights </a:t>
                      </a: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Operated</a:t>
                      </a:r>
                      <a:endParaRPr lang="en-US" sz="500" b="0" dirty="0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0" marR="0" marT="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No. of Cancelled </a:t>
                      </a:r>
                    </a:p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Flights</a:t>
                      </a:r>
                      <a:endParaRPr lang="en-US" sz="50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21278" marR="21278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%  of Cancelled </a:t>
                      </a:r>
                    </a:p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flights</a:t>
                      </a:r>
                      <a:endParaRPr lang="en-US" sz="50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939" marR="6939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Total No. Of Flights </a:t>
                      </a: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Operated</a:t>
                      </a:r>
                      <a:endParaRPr lang="en-US" sz="500" b="0" dirty="0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0" marR="0" marT="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No. of Cancelled </a:t>
                      </a:r>
                    </a:p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Flights</a:t>
                      </a:r>
                      <a:endParaRPr lang="en-US" sz="50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21278" marR="21278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%  of Cancelled </a:t>
                      </a:r>
                    </a:p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flights</a:t>
                      </a:r>
                      <a:endParaRPr lang="en-US" sz="50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939" marR="6939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Total No. Of Flights </a:t>
                      </a: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Operated</a:t>
                      </a:r>
                      <a:endParaRPr lang="en-US" sz="500" b="0" dirty="0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0" marR="0" marT="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No. of Cancelled </a:t>
                      </a:r>
                    </a:p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Flights</a:t>
                      </a:r>
                      <a:endParaRPr lang="en-US" sz="50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21278" marR="21278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%  of Cancelled </a:t>
                      </a:r>
                    </a:p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flights</a:t>
                      </a:r>
                      <a:endParaRPr lang="en-US" sz="50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939" marR="6939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Total No. Of Flights </a:t>
                      </a: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Operated</a:t>
                      </a:r>
                      <a:endParaRPr lang="en-US" sz="500" b="0" dirty="0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0" marR="0" marT="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No. of Cancelled </a:t>
                      </a:r>
                    </a:p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Flights</a:t>
                      </a:r>
                      <a:endParaRPr lang="en-US" sz="50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21278" marR="21278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%  of Cancelled </a:t>
                      </a:r>
                    </a:p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flights</a:t>
                      </a:r>
                      <a:endParaRPr lang="en-US" sz="50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939" marR="6939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Total No. Of Flights </a:t>
                      </a: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Operated</a:t>
                      </a:r>
                      <a:endParaRPr lang="en-US" sz="500" b="0" dirty="0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0" marR="0" marT="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No. of Cancelled </a:t>
                      </a:r>
                    </a:p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Flights</a:t>
                      </a:r>
                      <a:endParaRPr lang="en-US" sz="50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21278" marR="21278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%  of Cancelled </a:t>
                      </a:r>
                    </a:p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flights</a:t>
                      </a:r>
                      <a:endParaRPr lang="en-US" sz="50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939" marR="6939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Total No. Of Flights </a:t>
                      </a: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Operated</a:t>
                      </a:r>
                      <a:endParaRPr lang="en-US" sz="500" b="0" dirty="0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0" marR="0" marT="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No. of Cancelled </a:t>
                      </a:r>
                    </a:p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Flights</a:t>
                      </a:r>
                      <a:endParaRPr lang="en-US" sz="50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21278" marR="21278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%  of Cancelled </a:t>
                      </a:r>
                    </a:p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flights</a:t>
                      </a:r>
                      <a:endParaRPr lang="en-US" sz="50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939" marR="6939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Total No. Of Flights </a:t>
                      </a: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Operated</a:t>
                      </a:r>
                      <a:endParaRPr lang="en-US" sz="500" b="0" dirty="0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0" marR="0" marT="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No. of Cancelled </a:t>
                      </a:r>
                    </a:p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Flights</a:t>
                      </a:r>
                      <a:endParaRPr lang="en-US" sz="50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21278" marR="21278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%  of Cancelled </a:t>
                      </a:r>
                    </a:p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flights</a:t>
                      </a:r>
                      <a:endParaRPr lang="en-US" sz="50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939" marR="6939" marT="4270" marB="0" vert="vert27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Total No. Of Flights </a:t>
                      </a: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Operated</a:t>
                      </a:r>
                      <a:endParaRPr lang="en-US" sz="500" b="0" dirty="0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0" marR="0" marT="0" marB="0" vert="vert270" anchor="ctr"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No. of Cancelled </a:t>
                      </a:r>
                    </a:p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Flights</a:t>
                      </a:r>
                      <a:endParaRPr lang="en-US" sz="50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21278" marR="21278" marT="4270" marB="0" vert="vert27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%  of Cancelled </a:t>
                      </a:r>
                    </a:p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flights</a:t>
                      </a:r>
                      <a:endParaRPr lang="en-US" sz="50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939" marR="6939" marT="4270" marB="0" vert="vert27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Total No. Of Flights </a:t>
                      </a: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Operated</a:t>
                      </a:r>
                      <a:endParaRPr lang="en-US" sz="500" b="0" dirty="0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0" marR="0" marT="0" marB="0" vert="vert270" anchor="ctr"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No. of Cancelled </a:t>
                      </a:r>
                    </a:p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Flights</a:t>
                      </a:r>
                      <a:endParaRPr lang="en-US" sz="50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21278" marR="21278" marT="4270" marB="0" vert="vert27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%  of Cancelled </a:t>
                      </a:r>
                    </a:p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flights</a:t>
                      </a:r>
                      <a:endParaRPr lang="en-US" sz="50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939" marR="6939" marT="4270" marB="0" vert="vert27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Total No. Of Flights </a:t>
                      </a: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Operated</a:t>
                      </a:r>
                      <a:endParaRPr lang="en-US" sz="500" b="0" dirty="0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0" marR="0" marT="0" marB="0" vert="vert270" anchor="ctr"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No. of Cancelled </a:t>
                      </a:r>
                    </a:p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Flights</a:t>
                      </a:r>
                      <a:endParaRPr lang="en-US" sz="50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21278" marR="21278" marT="4270" marB="0" vert="vert270" anchor="ctr"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%  of Cancelled </a:t>
                      </a:r>
                    </a:p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flights</a:t>
                      </a:r>
                      <a:endParaRPr lang="en-US" sz="50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939" marR="6939" marT="4270" marB="0" vert="vert27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Total No. Of Flights </a:t>
                      </a: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Operated</a:t>
                      </a:r>
                      <a:endParaRPr lang="en-US" sz="500" b="0" dirty="0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0" marR="0" marT="0" marB="0" vert="vert270" anchor="ctr"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No. of Cancelled </a:t>
                      </a:r>
                    </a:p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Flights</a:t>
                      </a:r>
                      <a:endParaRPr lang="en-US" sz="50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21278" marR="21278" marT="4270" marB="0" vert="vert27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%  of Cancelled </a:t>
                      </a:r>
                    </a:p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flights</a:t>
                      </a:r>
                      <a:endParaRPr lang="en-US" sz="50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939" marR="6939" marT="4270" marB="0" vert="vert27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Total No. Of Flights </a:t>
                      </a: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Operated</a:t>
                      </a:r>
                      <a:endParaRPr lang="en-US" sz="500" b="0" dirty="0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0" marR="0" marT="0" marB="0" vert="vert270" anchor="ctr"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No. of Cancelled </a:t>
                      </a:r>
                    </a:p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Flights</a:t>
                      </a:r>
                      <a:endParaRPr lang="en-US" sz="50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21278" marR="21278" marT="4270" marB="0" vert="vert270" anchor="ctr"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%  of Cancelled </a:t>
                      </a:r>
                    </a:p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flights</a:t>
                      </a:r>
                      <a:endParaRPr lang="en-US" sz="50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939" marR="6939" marT="4270" marB="0" vert="vert270" anchor="ctr"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60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/>
                </a:tc>
                <a:tc vMerge="1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60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</a:tr>
              <a:tr h="343589"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650" b="0" kern="1200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US" sz="650" b="0" kern="1200" dirty="0">
                          <a:solidFill>
                            <a:srgbClr val="000000"/>
                          </a:solidFill>
                          <a:latin typeface="Cambria" pitchFamily="18" charset="0"/>
                          <a:ea typeface="Cambria" panose="02040503050406030204" pitchFamily="18" charset="0"/>
                          <a:cs typeface="Times New Roman"/>
                        </a:rPr>
                        <a:t>1 </a:t>
                      </a:r>
                      <a:endParaRPr lang="en-US" sz="650" b="0" dirty="0"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6405" marR="6405" marT="640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US" sz="700" b="0" dirty="0">
                          <a:solidFill>
                            <a:schemeClr val="tx1"/>
                          </a:solidFill>
                          <a:latin typeface="+mn-lt"/>
                          <a:ea typeface="Cambria" panose="02040503050406030204" pitchFamily="18" charset="0"/>
                        </a:rPr>
                        <a:t>AERO </a:t>
                      </a:r>
                      <a:r>
                        <a:rPr lang="en-US" sz="700" b="0" dirty="0" smtClean="0">
                          <a:solidFill>
                            <a:schemeClr val="tx1"/>
                          </a:solidFill>
                          <a:latin typeface="+mn-lt"/>
                          <a:ea typeface="Cambria" panose="02040503050406030204" pitchFamily="18" charset="0"/>
                        </a:rPr>
                        <a:t>CONTRACTORS</a:t>
                      </a:r>
                      <a:endParaRPr lang="en-US" sz="700" b="0" dirty="0">
                        <a:solidFill>
                          <a:schemeClr val="tx1"/>
                        </a:solidFill>
                        <a:latin typeface="+mn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675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601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514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310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261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238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 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390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3106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99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343589"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650" b="0" kern="1200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US" sz="650" b="0" kern="1200" dirty="0">
                          <a:solidFill>
                            <a:srgbClr val="000000"/>
                          </a:solidFill>
                          <a:latin typeface="Cambria" pitchFamily="18" charset="0"/>
                          <a:ea typeface="Cambria" panose="02040503050406030204" pitchFamily="18" charset="0"/>
                          <a:cs typeface="Times New Roman"/>
                        </a:rPr>
                        <a:t>2 </a:t>
                      </a:r>
                      <a:endParaRPr lang="en-US" sz="650" b="0" dirty="0"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6405" marR="6405" marT="640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US" sz="700" b="0" dirty="0">
                          <a:solidFill>
                            <a:schemeClr val="tx1"/>
                          </a:solidFill>
                          <a:latin typeface="+mn-lt"/>
                          <a:ea typeface="Cambria" panose="02040503050406030204" pitchFamily="18" charset="0"/>
                        </a:rPr>
                        <a:t>ARIK AIR</a:t>
                      </a: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1,239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918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798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587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756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774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874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814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763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603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689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944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9759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110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343589"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650" b="0" kern="1200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US" sz="650" b="0" kern="1200" dirty="0">
                          <a:solidFill>
                            <a:srgbClr val="000000"/>
                          </a:solidFill>
                          <a:latin typeface="Cambria" pitchFamily="18" charset="0"/>
                          <a:ea typeface="Cambria" panose="02040503050406030204" pitchFamily="18" charset="0"/>
                          <a:cs typeface="Times New Roman"/>
                        </a:rPr>
                        <a:t>3 </a:t>
                      </a:r>
                      <a:endParaRPr lang="en-US" sz="650" b="0" dirty="0"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6405" marR="6405" marT="640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US" sz="700" b="0" dirty="0">
                          <a:solidFill>
                            <a:schemeClr val="tx1"/>
                          </a:solidFill>
                          <a:latin typeface="+mn-lt"/>
                          <a:ea typeface="Cambria" panose="02040503050406030204" pitchFamily="18" charset="0"/>
                        </a:rPr>
                        <a:t>AZMAN AIR</a:t>
                      </a: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403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396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289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288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257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259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237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195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243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384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388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374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3713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82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343589"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650" b="0" kern="1200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US" sz="650" b="0" kern="1200" dirty="0">
                          <a:solidFill>
                            <a:srgbClr val="000000"/>
                          </a:solidFill>
                          <a:latin typeface="Cambria" pitchFamily="18" charset="0"/>
                          <a:ea typeface="Cambria" panose="02040503050406030204" pitchFamily="18" charset="0"/>
                          <a:cs typeface="Times New Roman"/>
                        </a:rPr>
                        <a:t>4 </a:t>
                      </a:r>
                      <a:endParaRPr lang="en-US" sz="650" b="0" dirty="0"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6405" marR="6405" marT="640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US" sz="700" b="0" dirty="0">
                          <a:solidFill>
                            <a:schemeClr val="tx1"/>
                          </a:solidFill>
                          <a:latin typeface="+mn-lt"/>
                          <a:ea typeface="Cambria" panose="02040503050406030204" pitchFamily="18" charset="0"/>
                        </a:rPr>
                        <a:t>DANA AIR</a:t>
                      </a: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684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600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546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550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544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494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en-GB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355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en-GB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en-GB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  <a:endParaRPr lang="en-GB" sz="8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en-GB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462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4440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24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343589"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650" b="0" dirty="0" smtClean="0">
                          <a:latin typeface="Cambria" pitchFamily="18" charset="0"/>
                          <a:ea typeface="Cambria" panose="02040503050406030204" pitchFamily="18" charset="0"/>
                          <a:cs typeface="Times New Roman"/>
                        </a:rPr>
                        <a:t>5</a:t>
                      </a:r>
                      <a:endParaRPr lang="en-US" sz="650" b="0" dirty="0"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6405" marR="6405" marT="640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US" sz="700" b="0" dirty="0">
                          <a:solidFill>
                            <a:schemeClr val="tx1"/>
                          </a:solidFill>
                          <a:latin typeface="+mn-lt"/>
                          <a:ea typeface="Cambria" panose="02040503050406030204" pitchFamily="18" charset="0"/>
                        </a:rPr>
                        <a:t>OVERLAND</a:t>
                      </a: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245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240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  <a:endParaRPr lang="en-GB" sz="8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264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233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213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188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en-GB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238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  <a:endParaRPr lang="en-GB" sz="8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280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258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257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239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271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2926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11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342364"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650" b="0" kern="1200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65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Cambria" panose="02040503050406030204" pitchFamily="18" charset="0"/>
                          <a:cs typeface="Times New Roman"/>
                        </a:rPr>
                        <a:t>6</a:t>
                      </a:r>
                      <a:endParaRPr lang="en-US" sz="650" b="0" dirty="0"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6405" marR="6405" marT="640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US" sz="700" b="0" dirty="0">
                          <a:solidFill>
                            <a:schemeClr val="tx1"/>
                          </a:solidFill>
                          <a:latin typeface="+mn-lt"/>
                          <a:ea typeface="Cambria" panose="02040503050406030204" pitchFamily="18" charset="0"/>
                        </a:rPr>
                        <a:t>AIR PEACE</a:t>
                      </a: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2,183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2,274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2,212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1,923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0%</a:t>
                      </a:r>
                    </a:p>
                  </a:txBody>
                  <a:tcPr marL="0" marR="0" marT="0" marB="0" anchor="ctr"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1,808</a:t>
                      </a:r>
                    </a:p>
                  </a:txBody>
                  <a:tcPr marL="0" marR="0" marT="0" marB="0" anchor="ctr"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21</a:t>
                      </a:r>
                    </a:p>
                  </a:txBody>
                  <a:tcPr marL="0" marR="0" marT="0" marB="0" anchor="ctr"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1%</a:t>
                      </a:r>
                    </a:p>
                  </a:txBody>
                  <a:tcPr marL="0" marR="0" marT="0" marB="0" anchor="ctr"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1,728</a:t>
                      </a:r>
                    </a:p>
                  </a:txBody>
                  <a:tcPr marL="0" marR="0" marT="0" marB="0" anchor="ctr"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13</a:t>
                      </a:r>
                    </a:p>
                  </a:txBody>
                  <a:tcPr marL="0" marR="0" marT="0" marB="0" anchor="ctr"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1%</a:t>
                      </a:r>
                    </a:p>
                  </a:txBody>
                  <a:tcPr marL="0" marR="0" marT="0" marB="0" anchor="ctr"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1793</a:t>
                      </a:r>
                    </a:p>
                  </a:txBody>
                  <a:tcPr marL="0" marR="0" marT="0" marB="0" anchor="ctr"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1836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0%</a:t>
                      </a:r>
                    </a:p>
                  </a:txBody>
                  <a:tcPr marL="0" marR="0" marT="0" marB="0" anchor="ctr"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1929</a:t>
                      </a:r>
                    </a:p>
                  </a:txBody>
                  <a:tcPr marL="0" marR="0" marT="0" marB="0" anchor="ctr"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1920</a:t>
                      </a:r>
                    </a:p>
                  </a:txBody>
                  <a:tcPr marL="0" marR="0" marT="0" marB="0" anchor="ctr"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0%</a:t>
                      </a:r>
                    </a:p>
                  </a:txBody>
                  <a:tcPr marL="0" marR="0" marT="0" marB="0" anchor="ctr"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2254</a:t>
                      </a:r>
                    </a:p>
                  </a:txBody>
                  <a:tcPr marL="0" marR="0" marT="0" marB="0" anchor="ctr"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0%</a:t>
                      </a:r>
                    </a:p>
                  </a:txBody>
                  <a:tcPr marL="0" marR="0" marT="0" marB="0" anchor="ctr"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2589</a:t>
                      </a:r>
                    </a:p>
                  </a:txBody>
                  <a:tcPr marL="0" marR="0" marT="0" marB="0" anchor="ctr"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</a:t>
                      </a:r>
                    </a:p>
                  </a:txBody>
                  <a:tcPr marL="0" marR="0" marT="0" marB="0" anchor="ctr"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24449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129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343589"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650" b="0" kern="1200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US" sz="650" b="0" kern="1200" dirty="0">
                          <a:solidFill>
                            <a:srgbClr val="000000"/>
                          </a:solidFill>
                          <a:latin typeface="Cambria" pitchFamily="18" charset="0"/>
                          <a:ea typeface="Cambria" panose="02040503050406030204" pitchFamily="18" charset="0"/>
                          <a:cs typeface="Times New Roman"/>
                        </a:rPr>
                        <a:t>7</a:t>
                      </a:r>
                      <a:r>
                        <a:rPr lang="en-US" sz="65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Cambria" panose="02040503050406030204" pitchFamily="18" charset="0"/>
                          <a:cs typeface="Times New Roman"/>
                        </a:rPr>
                        <a:t> </a:t>
                      </a:r>
                      <a:endParaRPr lang="en-US" sz="650" b="0" dirty="0"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6405" marR="6405" marT="640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700" b="0" dirty="0">
                          <a:solidFill>
                            <a:schemeClr val="tx1"/>
                          </a:solidFill>
                          <a:latin typeface="+mn-lt"/>
                          <a:ea typeface="Cambria" panose="02040503050406030204" pitchFamily="18" charset="0"/>
                        </a:rPr>
                        <a:t>MAX AIR</a:t>
                      </a:r>
                      <a:endParaRPr lang="en-US" sz="700" b="0" dirty="0">
                        <a:solidFill>
                          <a:schemeClr val="tx1"/>
                        </a:solidFill>
                        <a:latin typeface="+mn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868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940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978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839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897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859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754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709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732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728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676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691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9671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174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343589"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US" sz="650" b="0" dirty="0" smtClean="0">
                          <a:latin typeface="Cambria" pitchFamily="18" charset="0"/>
                          <a:ea typeface="Cambria" panose="02040503050406030204" pitchFamily="18" charset="0"/>
                          <a:cs typeface="Times New Roman"/>
                        </a:rPr>
                        <a:t>8</a:t>
                      </a:r>
                      <a:endParaRPr lang="en-US" sz="650" b="0" dirty="0"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6405" marR="6405" marT="640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700" b="0" dirty="0">
                          <a:solidFill>
                            <a:schemeClr val="tx1"/>
                          </a:solidFill>
                          <a:latin typeface="+mn-lt"/>
                          <a:ea typeface="Cambria" panose="02040503050406030204" pitchFamily="18" charset="0"/>
                        </a:rPr>
                        <a:t>IBOM</a:t>
                      </a:r>
                      <a:endParaRPr lang="en-US" sz="700" b="0" dirty="0">
                        <a:solidFill>
                          <a:schemeClr val="tx1"/>
                        </a:solidFill>
                        <a:latin typeface="+mn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1,010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938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1,033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974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en-GB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988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914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844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en-GB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649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786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794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949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1031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10910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32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343589"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US" sz="650" b="0" dirty="0" smtClean="0">
                          <a:latin typeface="Cambria" pitchFamily="18" charset="0"/>
                          <a:ea typeface="Cambria" panose="02040503050406030204" pitchFamily="18" charset="0"/>
                          <a:cs typeface="Times New Roman"/>
                        </a:rPr>
                        <a:t>9</a:t>
                      </a:r>
                      <a:endParaRPr lang="en-US" sz="650" b="0" dirty="0"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6405" marR="6405" marT="640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700" b="0" dirty="0">
                          <a:solidFill>
                            <a:schemeClr val="tx1"/>
                          </a:solidFill>
                          <a:latin typeface="+mn-lt"/>
                          <a:ea typeface="Cambria" panose="02040503050406030204" pitchFamily="18" charset="0"/>
                        </a:rPr>
                        <a:t>UNITED AIRLINES</a:t>
                      </a:r>
                      <a:endParaRPr lang="en-US" sz="700" b="0" dirty="0">
                        <a:solidFill>
                          <a:schemeClr val="tx1"/>
                        </a:solidFill>
                        <a:latin typeface="+mn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736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604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560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439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531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484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506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372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451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466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490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458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6097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42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343589"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US" sz="650" b="0" dirty="0" smtClean="0">
                          <a:latin typeface="Cambria" pitchFamily="18" charset="0"/>
                          <a:ea typeface="Cambria" panose="02040503050406030204" pitchFamily="18" charset="0"/>
                          <a:cs typeface="Times New Roman"/>
                        </a:rPr>
                        <a:t>10</a:t>
                      </a:r>
                      <a:endParaRPr lang="en-US" sz="650" b="0" dirty="0"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6405" marR="6405" marT="640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US" sz="700" b="0" dirty="0" smtClean="0">
                          <a:solidFill>
                            <a:schemeClr val="tx1"/>
                          </a:solidFill>
                          <a:latin typeface="+mn-lt"/>
                          <a:ea typeface="Cambria" panose="02040503050406030204" pitchFamily="18" charset="0"/>
                        </a:rPr>
                        <a:t>GREEN AFRICA</a:t>
                      </a:r>
                      <a:endParaRPr lang="en-US" sz="700" b="0" dirty="0">
                        <a:solidFill>
                          <a:schemeClr val="tx1"/>
                        </a:solidFill>
                        <a:latin typeface="+mn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306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275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270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295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en-GB" sz="8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297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325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324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549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565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560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387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495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4648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79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343589"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US" sz="650" b="0" dirty="0" smtClean="0">
                          <a:latin typeface="Cambria" pitchFamily="18" charset="0"/>
                          <a:ea typeface="Cambria" panose="02040503050406030204" pitchFamily="18" charset="0"/>
                          <a:cs typeface="Times New Roman"/>
                        </a:rPr>
                        <a:t>11</a:t>
                      </a:r>
                      <a:endParaRPr lang="en-US" sz="650" b="0" dirty="0"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6405" marR="6405" marT="640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US" sz="700" b="0" dirty="0" smtClean="0">
                          <a:solidFill>
                            <a:schemeClr val="tx1"/>
                          </a:solidFill>
                          <a:latin typeface="+mn-lt"/>
                          <a:ea typeface="Cambria" panose="02040503050406030204" pitchFamily="18" charset="0"/>
                        </a:rPr>
                        <a:t>VALUE JET </a:t>
                      </a: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  <a:endParaRPr lang="en-GB" sz="8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  <a:endParaRPr lang="en-GB" sz="8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  <a:endParaRPr lang="en-GB" sz="8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  <a:endParaRPr lang="en-GB" sz="8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  <a:endParaRPr lang="en-GB" sz="8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  <a:endParaRPr lang="en-GB" sz="8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  <a:endParaRPr lang="en-GB" sz="8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  <a:endParaRPr lang="en-GB" sz="8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  <a:endParaRPr lang="en-GB" sz="8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  <a:endParaRPr lang="en-GB" sz="8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  <a:endParaRPr lang="en-GB" sz="8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  <a:endParaRPr lang="en-GB" sz="8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  <a:endParaRPr lang="en-GB" sz="8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  <a:endParaRPr lang="en-GB" sz="8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  <a:endParaRPr lang="en-GB" sz="8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  <a:endParaRPr lang="en-GB" sz="8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  <a:endParaRPr lang="en-GB" sz="8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  <a:endParaRPr lang="en-GB" sz="8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  <a:endParaRPr lang="en-GB" sz="8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  <a:endParaRPr lang="en-GB" sz="8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  <a:endParaRPr lang="en-GB" sz="8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  <a:endParaRPr lang="en-GB" sz="8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  <a:endParaRPr lang="en-GB" sz="8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  <a:endParaRPr lang="en-GB" sz="8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  <a:endParaRPr lang="en-GB" sz="8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  <a:endParaRPr lang="en-GB" sz="8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  <a:endParaRPr lang="en-GB" sz="8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179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  <a:endParaRPr lang="en-GB" sz="8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184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246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609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13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543034">
                <a:tc gridSpan="2"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770" b="1" kern="1200" dirty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TOTAL NO. OF </a:t>
                      </a: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770" b="1" kern="1200" dirty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FLIGHTS </a:t>
                      </a:r>
                      <a:r>
                        <a:rPr lang="en-US" sz="770" b="1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OPERATED</a:t>
                      </a:r>
                      <a:endParaRPr lang="en-US" sz="77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640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70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6405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AD7FD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1050" b="1" i="0" u="none" strike="noStrike" dirty="0" smtClean="0">
                        <a:solidFill>
                          <a:srgbClr val="000000"/>
                        </a:solidFill>
                        <a:effectLst/>
                        <a:latin typeface="+mn-lt"/>
                        <a:ea typeface="Cambria" panose="02040503050406030204" pitchFamily="18" charset="0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1050" b="1" i="0" u="none" strike="noStrike" dirty="0" smtClean="0">
                        <a:solidFill>
                          <a:srgbClr val="000000"/>
                        </a:solidFill>
                        <a:effectLst/>
                        <a:latin typeface="+mn-lt"/>
                        <a:ea typeface="Cambria" panose="02040503050406030204" pitchFamily="18" charset="0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05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lt"/>
                          <a:ea typeface="Cambria" panose="02040503050406030204" pitchFamily="18" charset="0"/>
                        </a:rPr>
                        <a:t>8,349</a:t>
                      </a:r>
                    </a:p>
                  </a:txBody>
                  <a:tcPr marL="68580" marR="6858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en-US" sz="1050" b="1" i="0" u="none" strike="noStrike" dirty="0">
                        <a:solidFill>
                          <a:srgbClr val="000000"/>
                        </a:solidFill>
                        <a:effectLst/>
                        <a:latin typeface="Cambria" panose="02040503050406030204" pitchFamily="18" charset="0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/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50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anchor="ctr"/>
                </a:tc>
                <a:tc grid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GB" sz="1050" b="1" i="0" u="none" strike="noStrike" dirty="0" smtClean="0">
                        <a:solidFill>
                          <a:srgbClr val="000000"/>
                        </a:solidFill>
                        <a:effectLst/>
                        <a:latin typeface="+mn-lt"/>
                        <a:ea typeface="Cambria" panose="02040503050406030204" pitchFamily="18" charset="0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GB" sz="1050" b="1" i="0" u="none" strike="noStrike" dirty="0" smtClean="0">
                        <a:solidFill>
                          <a:srgbClr val="000000"/>
                        </a:solidFill>
                        <a:effectLst/>
                        <a:latin typeface="+mn-lt"/>
                        <a:ea typeface="Cambria" panose="02040503050406030204" pitchFamily="18" charset="0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5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lt"/>
                          <a:ea typeface="Cambria" panose="02040503050406030204" pitchFamily="18" charset="0"/>
                        </a:rPr>
                        <a:t>7,786</a:t>
                      </a: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50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9525" marR="9525" marT="9525" marB="0" anchor="ctr"/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50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anchor="ctr"/>
                </a:tc>
                <a:tc grid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GB" sz="1050" b="1" i="0" u="none" strike="noStrike" dirty="0" smtClean="0">
                        <a:solidFill>
                          <a:srgbClr val="000000"/>
                        </a:solidFill>
                        <a:effectLst/>
                        <a:latin typeface="+mn-lt"/>
                        <a:ea typeface="Cambria" panose="02040503050406030204" pitchFamily="18" charset="0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GB" sz="1050" b="1" i="0" u="none" strike="noStrike" dirty="0" smtClean="0">
                        <a:solidFill>
                          <a:srgbClr val="000000"/>
                        </a:solidFill>
                        <a:effectLst/>
                        <a:latin typeface="+mn-lt"/>
                        <a:ea typeface="Cambria" panose="02040503050406030204" pitchFamily="18" charset="0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5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lt"/>
                          <a:ea typeface="Cambria" panose="02040503050406030204" pitchFamily="18" charset="0"/>
                        </a:rPr>
                        <a:t>7,464</a:t>
                      </a:r>
                    </a:p>
                  </a:txBody>
                  <a:tcPr marL="68580" marR="6858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100" b="1" dirty="0">
                        <a:latin typeface="Cambria" pitchFamily="18" charset="0"/>
                        <a:ea typeface="Times New Roman"/>
                      </a:endParaRPr>
                    </a:p>
                  </a:txBody>
                  <a:tcPr marL="68580" marR="68580" marT="0" marB="0" anchor="ctr"/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50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anchor="ctr"/>
                </a:tc>
                <a:tc gridSpan="3"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50" b="1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50" b="1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105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6,438</a:t>
                      </a:r>
                    </a:p>
                  </a:txBody>
                  <a:tcPr marL="68580" marR="6858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GB" sz="650" b="1" i="0" u="none" strike="noStrike" dirty="0" smtClean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/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GB" sz="650" b="1" i="0" u="none" strike="noStrike" dirty="0" smtClean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/>
                </a:tc>
                <a:tc gridSpan="3">
                  <a:txBody>
                    <a:bodyPr/>
                    <a:lstStyle/>
                    <a:p>
                      <a:pPr marL="0" marR="0" lvl="0" indent="0" algn="ctr" defTabSz="6858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50" b="1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ctr" defTabSz="6858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50" b="1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ctr" defTabSz="6858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105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6,552</a:t>
                      </a:r>
                      <a:endParaRPr kumimoji="0" lang="en-GB" sz="105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68580" marR="6858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GB" sz="650" b="1" i="0" u="none" strike="noStrike" dirty="0" smtClean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/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GB" sz="650" b="1" i="0" u="none" strike="noStrike" dirty="0" smtClean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/>
                </a:tc>
                <a:tc gridSpan="3">
                  <a:txBody>
                    <a:bodyPr/>
                    <a:lstStyle/>
                    <a:p>
                      <a:pPr algn="ctr" fontAlgn="ctr"/>
                      <a:endParaRPr lang="en-GB" sz="1050" b="1" i="0" u="none" strike="noStrike" dirty="0" smtClean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  <a:p>
                      <a:pPr algn="ctr" fontAlgn="ctr"/>
                      <a:endParaRPr lang="en-GB" sz="1050" b="1" i="0" u="none" strike="noStrike" dirty="0" smtClean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  <a:p>
                      <a:pPr algn="ctr" fontAlgn="ctr"/>
                      <a:r>
                        <a:rPr lang="en-GB" sz="105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6,263</a:t>
                      </a:r>
                      <a:endParaRPr lang="en-GB" sz="1050" b="1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GB" sz="1100" b="1" i="0" u="none" strike="noStrike" dirty="0">
                        <a:solidFill>
                          <a:srgbClr val="000000"/>
                        </a:solidFill>
                        <a:effectLst/>
                        <a:latin typeface="Cambria" panose="02040503050406030204" pitchFamily="18" charset="0"/>
                      </a:endParaRPr>
                    </a:p>
                  </a:txBody>
                  <a:tcPr marL="9525" marR="9525" marT="9525" marB="0" anchor="ctr"/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GB" sz="650" b="1" i="0" u="none" strike="noStrike" dirty="0" smtClean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/>
                </a:tc>
                <a:tc gridSpan="3">
                  <a:txBody>
                    <a:bodyPr/>
                    <a:lstStyle/>
                    <a:p>
                      <a:pPr algn="ctr" fontAlgn="ctr"/>
                      <a:r>
                        <a:rPr lang="en-GB" sz="105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6,042</a:t>
                      </a:r>
                      <a:endParaRPr lang="en-GB" sz="1050" b="1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GB" sz="1100" b="1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50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anchor="ctr"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fontAlgn="b"/>
                      <a:r>
                        <a:rPr lang="en-GB" sz="105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5,404</a:t>
                      </a:r>
                      <a:endParaRPr lang="en-GB" sz="1050" b="1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en-GB" sz="800" dirty="0">
                        <a:latin typeface="Cambria" panose="02040503050406030204" pitchFamily="18" charset="0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50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anchor="ctr"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n-GB" sz="1050" b="1" dirty="0" smtClean="0">
                          <a:latin typeface="+mn-lt"/>
                        </a:rPr>
                        <a:t>5,727</a:t>
                      </a:r>
                    </a:p>
                  </a:txBody>
                  <a:tcPr marL="9525" marR="9525" marT="9525" marB="0" anchor="b"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en-US" sz="900" b="1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50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anchor="ctr"/>
                </a:tc>
                <a:tc grid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5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5,891</a:t>
                      </a: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b"/>
                      <a:endParaRPr lang="en-US" sz="1000" b="1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</a:endParaRPr>
                    </a:p>
                  </a:txBody>
                  <a:tcPr marL="9525" marR="9525" marT="9525" marB="0" anchor="ctr"/>
                </a:tc>
                <a:tc hMerge="1">
                  <a:txBody>
                    <a:bodyPr/>
                    <a:lstStyle/>
                    <a:p>
                      <a:pPr algn="ctr" rtl="0" fontAlgn="b"/>
                      <a:endParaRPr lang="en-US" sz="1000" b="1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</a:endParaRPr>
                    </a:p>
                  </a:txBody>
                  <a:tcPr marL="9525" marR="9525" marT="9525" marB="0" anchor="ctr"/>
                </a:tc>
                <a:tc gridSpan="3">
                  <a:txBody>
                    <a:bodyPr/>
                    <a:lstStyle/>
                    <a:p>
                      <a:pPr algn="ctr" fontAlgn="ctr"/>
                      <a:endParaRPr lang="en-GB" sz="1050" b="1" i="0" u="none" strike="noStrike" dirty="0" smtClean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  <a:p>
                      <a:pPr algn="ctr" fontAlgn="ctr"/>
                      <a:endParaRPr lang="en-GB" sz="1050" b="1" i="0" u="none" strike="noStrike" dirty="0" smtClean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  <a:p>
                      <a:pPr algn="ctr" fontAlgn="ctr"/>
                      <a:r>
                        <a:rPr lang="en-GB" sz="105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6,461</a:t>
                      </a:r>
                      <a:endParaRPr lang="en-GB" sz="1050" b="1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 dirty="0"/>
                    </a:p>
                  </a:txBody>
                  <a:tcPr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800" b="1" i="0" u="none" strike="noStrike" dirty="0" smtClean="0">
                        <a:solidFill>
                          <a:srgbClr val="000000"/>
                        </a:solidFill>
                        <a:latin typeface="Cambria" pitchFamily="18" charset="0"/>
                      </a:endParaRPr>
                    </a:p>
                  </a:txBody>
                  <a:tcPr marL="9524" marR="9524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ctr" defTabSz="6858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105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7,951</a:t>
                      </a:r>
                    </a:p>
                  </a:txBody>
                  <a:tcPr marL="9524" marR="9524" marT="9525" marB="0" anchor="b"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800" b="1" i="0" u="none" strike="noStrike" dirty="0" smtClean="0">
                        <a:solidFill>
                          <a:srgbClr val="000000"/>
                        </a:solidFill>
                        <a:latin typeface="Cambria" pitchFamily="18" charset="0"/>
                      </a:endParaRPr>
                    </a:p>
                  </a:txBody>
                  <a:tcPr marL="9524" marR="9524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200" b="1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12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80,328</a:t>
                      </a:r>
                      <a:endParaRPr kumimoji="0" lang="en-GB" sz="1200" b="1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b"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en-US" sz="900" b="0" i="0" u="none" strike="noStrike" dirty="0">
                        <a:solidFill>
                          <a:srgbClr val="000000"/>
                        </a:solidFill>
                        <a:latin typeface="Calibri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AD7FD"/>
                    </a:solidFill>
                  </a:tcPr>
                </a:tc>
              </a:tr>
              <a:tr h="327058">
                <a:tc gridSpan="2"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770" b="1" kern="1200" dirty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TOTAL NO.</a:t>
                      </a:r>
                      <a:r>
                        <a:rPr lang="en-US" sz="770" b="1" kern="1200" baseline="0" dirty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OF CANCELLED </a:t>
                      </a:r>
                      <a:r>
                        <a:rPr lang="en-US" sz="770" b="1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FLIGHTS</a:t>
                      </a:r>
                      <a:endParaRPr lang="en-US" sz="77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640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6FE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fontAlgn="ctr"/>
                      <a:endParaRPr lang="en-US" sz="1050" b="1" i="0" u="none" strike="noStrike" dirty="0" smtClean="0">
                        <a:solidFill>
                          <a:srgbClr val="000000"/>
                        </a:solidFill>
                        <a:latin typeface="+mn-lt"/>
                        <a:ea typeface="Cambria" panose="02040503050406030204" pitchFamily="18" charset="0"/>
                      </a:endParaRPr>
                    </a:p>
                    <a:p>
                      <a:pPr algn="ctr" fontAlgn="ctr"/>
                      <a:r>
                        <a:rPr lang="en-US" sz="1050" b="1" i="0" u="none" strike="noStrike" dirty="0" smtClean="0">
                          <a:solidFill>
                            <a:srgbClr val="000000"/>
                          </a:solidFill>
                          <a:latin typeface="+mn-lt"/>
                          <a:ea typeface="Cambria" panose="02040503050406030204" pitchFamily="18" charset="0"/>
                        </a:rPr>
                        <a:t>47</a:t>
                      </a:r>
                      <a:endParaRPr lang="en-US" sz="1050" b="1" i="0" u="none" strike="noStrike" dirty="0">
                        <a:solidFill>
                          <a:srgbClr val="000000"/>
                        </a:solidFill>
                        <a:latin typeface="+mn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sz="600" b="1" i="0" u="none" strike="noStrike" dirty="0">
                        <a:solidFill>
                          <a:srgbClr val="000000"/>
                        </a:solidFill>
                        <a:latin typeface="Cambria"/>
                      </a:endParaRPr>
                    </a:p>
                  </a:txBody>
                  <a:tcPr marL="9525" marR="9525" marT="9525" marB="0" anchor="ctr"/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60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anchor="ctr"/>
                </a:tc>
                <a:tc gridSpan="3">
                  <a:txBody>
                    <a:bodyPr/>
                    <a:lstStyle/>
                    <a:p>
                      <a:pPr algn="ctr"/>
                      <a:endParaRPr lang="en-GB" sz="1050" b="1" dirty="0" smtClean="0">
                        <a:latin typeface="+mn-lt"/>
                        <a:ea typeface="Cambria" panose="02040503050406030204" pitchFamily="18" charset="0"/>
                      </a:endParaRPr>
                    </a:p>
                    <a:p>
                      <a:pPr algn="ctr"/>
                      <a:r>
                        <a:rPr lang="en-GB" sz="1050" b="1" dirty="0" smtClean="0">
                          <a:latin typeface="+mn-lt"/>
                          <a:ea typeface="Cambria" panose="02040503050406030204" pitchFamily="18" charset="0"/>
                        </a:rPr>
                        <a:t>60</a:t>
                      </a:r>
                      <a:endParaRPr lang="en-GB" sz="1050" b="1" dirty="0">
                        <a:latin typeface="+mn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sz="600" b="1" i="0" u="none" strike="noStrike" dirty="0">
                        <a:solidFill>
                          <a:srgbClr val="000000"/>
                        </a:solidFill>
                        <a:latin typeface="Cambria"/>
                      </a:endParaRPr>
                    </a:p>
                  </a:txBody>
                  <a:tcPr marL="9525" marR="9525" marT="9525" marB="0" anchor="ctr"/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60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anchor="ctr"/>
                </a:tc>
                <a:tc gridSpan="3">
                  <a:txBody>
                    <a:bodyPr/>
                    <a:lstStyle/>
                    <a:p>
                      <a:pPr algn="ctr"/>
                      <a:endParaRPr lang="en-GB" sz="1050" b="1" dirty="0" smtClean="0">
                        <a:latin typeface="+mn-lt"/>
                        <a:ea typeface="Cambria" panose="02040503050406030204" pitchFamily="18" charset="0"/>
                      </a:endParaRPr>
                    </a:p>
                    <a:p>
                      <a:pPr algn="ctr"/>
                      <a:r>
                        <a:rPr lang="en-GB" sz="1050" b="1" dirty="0" smtClean="0">
                          <a:latin typeface="+mn-lt"/>
                          <a:ea typeface="Cambria" panose="02040503050406030204" pitchFamily="18" charset="0"/>
                        </a:rPr>
                        <a:t>129</a:t>
                      </a:r>
                      <a:endParaRPr lang="en-GB" sz="1050" b="1" dirty="0">
                        <a:latin typeface="+mn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sz="600" b="1" i="0" u="none" strike="noStrike" dirty="0">
                        <a:solidFill>
                          <a:srgbClr val="000000"/>
                        </a:solidFill>
                        <a:latin typeface="Cambria"/>
                      </a:endParaRPr>
                    </a:p>
                  </a:txBody>
                  <a:tcPr marL="9525" marR="9525" marT="9525" marB="0" anchor="ctr"/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50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anchor="ctr"/>
                </a:tc>
                <a:tc gridSpan="3">
                  <a:txBody>
                    <a:bodyPr/>
                    <a:lstStyle/>
                    <a:p>
                      <a:pPr marL="0" marR="0" lvl="0" indent="0" algn="ctr" defTabSz="6858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50" b="1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ctr" defTabSz="6858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105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39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GB" sz="650" b="1" i="0" u="none" strike="noStrike" dirty="0" smtClean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/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GB" sz="650" b="1" i="0" u="none" strike="noStrike" dirty="0" smtClean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/>
                </a:tc>
                <a:tc gridSpan="3">
                  <a:txBody>
                    <a:bodyPr/>
                    <a:lstStyle/>
                    <a:p>
                      <a:pPr algn="ctr"/>
                      <a:endParaRPr lang="en-GB" sz="1050" b="1" dirty="0" smtClean="0">
                        <a:latin typeface="+mn-lt"/>
                      </a:endParaRPr>
                    </a:p>
                    <a:p>
                      <a:pPr algn="ctr"/>
                      <a:r>
                        <a:rPr lang="en-GB" sz="1050" b="1" dirty="0" smtClean="0">
                          <a:latin typeface="+mn-lt"/>
                        </a:rPr>
                        <a:t>81</a:t>
                      </a:r>
                      <a:endParaRPr lang="en-GB" sz="1050" b="1" dirty="0">
                        <a:latin typeface="+mn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GB" sz="650" b="1" i="0" u="none" strike="noStrike" dirty="0" smtClean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/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GB" sz="650" b="1" i="0" u="none" strike="noStrike" dirty="0" smtClean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/>
                </a:tc>
                <a:tc gridSpan="3">
                  <a:txBody>
                    <a:bodyPr/>
                    <a:lstStyle/>
                    <a:p>
                      <a:pPr algn="ctr"/>
                      <a:endParaRPr lang="en-GB" sz="1050" b="1" dirty="0" smtClean="0">
                        <a:latin typeface="+mn-lt"/>
                      </a:endParaRPr>
                    </a:p>
                    <a:p>
                      <a:pPr algn="ctr"/>
                      <a:r>
                        <a:rPr lang="en-GB" sz="1050" b="1" dirty="0" smtClean="0">
                          <a:latin typeface="+mn-lt"/>
                        </a:rPr>
                        <a:t>39</a:t>
                      </a:r>
                      <a:endParaRPr lang="en-GB" sz="1050" b="1" dirty="0">
                        <a:latin typeface="+mn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GB" sz="650" b="1" i="0" u="none" strike="noStrike" dirty="0" smtClean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/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GB" sz="650" b="1" i="0" u="none" strike="noStrike" dirty="0" smtClean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n-GB" sz="1050" b="1" dirty="0" smtClean="0">
                          <a:latin typeface="+mn-lt"/>
                        </a:rPr>
                        <a:t>98</a:t>
                      </a:r>
                      <a:endParaRPr lang="en-GB" sz="1050" b="1" dirty="0">
                        <a:latin typeface="+mn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sz="600" b="1" i="0" u="none" strike="noStrike" dirty="0">
                        <a:solidFill>
                          <a:srgbClr val="000000"/>
                        </a:solidFill>
                        <a:latin typeface="Cambria"/>
                      </a:endParaRPr>
                    </a:p>
                  </a:txBody>
                  <a:tcPr marL="9525" marR="9525" marT="9525" marB="0" anchor="ctr"/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60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n-GB" sz="1050" b="1" dirty="0" smtClean="0">
                          <a:latin typeface="+mn-lt"/>
                        </a:rPr>
                        <a:t>69</a:t>
                      </a:r>
                      <a:endParaRPr lang="en-GB" sz="1050" b="1" dirty="0">
                        <a:latin typeface="+mn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sz="600" b="1" i="0" u="none" strike="noStrike" dirty="0">
                        <a:solidFill>
                          <a:srgbClr val="000000"/>
                        </a:solidFill>
                        <a:latin typeface="Cambria"/>
                      </a:endParaRPr>
                    </a:p>
                  </a:txBody>
                  <a:tcPr marL="9525" marR="9525" marT="9525" marB="0" anchor="ctr"/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60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anchor="ctr"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n-GB" sz="1050" b="1" dirty="0" smtClean="0">
                          <a:latin typeface="+mn-lt"/>
                        </a:rPr>
                        <a:t>36</a:t>
                      </a:r>
                      <a:endParaRPr lang="en-GB" sz="1050" b="1" dirty="0">
                        <a:latin typeface="+mn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sz="600" b="1" i="0" u="none" strike="noStrike" dirty="0">
                        <a:solidFill>
                          <a:srgbClr val="000000"/>
                        </a:solidFill>
                        <a:latin typeface="Cambri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50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anchor="ctr"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n-GB" sz="1050" b="1" dirty="0" smtClean="0">
                          <a:latin typeface="+mn-lt"/>
                        </a:rPr>
                        <a:t>68</a:t>
                      </a:r>
                      <a:endParaRPr lang="en-GB" sz="1050" b="1" dirty="0">
                        <a:latin typeface="+mn-lt"/>
                      </a:endParaRPr>
                    </a:p>
                  </a:txBody>
                  <a:tcPr marL="9524" marR="9524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GB" sz="1050" b="1" i="0" u="none" strike="noStrike" dirty="0" smtClean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  <a:p>
                      <a:pPr algn="ctr"/>
                      <a:r>
                        <a:rPr lang="en-GB" sz="1050" b="1" dirty="0" smtClean="0">
                          <a:latin typeface="+mn-lt"/>
                        </a:rPr>
                        <a:t>45</a:t>
                      </a:r>
                      <a:endParaRPr lang="en-GB" sz="1050" b="1" dirty="0">
                        <a:latin typeface="+mn-lt"/>
                      </a:endParaRPr>
                    </a:p>
                  </a:txBody>
                  <a:tcPr marL="9524" marR="9524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 dirty="0"/>
                    </a:p>
                  </a:txBody>
                  <a:tcPr marL="9524" marR="9524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n-GB" sz="1050" b="1" dirty="0" smtClean="0">
                          <a:latin typeface="+mn-lt"/>
                        </a:rPr>
                        <a:t>84</a:t>
                      </a:r>
                      <a:endParaRPr lang="en-GB" sz="1050" b="1" dirty="0">
                        <a:latin typeface="+mn-lt"/>
                      </a:endParaRPr>
                    </a:p>
                  </a:txBody>
                  <a:tcPr marL="9524" marR="9524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 dirty="0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GB" sz="1200" b="1" dirty="0" smtClean="0">
                          <a:latin typeface="+mn-lt"/>
                        </a:rPr>
                        <a:t>795</a:t>
                      </a:r>
                      <a:endParaRPr lang="en-GB" sz="1200" b="1" dirty="0">
                        <a:latin typeface="+mn-lt"/>
                      </a:endParaRPr>
                    </a:p>
                  </a:txBody>
                  <a:tcPr marL="9524" marR="9524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sz="500" b="1" i="0" u="none" strike="noStrike" dirty="0">
                        <a:solidFill>
                          <a:srgbClr val="000000"/>
                        </a:solidFill>
                        <a:latin typeface="Cambri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6FE"/>
                    </a:solidFill>
                  </a:tcPr>
                </a:tc>
              </a:tr>
            </a:tbl>
          </a:graphicData>
        </a:graphic>
      </p:graphicFrame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>
          <a:xfrm>
            <a:off x="10128448" y="6525344"/>
            <a:ext cx="332781" cy="274320"/>
          </a:xfrm>
        </p:spPr>
        <p:txBody>
          <a:bodyPr/>
          <a:lstStyle/>
          <a:p>
            <a:fld id="{BA8EB603-B53A-462C-9089-9D4AB954B978}" type="slidenum">
              <a:rPr lang="en-US" b="1" smtClean="0">
                <a:solidFill>
                  <a:prstClr val="black">
                    <a:tint val="75000"/>
                  </a:prstClr>
                </a:solidFill>
              </a:rPr>
              <a:pPr/>
              <a:t>24</a:t>
            </a:fld>
            <a:endParaRPr lang="en-US" b="1" dirty="0">
              <a:solidFill>
                <a:prstClr val="black">
                  <a:tint val="75000"/>
                </a:prstClr>
              </a:solidFill>
            </a:endParaRPr>
          </a:p>
        </p:txBody>
      </p:sp>
      <p:graphicFrame>
        <p:nvGraphicFramePr>
          <p:cNvPr id="7" name="Object 6"/>
          <p:cNvGraphicFramePr>
            <a:graphicFrameLocks noChangeAspect="1"/>
          </p:cNvGraphicFramePr>
          <p:nvPr>
            <p:extLst/>
          </p:nvPr>
        </p:nvGraphicFramePr>
        <p:xfrm>
          <a:off x="9900025" y="110509"/>
          <a:ext cx="612069" cy="54245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52230" r:id="rId4" imgW="568482" imgH="638663" progId="">
                  <p:embed/>
                </p:oleObj>
              </mc:Choice>
              <mc:Fallback>
                <p:oleObj r:id="rId4" imgW="568482" imgH="638663" progId="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5"/>
                      <a:stretch>
                        <a:fillRect/>
                      </a:stretch>
                    </p:blipFill>
                    <p:spPr>
                      <a:xfrm>
                        <a:off x="9900025" y="110509"/>
                        <a:ext cx="612069" cy="542450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</p:spTree>
    <p:extLst>
      <p:ext uri="{BB962C8B-B14F-4D97-AF65-F5344CB8AC3E}">
        <p14:creationId xmlns:p14="http://schemas.microsoft.com/office/powerpoint/2010/main" val="302786965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/>
      </p:par>
    </p:tn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 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97553801"/>
              </p:ext>
            </p:extLst>
          </p:nvPr>
        </p:nvGraphicFramePr>
        <p:xfrm>
          <a:off x="465509" y="908721"/>
          <a:ext cx="11150918" cy="5718767"/>
        </p:xfrm>
        <a:graphic>
          <a:graphicData uri="http://schemas.openxmlformats.org/drawingml/2006/table">
            <a:tbl>
              <a:tblPr/>
              <a:tblGrid>
                <a:gridCol w="301585"/>
                <a:gridCol w="792783"/>
                <a:gridCol w="455987"/>
                <a:gridCol w="273593"/>
                <a:gridCol w="455987"/>
                <a:gridCol w="273593"/>
                <a:gridCol w="451586"/>
                <a:gridCol w="277992"/>
                <a:gridCol w="479353"/>
                <a:gridCol w="200120"/>
                <a:gridCol w="487944"/>
                <a:gridCol w="200545"/>
                <a:gridCol w="455987"/>
                <a:gridCol w="312188"/>
                <a:gridCol w="417392"/>
                <a:gridCol w="364790"/>
                <a:gridCol w="361186"/>
                <a:gridCol w="368393"/>
                <a:gridCol w="351342"/>
                <a:gridCol w="359867"/>
                <a:gridCol w="449835"/>
                <a:gridCol w="389312"/>
                <a:gridCol w="364790"/>
                <a:gridCol w="364790"/>
                <a:gridCol w="441856"/>
                <a:gridCol w="364257"/>
                <a:gridCol w="594065"/>
                <a:gridCol w="539800"/>
              </a:tblGrid>
              <a:tr h="345173">
                <a:tc rowSpan="2">
                  <a:txBody>
                    <a:bodyPr/>
                    <a:lstStyle/>
                    <a:p>
                      <a:pPr algn="l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550" kern="1200" dirty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Arial"/>
                        </a:rPr>
                        <a:t>    </a:t>
                      </a:r>
                      <a:r>
                        <a:rPr lang="en-US" sz="55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Arial"/>
                        </a:rPr>
                        <a:t>S/N </a:t>
                      </a:r>
                      <a:endParaRPr lang="en-US" sz="55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6405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en-US" sz="550" b="1" kern="1200" dirty="0" smtClean="0">
                        <a:solidFill>
                          <a:srgbClr val="000000"/>
                        </a:solidFill>
                        <a:latin typeface="Cambria" pitchFamily="18" charset="0"/>
                        <a:ea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en-US" sz="550" b="1" kern="1200" dirty="0" smtClean="0">
                        <a:solidFill>
                          <a:srgbClr val="000000"/>
                        </a:solidFill>
                        <a:latin typeface="Cambria" pitchFamily="18" charset="0"/>
                        <a:ea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550" b="1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AIRLINES</a:t>
                      </a:r>
                      <a:r>
                        <a:rPr lang="en-US" sz="55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Calibri"/>
                          <a:cs typeface="Times New Roman"/>
                        </a:rPr>
                        <a:t> </a:t>
                      </a:r>
                      <a:endParaRPr lang="en-US" sz="55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6405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en-GB" sz="550" b="1" kern="1200" dirty="0" smtClean="0">
                        <a:solidFill>
                          <a:srgbClr val="000000"/>
                        </a:solidFill>
                        <a:latin typeface="Cambria" pitchFamily="18" charset="0"/>
                        <a:ea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GB" sz="550" b="1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JANUARY</a:t>
                      </a:r>
                      <a:endParaRPr lang="en-US" sz="550" b="1" kern="1200" dirty="0" smtClean="0">
                        <a:solidFill>
                          <a:srgbClr val="000000"/>
                        </a:solidFill>
                        <a:latin typeface="Cambria" pitchFamily="18" charset="0"/>
                        <a:ea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en-US" sz="550" b="1" kern="1200" dirty="0" smtClean="0">
                        <a:solidFill>
                          <a:srgbClr val="000000"/>
                        </a:solidFill>
                        <a:latin typeface="Cambria" pitchFamily="18" charset="0"/>
                        <a:ea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550" b="1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FEBRU</a:t>
                      </a:r>
                      <a:r>
                        <a:rPr lang="en-US" sz="550" b="1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ARY </a:t>
                      </a:r>
                      <a:r>
                        <a:rPr lang="en-US" sz="550" b="1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</a:t>
                      </a:r>
                      <a:endParaRPr lang="en-US" sz="55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en-GB" sz="550" b="1" dirty="0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GB" sz="550" b="1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MARCH </a:t>
                      </a:r>
                      <a:endParaRPr lang="en-US" sz="55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50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en-GB" sz="550" b="1" dirty="0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GB" sz="550" b="1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APRIL</a:t>
                      </a:r>
                      <a:endParaRPr lang="en-US" sz="55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50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en-GB" sz="550" b="1" dirty="0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GB" sz="550" b="1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MAY</a:t>
                      </a:r>
                      <a:endParaRPr lang="en-US" sz="55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50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en-GB" sz="550" b="1" dirty="0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GB" sz="550" b="1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JUNE</a:t>
                      </a:r>
                      <a:endParaRPr lang="en-US" sz="55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en-GB" sz="550" b="1" dirty="0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GB" sz="550" b="1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JULY</a:t>
                      </a:r>
                      <a:endParaRPr lang="en-US" sz="55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en-GB" sz="550" b="1" dirty="0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GB" sz="550" b="1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AUGUST</a:t>
                      </a:r>
                      <a:endParaRPr lang="en-US" sz="55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en-GB" sz="550" b="1" dirty="0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GB" sz="550" b="1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SEPTEMBER</a:t>
                      </a:r>
                      <a:endParaRPr lang="en-US" sz="55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en-GB" sz="550" b="1" dirty="0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GB" sz="550" b="1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OCTOBER</a:t>
                      </a:r>
                      <a:endParaRPr lang="en-US" sz="55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en-GB" sz="550" b="1" dirty="0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GB" sz="550" b="1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NOVERMBER</a:t>
                      </a:r>
                      <a:endParaRPr lang="en-US" sz="55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en-GB" sz="550" b="1" dirty="0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GB" sz="550" b="1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DECEMBER</a:t>
                      </a:r>
                      <a:endParaRPr lang="en-US" sz="55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GB" sz="600" b="1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Total</a:t>
                      </a:r>
                      <a:r>
                        <a:rPr lang="en-GB" sz="600" b="1" baseline="0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 No Of Flights Operated</a:t>
                      </a:r>
                      <a:endParaRPr lang="en-US" sz="60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GB" sz="600" b="1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Total</a:t>
                      </a:r>
                    </a:p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GB" sz="600" b="1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No Of</a:t>
                      </a:r>
                    </a:p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GB" sz="600" b="1" baseline="0" dirty="0" smtClean="0">
                          <a:latin typeface="Cambria" pitchFamily="18" charset="0"/>
                        </a:rPr>
                        <a:t>Air/</a:t>
                      </a:r>
                    </a:p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GB" sz="600" b="1" baseline="0" dirty="0" smtClean="0">
                          <a:latin typeface="Cambria" pitchFamily="18" charset="0"/>
                        </a:rPr>
                        <a:t>Ramp Returns</a:t>
                      </a:r>
                      <a:endParaRPr lang="en-US" sz="60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890859">
                <a:tc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algn="l">
                        <a:lnSpc>
                          <a:spcPct val="150000"/>
                        </a:lnSpc>
                      </a:pPr>
                      <a:endParaRPr lang="en-US" sz="700" dirty="0">
                        <a:latin typeface="Cambria" pitchFamily="18" charset="0"/>
                        <a:ea typeface="Times New Roman"/>
                      </a:endParaRPr>
                    </a:p>
                  </a:txBody>
                  <a:tcPr marL="6405" marR="6405" marT="6405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Total No. Of Flights </a:t>
                      </a: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Operated</a:t>
                      </a:r>
                      <a:endParaRPr lang="en-US" sz="500" b="0" dirty="0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0" marR="0" marT="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No.</a:t>
                      </a:r>
                      <a:r>
                        <a:rPr lang="en-US" sz="50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of </a:t>
                      </a:r>
                      <a:r>
                        <a:rPr lang="en-GB" sz="500" b="0" baseline="0" dirty="0" smtClean="0">
                          <a:latin typeface="Cambria" pitchFamily="18" charset="0"/>
                        </a:rPr>
                        <a:t>Air/</a:t>
                      </a:r>
                    </a:p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GB" sz="500" b="0" baseline="0" dirty="0" smtClean="0">
                          <a:latin typeface="Cambria" pitchFamily="18" charset="0"/>
                        </a:rPr>
                        <a:t>Ramp Returns</a:t>
                      </a:r>
                      <a:endParaRPr lang="en-US" sz="50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19641" marR="19641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Total No. Of Flights </a:t>
                      </a: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Operated</a:t>
                      </a:r>
                      <a:endParaRPr lang="en-US" sz="500" b="0" dirty="0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0" marR="0" marT="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No.</a:t>
                      </a:r>
                      <a:r>
                        <a:rPr lang="en-US" sz="50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of </a:t>
                      </a:r>
                      <a:r>
                        <a:rPr lang="en-GB" sz="500" b="0" baseline="0" dirty="0" smtClean="0">
                          <a:latin typeface="Cambria" pitchFamily="18" charset="0"/>
                        </a:rPr>
                        <a:t>Air/</a:t>
                      </a:r>
                    </a:p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GB" sz="500" b="0" baseline="0" dirty="0" smtClean="0">
                          <a:latin typeface="Cambria" pitchFamily="18" charset="0"/>
                        </a:rPr>
                        <a:t>Ramp Returns</a:t>
                      </a:r>
                      <a:endParaRPr lang="en-US" sz="50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19641" marR="19641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Total No. Of Flights </a:t>
                      </a: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Operated</a:t>
                      </a:r>
                      <a:endParaRPr lang="en-US" sz="500" b="0" dirty="0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0" marR="0" marT="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No.</a:t>
                      </a:r>
                      <a:r>
                        <a:rPr lang="en-US" sz="50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of </a:t>
                      </a:r>
                      <a:r>
                        <a:rPr lang="en-GB" sz="500" b="0" baseline="0" dirty="0" smtClean="0">
                          <a:latin typeface="Cambria" pitchFamily="18" charset="0"/>
                        </a:rPr>
                        <a:t>Air/</a:t>
                      </a:r>
                    </a:p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GB" sz="500" b="0" baseline="0" dirty="0" smtClean="0">
                          <a:latin typeface="Cambria" pitchFamily="18" charset="0"/>
                        </a:rPr>
                        <a:t>Ramp Returns</a:t>
                      </a:r>
                      <a:endParaRPr lang="en-US" sz="50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19641" marR="19641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Total No. Of Flights </a:t>
                      </a: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Operated</a:t>
                      </a:r>
                      <a:endParaRPr lang="en-US" sz="500" b="0" dirty="0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0" marR="0" marT="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No.</a:t>
                      </a:r>
                      <a:r>
                        <a:rPr lang="en-US" sz="50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of </a:t>
                      </a:r>
                      <a:r>
                        <a:rPr lang="en-GB" sz="500" b="0" baseline="0" dirty="0" smtClean="0">
                          <a:latin typeface="Cambria" pitchFamily="18" charset="0"/>
                        </a:rPr>
                        <a:t>Air/</a:t>
                      </a:r>
                    </a:p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GB" sz="500" b="0" baseline="0" dirty="0" smtClean="0">
                          <a:latin typeface="Cambria" pitchFamily="18" charset="0"/>
                        </a:rPr>
                        <a:t>Ramp Returns</a:t>
                      </a:r>
                      <a:endParaRPr lang="en-US" sz="50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19641" marR="19641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Total No. Of Flights </a:t>
                      </a: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Operated</a:t>
                      </a:r>
                      <a:endParaRPr lang="en-US" sz="500" b="0" dirty="0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0" marR="0" marT="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No.</a:t>
                      </a:r>
                      <a:r>
                        <a:rPr lang="en-US" sz="50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of </a:t>
                      </a:r>
                      <a:r>
                        <a:rPr lang="en-GB" sz="500" b="0" baseline="0" dirty="0" smtClean="0">
                          <a:latin typeface="Cambria" pitchFamily="18" charset="0"/>
                        </a:rPr>
                        <a:t>Air/</a:t>
                      </a:r>
                    </a:p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GB" sz="500" b="0" baseline="0" dirty="0" smtClean="0">
                          <a:latin typeface="Cambria" pitchFamily="18" charset="0"/>
                        </a:rPr>
                        <a:t>Ramp Returns</a:t>
                      </a:r>
                      <a:endParaRPr lang="en-US" sz="50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19641" marR="19641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Total No. Of Flights </a:t>
                      </a: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Operated</a:t>
                      </a:r>
                      <a:endParaRPr lang="en-US" sz="500" b="0" dirty="0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0" marR="0" marT="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No.</a:t>
                      </a:r>
                      <a:r>
                        <a:rPr lang="en-US" sz="50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of </a:t>
                      </a:r>
                      <a:r>
                        <a:rPr lang="en-GB" sz="500" b="0" baseline="0" dirty="0" smtClean="0">
                          <a:latin typeface="Cambria" pitchFamily="18" charset="0"/>
                        </a:rPr>
                        <a:t>Air/</a:t>
                      </a:r>
                    </a:p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GB" sz="500" b="0" baseline="0" dirty="0" smtClean="0">
                          <a:latin typeface="Cambria" pitchFamily="18" charset="0"/>
                        </a:rPr>
                        <a:t>Ramp Returns</a:t>
                      </a:r>
                      <a:endParaRPr lang="en-US" sz="50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19641" marR="19641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Total No. Of Flights </a:t>
                      </a: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Operated</a:t>
                      </a:r>
                      <a:endParaRPr lang="en-US" sz="500" b="0" dirty="0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0" marR="0" marT="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No.</a:t>
                      </a:r>
                      <a:r>
                        <a:rPr lang="en-US" sz="50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of </a:t>
                      </a:r>
                      <a:r>
                        <a:rPr lang="en-GB" sz="500" b="0" baseline="0" dirty="0" smtClean="0">
                          <a:latin typeface="Cambria" pitchFamily="18" charset="0"/>
                        </a:rPr>
                        <a:t>Air/</a:t>
                      </a:r>
                    </a:p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GB" sz="500" b="0" baseline="0" dirty="0" smtClean="0">
                          <a:latin typeface="Cambria" pitchFamily="18" charset="0"/>
                        </a:rPr>
                        <a:t>Ramp Returns</a:t>
                      </a:r>
                      <a:endParaRPr lang="en-US" sz="50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19641" marR="19641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Total No. Of Flights </a:t>
                      </a: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Operated</a:t>
                      </a:r>
                      <a:endParaRPr lang="en-US" sz="500" b="0" dirty="0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0" marR="0" marT="0" marB="0" vert="vert270" anchor="ctr"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No.</a:t>
                      </a:r>
                      <a:r>
                        <a:rPr lang="en-US" sz="50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of </a:t>
                      </a:r>
                      <a:r>
                        <a:rPr lang="en-GB" sz="500" b="0" baseline="0" dirty="0" smtClean="0">
                          <a:latin typeface="Cambria" pitchFamily="18" charset="0"/>
                        </a:rPr>
                        <a:t>Air/</a:t>
                      </a:r>
                    </a:p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GB" sz="500" b="0" baseline="0" dirty="0" smtClean="0">
                          <a:latin typeface="Cambria" pitchFamily="18" charset="0"/>
                        </a:rPr>
                        <a:t>Ramp Returns</a:t>
                      </a:r>
                      <a:endParaRPr lang="en-US" sz="50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19641" marR="19641" marT="4270" marB="0" vert="vert27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Total No. Of Flights </a:t>
                      </a: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Operated</a:t>
                      </a:r>
                      <a:endParaRPr lang="en-US" sz="500" b="0" dirty="0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0" marR="0" marT="0" marB="0" vert="vert270" anchor="ctr"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No.</a:t>
                      </a:r>
                      <a:r>
                        <a:rPr lang="en-US" sz="50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of </a:t>
                      </a:r>
                      <a:r>
                        <a:rPr lang="en-GB" sz="500" b="0" baseline="0" dirty="0" smtClean="0">
                          <a:latin typeface="Cambria" pitchFamily="18" charset="0"/>
                        </a:rPr>
                        <a:t>Air/</a:t>
                      </a:r>
                    </a:p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GB" sz="500" b="0" baseline="0" dirty="0" smtClean="0">
                          <a:latin typeface="Cambria" pitchFamily="18" charset="0"/>
                        </a:rPr>
                        <a:t>Ramp Returns</a:t>
                      </a:r>
                      <a:endParaRPr lang="en-US" sz="50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19641" marR="19641" marT="4270" marB="0" vert="vert27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Total No. Of Flights </a:t>
                      </a: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Operated</a:t>
                      </a:r>
                      <a:endParaRPr lang="en-US" sz="500" b="0" dirty="0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0" marR="0" marT="0" marB="0" vert="vert270" anchor="ctr"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No.</a:t>
                      </a:r>
                      <a:r>
                        <a:rPr lang="en-US" sz="50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of </a:t>
                      </a:r>
                      <a:r>
                        <a:rPr lang="en-GB" sz="500" b="0" baseline="0" dirty="0" smtClean="0">
                          <a:latin typeface="Cambria" pitchFamily="18" charset="0"/>
                        </a:rPr>
                        <a:t>Air/</a:t>
                      </a:r>
                    </a:p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GB" sz="500" b="0" baseline="0" dirty="0" smtClean="0">
                          <a:latin typeface="Cambria" pitchFamily="18" charset="0"/>
                        </a:rPr>
                        <a:t>Ramp Returns</a:t>
                      </a:r>
                      <a:endParaRPr lang="en-US" sz="50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19641" marR="19641" marT="4270" marB="0" vert="vert27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Total No. Of Flights </a:t>
                      </a: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Operated</a:t>
                      </a:r>
                      <a:endParaRPr lang="en-US" sz="500" b="0" dirty="0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0" marR="0" marT="0" marB="0" vert="vert270" anchor="ctr"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No.</a:t>
                      </a:r>
                      <a:r>
                        <a:rPr lang="en-US" sz="50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of </a:t>
                      </a:r>
                      <a:r>
                        <a:rPr lang="en-GB" sz="500" b="0" baseline="0" dirty="0" smtClean="0">
                          <a:latin typeface="Cambria" pitchFamily="18" charset="0"/>
                        </a:rPr>
                        <a:t>Air/</a:t>
                      </a:r>
                    </a:p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GB" sz="500" b="0" baseline="0" dirty="0" smtClean="0">
                          <a:latin typeface="Cambria" pitchFamily="18" charset="0"/>
                        </a:rPr>
                        <a:t>Ramp Returns</a:t>
                      </a:r>
                      <a:endParaRPr lang="en-US" sz="50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19641" marR="19641" marT="4270" marB="0" vert="vert27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Total No. Of Flights </a:t>
                      </a: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Operated</a:t>
                      </a:r>
                      <a:endParaRPr lang="en-US" sz="500" b="0" dirty="0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0" marR="0" marT="0" marB="0" vert="vert270" anchor="ctr"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No.</a:t>
                      </a:r>
                      <a:r>
                        <a:rPr lang="en-US" sz="50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of </a:t>
                      </a:r>
                      <a:r>
                        <a:rPr lang="en-GB" sz="500" b="0" baseline="0" dirty="0" smtClean="0">
                          <a:latin typeface="Cambria" pitchFamily="18" charset="0"/>
                        </a:rPr>
                        <a:t>Air/</a:t>
                      </a:r>
                    </a:p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GB" sz="500" b="0" baseline="0" dirty="0" smtClean="0">
                          <a:latin typeface="Cambria" pitchFamily="18" charset="0"/>
                        </a:rPr>
                        <a:t>Ramp Returns</a:t>
                      </a:r>
                      <a:endParaRPr lang="en-US" sz="50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19641" marR="19641" marT="4270" marB="0" vert="vert270" anchor="ctr"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60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/>
                </a:tc>
                <a:tc vMerge="1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60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</a:tr>
              <a:tr h="417378"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650" b="0" kern="1200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US" sz="650" b="0" kern="1200" dirty="0">
                          <a:solidFill>
                            <a:srgbClr val="000000"/>
                          </a:solidFill>
                          <a:latin typeface="Cambria" pitchFamily="18" charset="0"/>
                          <a:ea typeface="Cambria" panose="02040503050406030204" pitchFamily="18" charset="0"/>
                          <a:cs typeface="Times New Roman"/>
                        </a:rPr>
                        <a:t>1 </a:t>
                      </a:r>
                      <a:endParaRPr lang="en-US" sz="650" b="0" dirty="0"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6405" marR="6405" marT="640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US" sz="800" b="0" dirty="0">
                          <a:solidFill>
                            <a:schemeClr val="tx1"/>
                          </a:solidFill>
                          <a:latin typeface="+mn-lt"/>
                          <a:ea typeface="Cambria" panose="02040503050406030204" pitchFamily="18" charset="0"/>
                        </a:rPr>
                        <a:t>AERO CONTRACTORS</a:t>
                      </a: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675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601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514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310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261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238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117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 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390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3106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12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389703"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650" b="0" kern="1200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US" sz="650" b="0" kern="1200" dirty="0">
                          <a:solidFill>
                            <a:srgbClr val="000000"/>
                          </a:solidFill>
                          <a:latin typeface="Cambria" pitchFamily="18" charset="0"/>
                          <a:ea typeface="Cambria" panose="02040503050406030204" pitchFamily="18" charset="0"/>
                          <a:cs typeface="Times New Roman"/>
                        </a:rPr>
                        <a:t>2 </a:t>
                      </a:r>
                      <a:endParaRPr lang="en-US" sz="650" b="0" dirty="0"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6405" marR="6405" marT="640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US" sz="800" b="0" dirty="0">
                          <a:solidFill>
                            <a:schemeClr val="tx1"/>
                          </a:solidFill>
                          <a:latin typeface="+mn-lt"/>
                          <a:ea typeface="Cambria" panose="02040503050406030204" pitchFamily="18" charset="0"/>
                        </a:rPr>
                        <a:t>ARIK AIR</a:t>
                      </a: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1,239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918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798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587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756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774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874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814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763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603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689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944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9759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19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300117"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650" b="0" kern="1200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US" sz="650" b="0" kern="1200" dirty="0">
                          <a:solidFill>
                            <a:srgbClr val="000000"/>
                          </a:solidFill>
                          <a:latin typeface="Cambria" pitchFamily="18" charset="0"/>
                          <a:ea typeface="Cambria" panose="02040503050406030204" pitchFamily="18" charset="0"/>
                          <a:cs typeface="Times New Roman"/>
                        </a:rPr>
                        <a:t>3 </a:t>
                      </a:r>
                      <a:endParaRPr lang="en-US" sz="650" b="0" dirty="0"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6405" marR="6405" marT="640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800" b="0" dirty="0">
                        <a:solidFill>
                          <a:schemeClr val="tx1"/>
                        </a:solidFill>
                        <a:latin typeface="+mn-lt"/>
                        <a:ea typeface="Cambria" panose="02040503050406030204" pitchFamily="18" charset="0"/>
                      </a:endParaRPr>
                    </a:p>
                    <a:p>
                      <a:pPr algn="l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US" sz="800" b="0" dirty="0">
                          <a:solidFill>
                            <a:schemeClr val="tx1"/>
                          </a:solidFill>
                          <a:latin typeface="+mn-lt"/>
                          <a:ea typeface="Cambria" panose="02040503050406030204" pitchFamily="18" charset="0"/>
                        </a:rPr>
                        <a:t>AZMAN AIR</a:t>
                      </a: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403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396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289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288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257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259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237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195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243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384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388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374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3713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300117"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650" b="0" kern="1200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US" sz="650" b="0" kern="1200" dirty="0">
                          <a:solidFill>
                            <a:srgbClr val="000000"/>
                          </a:solidFill>
                          <a:latin typeface="Cambria" pitchFamily="18" charset="0"/>
                          <a:ea typeface="Cambria" panose="02040503050406030204" pitchFamily="18" charset="0"/>
                          <a:cs typeface="Times New Roman"/>
                        </a:rPr>
                        <a:t>4 </a:t>
                      </a:r>
                      <a:endParaRPr lang="en-US" sz="650" b="0" dirty="0"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6405" marR="6405" marT="640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800" b="0" dirty="0">
                        <a:solidFill>
                          <a:schemeClr val="tx1"/>
                        </a:solidFill>
                        <a:latin typeface="+mn-lt"/>
                        <a:ea typeface="Cambria" panose="02040503050406030204" pitchFamily="18" charset="0"/>
                      </a:endParaRPr>
                    </a:p>
                    <a:p>
                      <a:pPr algn="l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US" sz="800" b="0" dirty="0">
                          <a:solidFill>
                            <a:schemeClr val="tx1"/>
                          </a:solidFill>
                          <a:latin typeface="+mn-lt"/>
                          <a:ea typeface="Cambria" panose="02040503050406030204" pitchFamily="18" charset="0"/>
                        </a:rPr>
                        <a:t>DANA AIR</a:t>
                      </a: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684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600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546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550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544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494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355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205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462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4440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4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336815"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650" b="0" dirty="0" smtClean="0">
                          <a:latin typeface="Cambria" pitchFamily="18" charset="0"/>
                          <a:ea typeface="Cambria" panose="02040503050406030204" pitchFamily="18" charset="0"/>
                          <a:cs typeface="Times New Roman"/>
                        </a:rPr>
                        <a:t>5</a:t>
                      </a:r>
                      <a:endParaRPr lang="en-US" sz="650" b="0" dirty="0"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6405" marR="6405" marT="640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800" b="0" dirty="0">
                        <a:solidFill>
                          <a:schemeClr val="tx1"/>
                        </a:solidFill>
                        <a:latin typeface="+mn-lt"/>
                        <a:ea typeface="Cambria" panose="02040503050406030204" pitchFamily="18" charset="0"/>
                      </a:endParaRPr>
                    </a:p>
                    <a:p>
                      <a:pPr algn="l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US" sz="800" b="0" dirty="0">
                          <a:solidFill>
                            <a:schemeClr val="tx1"/>
                          </a:solidFill>
                          <a:latin typeface="+mn-lt"/>
                          <a:ea typeface="Cambria" panose="02040503050406030204" pitchFamily="18" charset="0"/>
                        </a:rPr>
                        <a:t>OVERLAND</a:t>
                      </a: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245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240</a:t>
                      </a:r>
                    </a:p>
                  </a:txBody>
                  <a:tcPr marL="0" marR="0" marT="0" marB="0" anchor="b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</a:t>
                      </a:r>
                    </a:p>
                  </a:txBody>
                  <a:tcPr marL="0" marR="0" marT="0" marB="0" anchor="b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264</a:t>
                      </a:r>
                    </a:p>
                  </a:txBody>
                  <a:tcPr marL="0" marR="0" marT="0" marB="0" anchor="b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0" marR="0" marT="0" marB="0" anchor="b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233</a:t>
                      </a:r>
                    </a:p>
                  </a:txBody>
                  <a:tcPr marL="0" marR="0" marT="0" marB="0" anchor="b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0" marR="0" marT="0" marB="0" anchor="b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213</a:t>
                      </a:r>
                    </a:p>
                  </a:txBody>
                  <a:tcPr marL="0" marR="0" marT="0" marB="0" anchor="b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0" marR="0" marT="0" marB="0" anchor="b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188</a:t>
                      </a:r>
                    </a:p>
                  </a:txBody>
                  <a:tcPr marL="0" marR="0" marT="0" marB="0" anchor="b"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238</a:t>
                      </a:r>
                    </a:p>
                  </a:txBody>
                  <a:tcPr marL="0" marR="0" marT="0" marB="0" anchor="b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0" marR="0" marT="0" marB="0" anchor="b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280</a:t>
                      </a:r>
                    </a:p>
                  </a:txBody>
                  <a:tcPr marL="0" marR="0" marT="0" marB="0" anchor="b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0" marR="0" marT="0" marB="0" anchor="b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258</a:t>
                      </a:r>
                    </a:p>
                  </a:txBody>
                  <a:tcPr marL="0" marR="0" marT="0" marB="0" anchor="b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en-GB" sz="10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257</a:t>
                      </a:r>
                    </a:p>
                  </a:txBody>
                  <a:tcPr marL="0" marR="0" marT="0" marB="0" anchor="b"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239</a:t>
                      </a:r>
                    </a:p>
                  </a:txBody>
                  <a:tcPr marL="0" marR="0" marT="0" marB="0" anchor="b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0" marR="0" marT="0" marB="0" anchor="b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271</a:t>
                      </a:r>
                    </a:p>
                  </a:txBody>
                  <a:tcPr marL="0" marR="0" marT="0" marB="0" anchor="b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0" marR="0" marT="0" marB="0" anchor="b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2926</a:t>
                      </a:r>
                    </a:p>
                  </a:txBody>
                  <a:tcPr marL="0" marR="0" marT="0" marB="0" anchor="b"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310573"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650" b="0" kern="1200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65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Cambria" panose="02040503050406030204" pitchFamily="18" charset="0"/>
                          <a:cs typeface="Times New Roman"/>
                        </a:rPr>
                        <a:t>6</a:t>
                      </a:r>
                      <a:endParaRPr lang="en-US" sz="650" b="0" dirty="0"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6405" marR="6405" marT="640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US" sz="800" b="0" dirty="0">
                          <a:solidFill>
                            <a:schemeClr val="tx1"/>
                          </a:solidFill>
                          <a:latin typeface="+mn-lt"/>
                          <a:ea typeface="Cambria" panose="02040503050406030204" pitchFamily="18" charset="0"/>
                        </a:rPr>
                        <a:t>AIR PEACE</a:t>
                      </a: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2,183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2,274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2,212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1,923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1,808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1,728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1793</a:t>
                      </a:r>
                    </a:p>
                  </a:txBody>
                  <a:tcPr marL="0" marR="0" marT="0" marB="0" anchor="b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</a:t>
                      </a:r>
                    </a:p>
                  </a:txBody>
                  <a:tcPr marL="0" marR="0" marT="0" marB="0" anchor="b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1,836</a:t>
                      </a:r>
                    </a:p>
                  </a:txBody>
                  <a:tcPr marL="0" marR="0" marT="0" marB="0" anchor="b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</a:t>
                      </a:r>
                    </a:p>
                  </a:txBody>
                  <a:tcPr marL="0" marR="0" marT="0" marB="0" anchor="b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1929</a:t>
                      </a:r>
                    </a:p>
                  </a:txBody>
                  <a:tcPr marL="0" marR="0" marT="0" marB="0" anchor="b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</a:t>
                      </a:r>
                    </a:p>
                  </a:txBody>
                  <a:tcPr marL="0" marR="0" marT="0" marB="0" anchor="b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1920</a:t>
                      </a:r>
                    </a:p>
                  </a:txBody>
                  <a:tcPr marL="0" marR="0" marT="0" marB="0" anchor="b"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</a:t>
                      </a:r>
                    </a:p>
                  </a:txBody>
                  <a:tcPr marL="0" marR="0" marT="0" marB="0" anchor="b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2254</a:t>
                      </a:r>
                    </a:p>
                  </a:txBody>
                  <a:tcPr marL="0" marR="0" marT="0" marB="0" anchor="b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0" marR="0" marT="0" marB="0" anchor="b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2589</a:t>
                      </a:r>
                    </a:p>
                  </a:txBody>
                  <a:tcPr marL="0" marR="0" marT="0" marB="0" anchor="b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en-GB" sz="10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24449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31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300117"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650" b="0" kern="1200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US" sz="650" b="0" kern="1200" dirty="0">
                          <a:solidFill>
                            <a:srgbClr val="000000"/>
                          </a:solidFill>
                          <a:latin typeface="Cambria" pitchFamily="18" charset="0"/>
                          <a:ea typeface="Cambria" panose="02040503050406030204" pitchFamily="18" charset="0"/>
                          <a:cs typeface="Times New Roman"/>
                        </a:rPr>
                        <a:t>7</a:t>
                      </a:r>
                      <a:r>
                        <a:rPr lang="en-US" sz="65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Cambria" panose="02040503050406030204" pitchFamily="18" charset="0"/>
                          <a:cs typeface="Times New Roman"/>
                        </a:rPr>
                        <a:t> </a:t>
                      </a:r>
                      <a:endParaRPr lang="en-US" sz="650" b="0" dirty="0"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6405" marR="6405" marT="640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800" b="0" dirty="0">
                          <a:solidFill>
                            <a:schemeClr val="tx1"/>
                          </a:solidFill>
                          <a:latin typeface="+mn-lt"/>
                          <a:ea typeface="Cambria" panose="02040503050406030204" pitchFamily="18" charset="0"/>
                        </a:rPr>
                        <a:t>MAX AIR</a:t>
                      </a:r>
                      <a:endParaRPr lang="en-US" sz="800" b="0" dirty="0">
                        <a:solidFill>
                          <a:schemeClr val="tx1"/>
                        </a:solidFill>
                        <a:latin typeface="+mn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868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940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978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839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897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859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754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709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732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728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676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691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9671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8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339721"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US" sz="650" b="0" dirty="0" smtClean="0">
                          <a:latin typeface="Cambria" pitchFamily="18" charset="0"/>
                          <a:ea typeface="Cambria" panose="02040503050406030204" pitchFamily="18" charset="0"/>
                          <a:cs typeface="Times New Roman"/>
                        </a:rPr>
                        <a:t>8</a:t>
                      </a:r>
                      <a:endParaRPr lang="en-US" sz="650" b="0" dirty="0"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6405" marR="6405" marT="640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800" b="0" dirty="0">
                          <a:solidFill>
                            <a:schemeClr val="tx1"/>
                          </a:solidFill>
                          <a:latin typeface="+mn-lt"/>
                          <a:ea typeface="Cambria" panose="02040503050406030204" pitchFamily="18" charset="0"/>
                        </a:rPr>
                        <a:t>IBOM</a:t>
                      </a:r>
                      <a:endParaRPr lang="en-US" sz="800" b="0" dirty="0">
                        <a:solidFill>
                          <a:schemeClr val="tx1"/>
                        </a:solidFill>
                        <a:latin typeface="+mn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1,010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938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1,033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974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988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914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844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649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786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en-GB" sz="10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794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949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1031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10910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7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347928"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650" b="0" dirty="0" smtClean="0">
                          <a:latin typeface="Cambria" pitchFamily="18" charset="0"/>
                          <a:ea typeface="Cambria" panose="02040503050406030204" pitchFamily="18" charset="0"/>
                          <a:cs typeface="Times New Roman"/>
                        </a:rPr>
                        <a:t>9</a:t>
                      </a:r>
                      <a:endParaRPr lang="en-US" sz="650" b="0" dirty="0"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6405" marR="6405" marT="640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800" b="0" dirty="0">
                          <a:solidFill>
                            <a:schemeClr val="tx1"/>
                          </a:solidFill>
                          <a:latin typeface="+mn-lt"/>
                          <a:ea typeface="Cambria" panose="02040503050406030204" pitchFamily="18" charset="0"/>
                        </a:rPr>
                        <a:t>UNITED AIRLINES</a:t>
                      </a:r>
                      <a:endParaRPr lang="en-US" sz="800" b="0" dirty="0">
                        <a:solidFill>
                          <a:schemeClr val="tx1"/>
                        </a:solidFill>
                        <a:latin typeface="+mn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736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604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560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439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531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484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506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372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451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en-GB" sz="10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466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490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458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6097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4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44444"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US" sz="650" b="0" dirty="0" smtClean="0">
                          <a:latin typeface="Cambria" pitchFamily="18" charset="0"/>
                          <a:ea typeface="Cambria" panose="02040503050406030204" pitchFamily="18" charset="0"/>
                          <a:cs typeface="Times New Roman"/>
                        </a:rPr>
                        <a:t>10</a:t>
                      </a:r>
                      <a:endParaRPr lang="en-US" sz="650" b="0" dirty="0"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6405" marR="6405" marT="640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US" sz="800" b="0" dirty="0" smtClean="0">
                          <a:solidFill>
                            <a:schemeClr val="tx1"/>
                          </a:solidFill>
                          <a:latin typeface="+mn-lt"/>
                          <a:ea typeface="Cambria" panose="02040503050406030204" pitchFamily="18" charset="0"/>
                        </a:rPr>
                        <a:t>GREENAFRICA</a:t>
                      </a:r>
                      <a:endParaRPr lang="en-US" sz="800" b="0" dirty="0">
                        <a:solidFill>
                          <a:schemeClr val="tx1"/>
                        </a:solidFill>
                        <a:latin typeface="+mn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306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275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270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295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297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325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324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549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565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560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387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495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4648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339721"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US" sz="650" b="0" dirty="0" smtClean="0">
                          <a:latin typeface="Cambria" pitchFamily="18" charset="0"/>
                          <a:ea typeface="Cambria" panose="02040503050406030204" pitchFamily="18" charset="0"/>
                          <a:cs typeface="Times New Roman"/>
                        </a:rPr>
                        <a:t>11</a:t>
                      </a:r>
                      <a:endParaRPr lang="en-US" sz="650" b="0" dirty="0"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6405" marR="6405" marT="640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US" sz="800" b="0" dirty="0" smtClean="0">
                          <a:solidFill>
                            <a:schemeClr val="tx1"/>
                          </a:solidFill>
                          <a:latin typeface="+mn-lt"/>
                          <a:ea typeface="Cambria" panose="02040503050406030204" pitchFamily="18" charset="0"/>
                        </a:rPr>
                        <a:t>VALUE</a:t>
                      </a:r>
                      <a:r>
                        <a:rPr lang="en-US" sz="800" b="0" baseline="0" dirty="0" smtClean="0">
                          <a:solidFill>
                            <a:schemeClr val="tx1"/>
                          </a:solidFill>
                          <a:latin typeface="+mn-lt"/>
                          <a:ea typeface="Cambria" panose="02040503050406030204" pitchFamily="18" charset="0"/>
                        </a:rPr>
                        <a:t> JET </a:t>
                      </a:r>
                      <a:endParaRPr lang="en-US" sz="800" b="0" dirty="0">
                        <a:solidFill>
                          <a:schemeClr val="tx1"/>
                        </a:solidFill>
                        <a:latin typeface="+mn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179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184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246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609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394663">
                <a:tc gridSpan="2">
                  <a:txBody>
                    <a:bodyPr/>
                    <a:lstStyle/>
                    <a:p>
                      <a:pPr algn="ctr"/>
                      <a:r>
                        <a:rPr lang="en-GB" sz="770" b="1" dirty="0">
                          <a:latin typeface="Cambria" pitchFamily="18" charset="0"/>
                        </a:rPr>
                        <a:t>TOTAL NO </a:t>
                      </a:r>
                      <a:r>
                        <a:rPr lang="en-GB" sz="770" b="1" dirty="0" smtClean="0">
                          <a:latin typeface="Cambria" pitchFamily="18" charset="0"/>
                        </a:rPr>
                        <a:t>OF</a:t>
                      </a:r>
                    </a:p>
                    <a:p>
                      <a:pPr algn="ctr"/>
                      <a:r>
                        <a:rPr lang="en-GB" sz="770" b="1" dirty="0" smtClean="0">
                          <a:latin typeface="Cambria" pitchFamily="18" charset="0"/>
                        </a:rPr>
                        <a:t>FLIGHTS</a:t>
                      </a:r>
                      <a:r>
                        <a:rPr lang="en-GB" sz="770" b="1" baseline="0" dirty="0" smtClean="0">
                          <a:latin typeface="Cambria" pitchFamily="18" charset="0"/>
                        </a:rPr>
                        <a:t> OPERATED</a:t>
                      </a:r>
                      <a:endParaRPr lang="en-GB" sz="770" b="1" dirty="0">
                        <a:latin typeface="Cambria" pitchFamily="18" charset="0"/>
                      </a:endParaRPr>
                    </a:p>
                  </a:txBody>
                  <a:tcPr marL="6405" marR="6405" marT="640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en-GB" sz="800" dirty="0">
                        <a:latin typeface="Cambria" pitchFamily="18" charset="0"/>
                      </a:endParaRPr>
                    </a:p>
                  </a:txBody>
                  <a:tcPr marL="6405" marR="6405" marT="640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AD7FD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05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8,349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50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anchor="ctr"/>
                </a:tc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5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7,786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50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anchor="ctr"/>
                </a:tc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5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7,464</a:t>
                      </a: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100" b="1" dirty="0">
                        <a:latin typeface="Cambria" pitchFamily="18" charset="0"/>
                        <a:ea typeface="Times New Roman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AD7FD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105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j-lt"/>
                          <a:ea typeface="+mn-ea"/>
                          <a:cs typeface="+mn-cs"/>
                        </a:rPr>
                        <a:t>6,438</a:t>
                      </a: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GB" sz="650" b="1" i="0" u="none" strike="noStrike" dirty="0" smtClean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AD7FD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ctr" defTabSz="6858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105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j-lt"/>
                          <a:ea typeface="+mn-ea"/>
                          <a:cs typeface="+mn-cs"/>
                        </a:rPr>
                        <a:t>6,552</a:t>
                      </a: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GB" sz="650" b="1" i="0" u="none" strike="noStrike" dirty="0" smtClean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AD7FD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en-GB" sz="105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6,263</a:t>
                      </a:r>
                      <a:endParaRPr lang="en-GB" sz="1050" b="1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GB" sz="650" b="1" i="0" u="none" strike="noStrike" dirty="0" smtClean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GB" sz="1050" b="1" dirty="0" smtClean="0">
                          <a:latin typeface="+mj-lt"/>
                        </a:rPr>
                        <a:t>6,042</a:t>
                      </a:r>
                      <a:endParaRPr lang="en-GB" sz="1050" b="1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100" b="1" dirty="0">
                        <a:latin typeface="Cambria" pitchFamily="18" charset="0"/>
                        <a:ea typeface="Times New Roman"/>
                      </a:endParaRPr>
                    </a:p>
                  </a:txBody>
                  <a:tcPr marL="68580" marR="68580" marT="0" marB="0" anchor="ctr"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GB" sz="1050" b="1" dirty="0" smtClean="0">
                          <a:latin typeface="+mj-lt"/>
                        </a:rPr>
                        <a:t>5,404</a:t>
                      </a:r>
                      <a:endParaRPr lang="en-GB" sz="1050" b="1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b"/>
                      <a:endParaRPr lang="en-US" sz="1000" b="1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</a:endParaRPr>
                    </a:p>
                  </a:txBody>
                  <a:tcPr marL="9525" marR="9525" marT="9525" marB="0" anchor="ctr"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GB" sz="1050" b="1" dirty="0" smtClean="0">
                          <a:latin typeface="+mj-lt"/>
                        </a:rPr>
                        <a:t>5,727</a:t>
                      </a:r>
                      <a:endParaRPr lang="en-GB" sz="1050" b="1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b"/>
                      <a:endParaRPr lang="en-US" sz="1000" b="1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</a:endParaRPr>
                    </a:p>
                  </a:txBody>
                  <a:tcPr marL="9525" marR="9525" marT="9525" marB="0" anchor="ctr"/>
                </a:tc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GB" sz="1050" b="1" i="0" u="none" strike="noStrike" dirty="0" smtClean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5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5,891</a:t>
                      </a:r>
                      <a:endParaRPr lang="en-GB" sz="1050" b="1" i="0" u="none" strike="noStrike" dirty="0" smtClean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  <a:p>
                      <a:pPr algn="ctr"/>
                      <a:endParaRPr lang="en-GB" sz="1050" b="1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 dirty="0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GB" sz="1050" b="1" dirty="0" smtClean="0">
                          <a:latin typeface="+mj-lt"/>
                        </a:rPr>
                        <a:t>6,461</a:t>
                      </a:r>
                      <a:endParaRPr lang="en-GB" sz="1050" b="1" dirty="0">
                        <a:latin typeface="+mj-lt"/>
                      </a:endParaRP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marL="0" marR="0" lvl="0" indent="0" algn="ctr" defTabSz="6858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105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7,951</a:t>
                      </a:r>
                    </a:p>
                  </a:txBody>
                  <a:tcPr marL="9524" marR="9524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200" b="1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12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80,328</a:t>
                      </a:r>
                    </a:p>
                    <a:p>
                      <a:pPr algn="ctr"/>
                      <a:endParaRPr lang="en-GB" sz="1200" b="1" dirty="0">
                        <a:latin typeface="+mn-lt"/>
                      </a:endParaRP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en-US" sz="1100" b="0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</a:endParaRP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AD7FD"/>
                    </a:solidFill>
                  </a:tcPr>
                </a:tc>
              </a:tr>
              <a:tr h="297936">
                <a:tc gridSpan="2">
                  <a:txBody>
                    <a:bodyPr/>
                    <a:lstStyle/>
                    <a:p>
                      <a:pPr algn="ctr"/>
                      <a:r>
                        <a:rPr lang="en-GB" sz="770" b="1" dirty="0">
                          <a:latin typeface="Cambria" pitchFamily="18" charset="0"/>
                        </a:rPr>
                        <a:t>TOTAL</a:t>
                      </a:r>
                      <a:r>
                        <a:rPr lang="en-GB" sz="770" b="1" baseline="0" dirty="0">
                          <a:latin typeface="Cambria" pitchFamily="18" charset="0"/>
                        </a:rPr>
                        <a:t> NO  </a:t>
                      </a:r>
                      <a:r>
                        <a:rPr lang="en-GB" sz="770" b="1" baseline="0" dirty="0" smtClean="0">
                          <a:latin typeface="Cambria" pitchFamily="18" charset="0"/>
                        </a:rPr>
                        <a:t>OF</a:t>
                      </a:r>
                    </a:p>
                    <a:p>
                      <a:pPr algn="ctr"/>
                      <a:r>
                        <a:rPr lang="en-GB" sz="770" b="1" baseline="0" dirty="0" smtClean="0">
                          <a:latin typeface="Cambria" pitchFamily="18" charset="0"/>
                        </a:rPr>
                        <a:t>AIR/RAMP RETURNS</a:t>
                      </a:r>
                      <a:endParaRPr lang="en-GB" sz="770" b="1" dirty="0">
                        <a:latin typeface="Cambria" pitchFamily="18" charset="0"/>
                      </a:endParaRPr>
                    </a:p>
                  </a:txBody>
                  <a:tcPr marL="6405" marR="6405" marT="640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en-GB" sz="800" dirty="0">
                        <a:latin typeface="Cambria" pitchFamily="18" charset="0"/>
                      </a:endParaRPr>
                    </a:p>
                  </a:txBody>
                  <a:tcPr marL="6405" marR="6405" marT="640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6FE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GB" sz="1050" b="1" dirty="0" smtClean="0">
                          <a:latin typeface="+mj-lt"/>
                          <a:ea typeface="Cambria" panose="02040503050406030204" pitchFamily="18" charset="0"/>
                        </a:rPr>
                        <a:t>7</a:t>
                      </a:r>
                      <a:endParaRPr lang="en-GB" sz="1050" b="1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50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anchor="ctr"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GB" sz="1050" b="1" dirty="0" smtClean="0">
                          <a:latin typeface="+mj-lt"/>
                          <a:ea typeface="Cambria" panose="02040503050406030204" pitchFamily="18" charset="0"/>
                        </a:rPr>
                        <a:t>9</a:t>
                      </a:r>
                      <a:endParaRPr lang="en-GB" sz="1050" b="1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50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anchor="ctr"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GB" sz="1050" b="1" dirty="0" smtClean="0">
                          <a:latin typeface="+mj-lt"/>
                          <a:ea typeface="Cambria" panose="02040503050406030204" pitchFamily="18" charset="0"/>
                        </a:rPr>
                        <a:t>10</a:t>
                      </a:r>
                      <a:endParaRPr lang="en-GB" sz="1050" b="1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800" b="0" dirty="0" smtClean="0">
                        <a:latin typeface="Cambria" pitchFamily="18" charset="0"/>
                        <a:ea typeface="Times New Roman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GB" sz="1050" b="1" dirty="0" smtClean="0">
                          <a:latin typeface="+mj-lt"/>
                        </a:rPr>
                        <a:t>3</a:t>
                      </a:r>
                      <a:endParaRPr lang="en-GB" sz="1050" b="1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GB" sz="650" b="1" i="0" u="none" strike="noStrike" dirty="0" smtClean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GB" sz="1050" b="1" dirty="0" smtClean="0">
                          <a:latin typeface="+mj-lt"/>
                        </a:rPr>
                        <a:t>9</a:t>
                      </a:r>
                      <a:endParaRPr lang="en-GB" sz="1050" b="1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GB" sz="650" b="1" i="0" u="none" strike="noStrike" dirty="0" smtClean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GB" sz="1050" b="1" dirty="0" smtClean="0">
                          <a:latin typeface="+mj-lt"/>
                        </a:rPr>
                        <a:t>8</a:t>
                      </a:r>
                      <a:endParaRPr lang="en-GB" sz="1050" b="1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GB" sz="650" b="1" i="0" u="none" strike="noStrike" dirty="0" smtClean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GB" sz="1050" b="1" dirty="0" smtClean="0">
                          <a:latin typeface="+mj-lt"/>
                        </a:rPr>
                        <a:t>9</a:t>
                      </a:r>
                      <a:endParaRPr lang="en-GB" sz="1050" b="1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60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anchor="ctr"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GB" sz="1050" b="1" dirty="0" smtClean="0">
                          <a:latin typeface="+mj-lt"/>
                        </a:rPr>
                        <a:t>10</a:t>
                      </a:r>
                      <a:endParaRPr lang="en-GB" sz="1050" b="1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sz="600" b="1" i="0" u="none" strike="noStrike" dirty="0">
                        <a:solidFill>
                          <a:srgbClr val="000000"/>
                        </a:solidFill>
                        <a:latin typeface="Cambria"/>
                      </a:endParaRPr>
                    </a:p>
                  </a:txBody>
                  <a:tcPr marL="9525" marR="9525" marT="9525" marB="0" anchor="ctr"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GB" sz="1050" b="1" dirty="0" smtClean="0">
                          <a:latin typeface="+mj-lt"/>
                        </a:rPr>
                        <a:t>5</a:t>
                      </a:r>
                      <a:endParaRPr lang="en-GB" sz="1050" b="1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800" b="0" dirty="0" smtClean="0">
                        <a:latin typeface="Cambria" pitchFamily="18" charset="0"/>
                        <a:ea typeface="Times New Roman"/>
                      </a:endParaRPr>
                    </a:p>
                  </a:txBody>
                  <a:tcPr marL="9525" marR="9525" marT="9525" marB="0" anchor="ctr"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GB" sz="1050" b="1" dirty="0" smtClean="0">
                          <a:latin typeface="+mj-lt"/>
                        </a:rPr>
                        <a:t>6</a:t>
                      </a:r>
                      <a:endParaRPr lang="en-GB" sz="1050" b="1" dirty="0">
                        <a:latin typeface="+mj-lt"/>
                      </a:endParaRPr>
                    </a:p>
                  </a:txBody>
                  <a:tcPr marL="9524" marR="9524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GB" sz="1050" b="1" dirty="0" smtClean="0">
                          <a:latin typeface="+mj-lt"/>
                        </a:rPr>
                        <a:t>6</a:t>
                      </a:r>
                      <a:endParaRPr lang="en-GB" sz="1050" b="1" dirty="0">
                        <a:latin typeface="+mj-lt"/>
                      </a:endParaRPr>
                    </a:p>
                  </a:txBody>
                  <a:tcPr marL="9524" marR="9524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GB" sz="1050" b="1" dirty="0" smtClean="0">
                          <a:latin typeface="+mj-lt"/>
                        </a:rPr>
                        <a:t>9</a:t>
                      </a:r>
                      <a:endParaRPr lang="en-GB" sz="1050" b="1" dirty="0">
                        <a:latin typeface="+mj-lt"/>
                      </a:endParaRPr>
                    </a:p>
                  </a:txBody>
                  <a:tcPr marL="9524" marR="9524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GB" sz="1200" b="1" dirty="0" smtClean="0">
                          <a:latin typeface="+mn-lt"/>
                        </a:rPr>
                        <a:t>91</a:t>
                      </a:r>
                      <a:endParaRPr lang="en-GB" sz="1200" b="1" dirty="0">
                        <a:latin typeface="+mn-lt"/>
                      </a:endParaRPr>
                    </a:p>
                  </a:txBody>
                  <a:tcPr marL="9524" marR="9524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sz="800" b="1" i="0" u="none" strike="noStrike" dirty="0">
                        <a:solidFill>
                          <a:srgbClr val="000000"/>
                        </a:solidFill>
                        <a:latin typeface="Cambri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</a:tr>
            </a:tbl>
          </a:graphicData>
        </a:graphic>
      </p:graphicFrame>
      <p:sp>
        <p:nvSpPr>
          <p:cNvPr id="31746" name="Rectangle 2"/>
          <p:cNvSpPr>
            <a:spLocks noChangeArrowheads="1"/>
          </p:cNvSpPr>
          <p:nvPr/>
        </p:nvSpPr>
        <p:spPr bwMode="auto">
          <a:xfrm>
            <a:off x="3233679" y="97795"/>
            <a:ext cx="5724644" cy="26161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indent="457200" algn="just" fontAlgn="base">
              <a:spcBef>
                <a:spcPct val="0"/>
              </a:spcBef>
              <a:spcAft>
                <a:spcPct val="0"/>
              </a:spcAft>
            </a:pPr>
            <a:r>
              <a:rPr lang="en-US" sz="1100" dirty="0">
                <a:solidFill>
                  <a:prstClr val="black"/>
                </a:solidFill>
                <a:ea typeface="Calibri" pitchFamily="34" charset="0"/>
                <a:cs typeface="Times New Roman" pitchFamily="18" charset="0"/>
              </a:rPr>
              <a:t>						</a:t>
            </a:r>
            <a:endParaRPr lang="en-US" dirty="0">
              <a:solidFill>
                <a:prstClr val="black"/>
              </a:solidFill>
              <a:latin typeface="Arial" pitchFamily="34" charset="0"/>
            </a:endParaRPr>
          </a:p>
        </p:txBody>
      </p:sp>
      <p:sp>
        <p:nvSpPr>
          <p:cNvPr id="31747" name="Rectangle 3"/>
          <p:cNvSpPr>
            <a:spLocks noChangeArrowheads="1"/>
          </p:cNvSpPr>
          <p:nvPr/>
        </p:nvSpPr>
        <p:spPr bwMode="auto">
          <a:xfrm>
            <a:off x="1703512" y="169278"/>
            <a:ext cx="8741150" cy="61555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indent="457200" algn="ctr" fontAlgn="base">
              <a:spcBef>
                <a:spcPct val="0"/>
              </a:spcBef>
              <a:spcAft>
                <a:spcPct val="0"/>
              </a:spcAft>
              <a:tabLst>
                <a:tab pos="384175" algn="l"/>
              </a:tabLst>
            </a:pPr>
            <a:r>
              <a:rPr lang="en-GB" sz="1100" b="1" dirty="0" smtClean="0">
                <a:solidFill>
                  <a:prstClr val="black"/>
                </a:solidFill>
                <a:latin typeface="Cambria" pitchFamily="18" charset="0"/>
                <a:ea typeface="Calibri" pitchFamily="34" charset="0"/>
                <a:cs typeface="Times New Roman" pitchFamily="18" charset="0"/>
              </a:rPr>
              <a:t>NIGERIA </a:t>
            </a:r>
            <a:r>
              <a:rPr lang="en-GB" sz="1100" b="1" dirty="0">
                <a:solidFill>
                  <a:prstClr val="black"/>
                </a:solidFill>
                <a:latin typeface="Cambria" pitchFamily="18" charset="0"/>
                <a:ea typeface="Calibri" pitchFamily="34" charset="0"/>
                <a:cs typeface="Times New Roman" pitchFamily="18" charset="0"/>
              </a:rPr>
              <a:t>CIVIL AVIATION AUTHORITY</a:t>
            </a:r>
          </a:p>
          <a:p>
            <a:pPr indent="457200" algn="ctr" fontAlgn="base">
              <a:spcBef>
                <a:spcPct val="0"/>
              </a:spcBef>
              <a:spcAft>
                <a:spcPct val="0"/>
              </a:spcAft>
              <a:tabLst>
                <a:tab pos="384175" algn="l"/>
              </a:tabLst>
            </a:pPr>
            <a:r>
              <a:rPr lang="en-US" sz="1100" b="1" dirty="0">
                <a:solidFill>
                  <a:prstClr val="black"/>
                </a:solidFill>
                <a:latin typeface="Cambria" pitchFamily="18" charset="0"/>
                <a:ea typeface="Calibri" pitchFamily="34" charset="0"/>
                <a:cs typeface="Times New Roman" pitchFamily="18" charset="0"/>
              </a:rPr>
              <a:t>AIR/RAMP RETURN : DOMESTIC AIRLINE OPERATIONS</a:t>
            </a:r>
            <a:endParaRPr lang="en-US" sz="1100" dirty="0">
              <a:solidFill>
                <a:prstClr val="black"/>
              </a:solidFill>
              <a:latin typeface="Cambria" pitchFamily="18" charset="0"/>
            </a:endParaRPr>
          </a:p>
          <a:p>
            <a:pPr indent="457200" algn="ctr" eaLnBrk="0" fontAlgn="base" hangingPunct="0">
              <a:spcBef>
                <a:spcPct val="0"/>
              </a:spcBef>
              <a:spcAft>
                <a:spcPct val="0"/>
              </a:spcAft>
              <a:tabLst>
                <a:tab pos="384175" algn="l"/>
              </a:tabLst>
            </a:pPr>
            <a:r>
              <a:rPr lang="en-US" sz="1100" b="1" dirty="0">
                <a:solidFill>
                  <a:prstClr val="black"/>
                </a:solidFill>
                <a:latin typeface="Cambria" pitchFamily="18" charset="0"/>
                <a:ea typeface="Calibri" pitchFamily="34" charset="0"/>
                <a:cs typeface="Times New Roman" pitchFamily="18" charset="0"/>
              </a:rPr>
              <a:t>(JANUARY –  DECEMBER, </a:t>
            </a:r>
            <a:r>
              <a:rPr lang="en-US" sz="1100" b="1" dirty="0" smtClean="0">
                <a:solidFill>
                  <a:prstClr val="black"/>
                </a:solidFill>
                <a:latin typeface="Cambria" pitchFamily="18" charset="0"/>
                <a:ea typeface="Calibri" pitchFamily="34" charset="0"/>
                <a:cs typeface="Times New Roman" pitchFamily="18" charset="0"/>
              </a:rPr>
              <a:t>2022)</a:t>
            </a:r>
            <a:endParaRPr lang="en-US" sz="1100" dirty="0">
              <a:solidFill>
                <a:prstClr val="black"/>
              </a:solidFill>
              <a:latin typeface="Cambria" pitchFamily="18" charset="0"/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>
          <a:xfrm>
            <a:off x="11616426" y="6483780"/>
            <a:ext cx="379643" cy="274320"/>
          </a:xfrm>
        </p:spPr>
        <p:txBody>
          <a:bodyPr/>
          <a:lstStyle/>
          <a:p>
            <a:fld id="{8D2F9CA4-9937-4A99-BDB3-FF54C592ED21}" type="slidenum">
              <a:rPr lang="en-US" b="1" smtClean="0">
                <a:solidFill>
                  <a:prstClr val="black">
                    <a:tint val="75000"/>
                  </a:prstClr>
                </a:solidFill>
              </a:rPr>
              <a:pPr/>
              <a:t>25</a:t>
            </a:fld>
            <a:endParaRPr lang="en-US" b="1" dirty="0">
              <a:solidFill>
                <a:prstClr val="black">
                  <a:tint val="75000"/>
                </a:prstClr>
              </a:solidFill>
            </a:endParaRPr>
          </a:p>
        </p:txBody>
      </p:sp>
      <p:graphicFrame>
        <p:nvGraphicFramePr>
          <p:cNvPr id="8" name="Object 7"/>
          <p:cNvGraphicFramePr>
            <a:graphicFrameLocks noChangeAspect="1"/>
          </p:cNvGraphicFramePr>
          <p:nvPr>
            <p:extLst/>
          </p:nvPr>
        </p:nvGraphicFramePr>
        <p:xfrm>
          <a:off x="11384000" y="228600"/>
          <a:ext cx="612069" cy="54245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53254" r:id="rId4" imgW="568482" imgH="638663" progId="">
                  <p:embed/>
                </p:oleObj>
              </mc:Choice>
              <mc:Fallback>
                <p:oleObj r:id="rId4" imgW="568482" imgH="638663" progId="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5"/>
                      <a:stretch>
                        <a:fillRect/>
                      </a:stretch>
                    </p:blipFill>
                    <p:spPr>
                      <a:xfrm>
                        <a:off x="11384000" y="228600"/>
                        <a:ext cx="612069" cy="542450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</p:spTree>
    <p:extLst>
      <p:ext uri="{BB962C8B-B14F-4D97-AF65-F5344CB8AC3E}">
        <p14:creationId xmlns:p14="http://schemas.microsoft.com/office/powerpoint/2010/main" val="208183278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/>
      </p:par>
    </p:tn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 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68968774"/>
              </p:ext>
            </p:extLst>
          </p:nvPr>
        </p:nvGraphicFramePr>
        <p:xfrm>
          <a:off x="656708" y="980729"/>
          <a:ext cx="10964380" cy="5744429"/>
        </p:xfrm>
        <a:graphic>
          <a:graphicData uri="http://schemas.openxmlformats.org/drawingml/2006/table">
            <a:tbl>
              <a:tblPr/>
              <a:tblGrid>
                <a:gridCol w="262055"/>
                <a:gridCol w="864084"/>
                <a:gridCol w="430710"/>
                <a:gridCol w="330462"/>
                <a:gridCol w="449360"/>
                <a:gridCol w="349896"/>
                <a:gridCol w="458951"/>
                <a:gridCol w="283999"/>
                <a:gridCol w="458615"/>
                <a:gridCol w="217660"/>
                <a:gridCol w="438150"/>
                <a:gridCol w="304800"/>
                <a:gridCol w="491591"/>
                <a:gridCol w="342533"/>
                <a:gridCol w="416956"/>
                <a:gridCol w="301709"/>
                <a:gridCol w="405518"/>
                <a:gridCol w="358152"/>
                <a:gridCol w="360066"/>
                <a:gridCol w="338748"/>
                <a:gridCol w="366102"/>
                <a:gridCol w="332711"/>
                <a:gridCol w="362614"/>
                <a:gridCol w="331370"/>
                <a:gridCol w="363955"/>
                <a:gridCol w="360688"/>
                <a:gridCol w="450129"/>
                <a:gridCol w="532796"/>
              </a:tblGrid>
              <a:tr h="321782">
                <a:tc rowSpan="2">
                  <a:txBody>
                    <a:bodyPr/>
                    <a:lstStyle/>
                    <a:p>
                      <a:pPr algn="l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US" sz="550" kern="1200" dirty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Arial"/>
                        </a:rPr>
                        <a:t>    </a:t>
                      </a:r>
                      <a:r>
                        <a:rPr lang="en-US" sz="55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Arial"/>
                        </a:rPr>
                        <a:t>S/N </a:t>
                      </a:r>
                      <a:endParaRPr lang="en-US" sz="55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6405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550" b="1" kern="1200" dirty="0" smtClean="0">
                        <a:solidFill>
                          <a:srgbClr val="000000"/>
                        </a:solidFill>
                        <a:latin typeface="Cambria" pitchFamily="18" charset="0"/>
                        <a:ea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GB" sz="550" b="1" kern="1200" dirty="0" smtClean="0">
                        <a:solidFill>
                          <a:srgbClr val="000000"/>
                        </a:solidFill>
                        <a:latin typeface="Cambria" pitchFamily="18" charset="0"/>
                        <a:ea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550" b="1" kern="1200" dirty="0" smtClean="0">
                        <a:solidFill>
                          <a:srgbClr val="000000"/>
                        </a:solidFill>
                        <a:latin typeface="Cambria" pitchFamily="18" charset="0"/>
                        <a:ea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US" sz="550" b="1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AIRLINES</a:t>
                      </a:r>
                      <a:r>
                        <a:rPr lang="en-US" sz="55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Calibri"/>
                          <a:cs typeface="Times New Roman"/>
                        </a:rPr>
                        <a:t> </a:t>
                      </a:r>
                      <a:endParaRPr lang="en-US" sz="55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6405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GB" sz="550" b="1" kern="1200" dirty="0" smtClean="0">
                        <a:solidFill>
                          <a:srgbClr val="000000"/>
                        </a:solidFill>
                        <a:latin typeface="Cambria" pitchFamily="18" charset="0"/>
                        <a:ea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550" b="1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JANUARY</a:t>
                      </a:r>
                      <a:endParaRPr lang="en-US" sz="550" b="1" kern="1200" dirty="0" smtClean="0">
                        <a:solidFill>
                          <a:srgbClr val="000000"/>
                        </a:solidFill>
                        <a:latin typeface="Cambria" pitchFamily="18" charset="0"/>
                        <a:ea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550" b="1" kern="1200" dirty="0" smtClean="0">
                        <a:solidFill>
                          <a:srgbClr val="000000"/>
                        </a:solidFill>
                        <a:latin typeface="Cambria" pitchFamily="18" charset="0"/>
                        <a:ea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550" b="1" kern="1200" dirty="0" smtClean="0">
                        <a:solidFill>
                          <a:srgbClr val="000000"/>
                        </a:solidFill>
                        <a:latin typeface="Cambria" pitchFamily="18" charset="0"/>
                        <a:ea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US" sz="550" b="1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FEBRU</a:t>
                      </a:r>
                      <a:r>
                        <a:rPr lang="en-US" sz="550" b="1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ARY </a:t>
                      </a:r>
                      <a:r>
                        <a:rPr lang="en-US" sz="550" b="1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</a:t>
                      </a:r>
                      <a:endParaRPr lang="en-US" sz="55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GB" sz="550" b="1" dirty="0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550" b="1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MARCH </a:t>
                      </a:r>
                      <a:endParaRPr lang="en-US" sz="55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GB" sz="550" b="1" dirty="0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550" b="1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APRIL</a:t>
                      </a:r>
                      <a:endParaRPr lang="en-US" sz="55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GB" sz="550" b="1" dirty="0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550" b="1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MAY</a:t>
                      </a:r>
                      <a:endParaRPr lang="en-US" sz="55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GB" sz="550" b="1" dirty="0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550" b="1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JUNE</a:t>
                      </a:r>
                      <a:endParaRPr lang="en-US" sz="55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GB" sz="550" b="1" dirty="0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550" b="1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JULY</a:t>
                      </a:r>
                      <a:endParaRPr lang="en-US" sz="55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GB" sz="550" b="1" dirty="0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550" b="1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AUGUST</a:t>
                      </a:r>
                      <a:endParaRPr lang="en-US" sz="55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GB" sz="550" b="1" dirty="0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550" b="1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SEPTEMBER</a:t>
                      </a:r>
                      <a:endParaRPr lang="en-US" sz="55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GB" sz="550" b="1" dirty="0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550" b="1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OCTOBER</a:t>
                      </a:r>
                      <a:endParaRPr lang="en-US" sz="55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GB" sz="550" b="1" dirty="0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550" b="1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NOVERMBER</a:t>
                      </a:r>
                      <a:endParaRPr lang="en-US" sz="55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50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7566" marR="7566" marT="427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GB" sz="550" b="1" dirty="0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550" b="1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DECEMBER</a:t>
                      </a:r>
                      <a:endParaRPr lang="en-US" sz="55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600" b="1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Total</a:t>
                      </a:r>
                      <a:r>
                        <a:rPr lang="en-GB" sz="600" b="1" baseline="0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 </a:t>
                      </a:r>
                    </a:p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600" b="1" baseline="0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No Of Flights Operated</a:t>
                      </a:r>
                      <a:endParaRPr lang="en-US" sz="60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600" b="1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Total </a:t>
                      </a:r>
                    </a:p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600" b="1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No Of </a:t>
                      </a:r>
                    </a:p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600" b="1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Over-Booking/ Denied Boarding</a:t>
                      </a:r>
                      <a:endParaRPr lang="en-US" sz="60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897729">
                <a:tc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algn="l">
                        <a:lnSpc>
                          <a:spcPct val="150000"/>
                        </a:lnSpc>
                      </a:pPr>
                      <a:endParaRPr lang="en-US" sz="700" dirty="0">
                        <a:latin typeface="Cambria" pitchFamily="18" charset="0"/>
                        <a:ea typeface="Times New Roman"/>
                      </a:endParaRPr>
                    </a:p>
                  </a:txBody>
                  <a:tcPr marL="6405" marR="6405" marT="6405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Total No. Of Flights Operated</a:t>
                      </a:r>
                      <a:endParaRPr lang="en-US" sz="500" b="0" dirty="0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0" marR="0" marT="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No.</a:t>
                      </a:r>
                      <a:r>
                        <a:rPr lang="en-US" sz="50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Of Overbooking/ Denied </a:t>
                      </a:r>
                    </a:p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50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Boarding</a:t>
                      </a:r>
                      <a:endParaRPr lang="en-US" sz="50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19641" marR="19641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Total No. Of Flights Operated</a:t>
                      </a:r>
                      <a:endParaRPr lang="en-US" sz="500" b="0" dirty="0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No.</a:t>
                      </a:r>
                      <a:r>
                        <a:rPr lang="en-US" sz="50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Of Overbooking/ Denied</a:t>
                      </a: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50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Boarding</a:t>
                      </a:r>
                      <a:endParaRPr lang="en-US" sz="50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Total No. Of Flights Operated</a:t>
                      </a:r>
                      <a:endParaRPr lang="en-US" sz="50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No.</a:t>
                      </a:r>
                      <a:r>
                        <a:rPr lang="en-US" sz="50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Of Overbooking/ Denied </a:t>
                      </a: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50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Boarding</a:t>
                      </a:r>
                      <a:endParaRPr lang="en-US" sz="500" b="0" dirty="0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Total No. Of Flights Operated</a:t>
                      </a:r>
                      <a:endParaRPr lang="en-US" sz="50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No.</a:t>
                      </a:r>
                      <a:r>
                        <a:rPr lang="en-US" sz="50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Of Overbooking/ Denied </a:t>
                      </a: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50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Boarding</a:t>
                      </a:r>
                      <a:endParaRPr lang="en-US" sz="500" b="0" dirty="0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Total No. Of Flights Operated</a:t>
                      </a:r>
                      <a:endParaRPr lang="en-US" sz="50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No.</a:t>
                      </a:r>
                      <a:r>
                        <a:rPr lang="en-US" sz="50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Of Overbooking/ Denied</a:t>
                      </a: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50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Boarding</a:t>
                      </a:r>
                      <a:endParaRPr lang="en-US" sz="500" b="0" dirty="0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Total No. Of Flights Operated</a:t>
                      </a:r>
                      <a:endParaRPr lang="en-US" sz="50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No.</a:t>
                      </a:r>
                      <a:r>
                        <a:rPr lang="en-US" sz="50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Of Overbooking/ Denied </a:t>
                      </a: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50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Boarding</a:t>
                      </a:r>
                      <a:endParaRPr lang="en-US" sz="500" b="0" dirty="0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Total No. Of Flights Operated</a:t>
                      </a:r>
                      <a:endParaRPr lang="en-US" sz="50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No.</a:t>
                      </a:r>
                      <a:r>
                        <a:rPr lang="en-US" sz="50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Of Overbooking/ Denied </a:t>
                      </a: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50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Boarding</a:t>
                      </a:r>
                      <a:endParaRPr lang="en-US" sz="500" b="0" dirty="0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Total No. Of Flights Operated</a:t>
                      </a:r>
                      <a:endParaRPr lang="en-US" sz="50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vert="vert270" anchor="ctr"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No.</a:t>
                      </a:r>
                      <a:r>
                        <a:rPr lang="en-US" sz="50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Of Overbooking/ Denied</a:t>
                      </a: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50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Boarding</a:t>
                      </a:r>
                      <a:endParaRPr lang="en-US" sz="500" b="0" dirty="0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vert="vert27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Total No. Of Flights Operated</a:t>
                      </a:r>
                      <a:endParaRPr lang="en-US" sz="50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vert="vert270" anchor="ctr"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No.</a:t>
                      </a:r>
                      <a:r>
                        <a:rPr lang="en-US" sz="50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Of Overbooking/ Denied </a:t>
                      </a: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50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Boarding</a:t>
                      </a:r>
                      <a:endParaRPr lang="en-US" sz="500" b="0" dirty="0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vert="vert27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Total No. Of Flights Operated</a:t>
                      </a:r>
                      <a:endParaRPr lang="en-US" sz="50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vert="vert270" anchor="ctr"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No.</a:t>
                      </a:r>
                      <a:r>
                        <a:rPr lang="en-US" sz="50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Of Overbooking/ Denied</a:t>
                      </a: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50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Boarding</a:t>
                      </a:r>
                      <a:endParaRPr lang="en-US" sz="500" b="0" dirty="0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vert="vert27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Total No. Of Flights Operated</a:t>
                      </a:r>
                      <a:endParaRPr lang="en-US" sz="50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vert="vert270" anchor="ctr"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No.</a:t>
                      </a:r>
                      <a:r>
                        <a:rPr lang="en-US" sz="50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Of Overbooking/ Denied </a:t>
                      </a: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50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Boarding</a:t>
                      </a:r>
                      <a:endParaRPr lang="en-US" sz="500" b="0" dirty="0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vert="vert27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Total No. Of Flights Operated</a:t>
                      </a:r>
                      <a:endParaRPr lang="en-US" sz="50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vert="vert270" anchor="ctr"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No.</a:t>
                      </a:r>
                      <a:r>
                        <a:rPr lang="en-US" sz="50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Of Overbooking/ Denied </a:t>
                      </a: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50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Boarding</a:t>
                      </a:r>
                      <a:endParaRPr lang="en-US" sz="500" b="0" dirty="0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vert="vert270" anchor="ctr"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60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/>
                </a:tc>
                <a:tc vMerge="1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60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</a:tr>
              <a:tr h="371258"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US" sz="65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Cambria" panose="02040503050406030204" pitchFamily="18" charset="0"/>
                          <a:cs typeface="Times New Roman"/>
                        </a:rPr>
                        <a:t>1 </a:t>
                      </a:r>
                      <a:endParaRPr lang="en-US" sz="650" b="0" dirty="0"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6405" marR="6405" marT="640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US" sz="900" b="0" dirty="0">
                          <a:solidFill>
                            <a:schemeClr val="tx1"/>
                          </a:solidFill>
                          <a:latin typeface="+mn-lt"/>
                          <a:ea typeface="Cambria" panose="02040503050406030204" pitchFamily="18" charset="0"/>
                        </a:rPr>
                        <a:t>AERO CONTRACTORS</a:t>
                      </a: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solidFill>
                            <a:schemeClr val="tx1"/>
                          </a:solidFill>
                          <a:latin typeface="+mj-lt"/>
                          <a:ea typeface="Cambria" panose="02040503050406030204" pitchFamily="18" charset="0"/>
                        </a:rPr>
                        <a:t>675</a:t>
                      </a:r>
                      <a:endParaRPr lang="en-GB" sz="1000" dirty="0">
                        <a:solidFill>
                          <a:schemeClr val="tx1"/>
                        </a:solidFill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601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514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  <a:cs typeface="Calibri" panose="020F0502020204030204" pitchFamily="34" charset="0"/>
                        </a:rPr>
                        <a:t>310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  <a:cs typeface="Calibri" panose="020F050202020403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  <a:cs typeface="Calibri" panose="020F0502020204030204" pitchFamily="34" charset="0"/>
                        </a:rPr>
                        <a:t>1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  <a:cs typeface="Calibri" panose="020F050202020403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261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0" dirty="0" smtClean="0">
                          <a:latin typeface="+mj-lt"/>
                        </a:rPr>
                        <a:t>238</a:t>
                      </a:r>
                      <a:endParaRPr lang="en-GB" sz="1000" b="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0" dirty="0" smtClean="0">
                          <a:latin typeface="+mj-lt"/>
                        </a:rPr>
                        <a:t>-</a:t>
                      </a:r>
                      <a:endParaRPr lang="en-GB" sz="1000" b="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117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1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 </a:t>
                      </a:r>
                      <a:r>
                        <a:rPr lang="en-GB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endParaRPr lang="en-GB" sz="10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GB" sz="1000" dirty="0"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endParaRPr lang="en-GB" sz="10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00" b="0" dirty="0" smtClean="0">
                          <a:effectLst/>
                          <a:latin typeface="+mj-lt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-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1050" b="0" dirty="0" smtClean="0">
                          <a:solidFill>
                            <a:srgbClr val="000000"/>
                          </a:solidFill>
                          <a:effectLst/>
                          <a:latin typeface="+mn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390</a:t>
                      </a:r>
                      <a:endParaRPr lang="en-GB" sz="1050" b="0" dirty="0">
                        <a:effectLst/>
                        <a:latin typeface="+mn-lt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b="0" dirty="0" smtClean="0">
                          <a:latin typeface="+mn-lt"/>
                        </a:rPr>
                        <a:t>-</a:t>
                      </a:r>
                      <a:endParaRPr lang="en-GB" sz="1050" b="0" dirty="0">
                        <a:latin typeface="+mn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3106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78979"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US" sz="65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Cambria" panose="02040503050406030204" pitchFamily="18" charset="0"/>
                          <a:cs typeface="Times New Roman"/>
                        </a:rPr>
                        <a:t>2 </a:t>
                      </a:r>
                      <a:endParaRPr lang="en-US" sz="650" b="0" dirty="0"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6405" marR="6405" marT="640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US" sz="900" b="0" dirty="0">
                          <a:solidFill>
                            <a:schemeClr val="tx1"/>
                          </a:solidFill>
                          <a:latin typeface="+mn-lt"/>
                          <a:ea typeface="Cambria" panose="02040503050406030204" pitchFamily="18" charset="0"/>
                        </a:rPr>
                        <a:t>ARIK AIR</a:t>
                      </a: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solidFill>
                            <a:schemeClr val="tx1"/>
                          </a:solidFill>
                          <a:latin typeface="+mj-lt"/>
                          <a:ea typeface="Cambria" panose="02040503050406030204" pitchFamily="18" charset="0"/>
                        </a:rPr>
                        <a:t>1,239</a:t>
                      </a:r>
                      <a:endParaRPr lang="en-GB" sz="1000" dirty="0">
                        <a:solidFill>
                          <a:schemeClr val="tx1"/>
                        </a:solidFill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918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1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798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1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  <a:cs typeface="Calibri" panose="020F0502020204030204" pitchFamily="34" charset="0"/>
                        </a:rPr>
                        <a:t>587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  <a:cs typeface="Calibri" panose="020F050202020403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  <a:cs typeface="Calibri" panose="020F0502020204030204" pitchFamily="34" charset="0"/>
                        </a:rPr>
                        <a:t>1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  <a:cs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756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1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0" dirty="0" smtClean="0">
                          <a:latin typeface="+mj-lt"/>
                        </a:rPr>
                        <a:t>774</a:t>
                      </a:r>
                      <a:endParaRPr lang="en-GB" sz="1000" b="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0" dirty="0" smtClean="0">
                          <a:latin typeface="+mj-lt"/>
                        </a:rPr>
                        <a:t>-</a:t>
                      </a:r>
                      <a:endParaRPr lang="en-GB" sz="1000" b="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874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814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763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603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00" b="0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689</a:t>
                      </a:r>
                      <a:endParaRPr lang="en-GB" sz="1000" b="0" dirty="0" smtClean="0">
                        <a:effectLst/>
                        <a:latin typeface="+mj-lt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1050" b="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944</a:t>
                      </a:r>
                      <a:endParaRPr lang="en-GB" sz="1050" b="0" dirty="0">
                        <a:effectLst/>
                        <a:latin typeface="+mn-lt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b="0" dirty="0" smtClean="0">
                          <a:latin typeface="+mn-lt"/>
                        </a:rPr>
                        <a:t>-</a:t>
                      </a:r>
                      <a:endParaRPr lang="en-GB" sz="1050" b="0" dirty="0">
                        <a:latin typeface="+mn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9759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96796"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US" sz="65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Cambria" panose="02040503050406030204" pitchFamily="18" charset="0"/>
                          <a:cs typeface="Times New Roman"/>
                        </a:rPr>
                        <a:t>3 </a:t>
                      </a:r>
                      <a:endParaRPr lang="en-US" sz="650" b="0" dirty="0"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6405" marR="6405" marT="640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US" sz="900" b="0" dirty="0" smtClean="0">
                          <a:solidFill>
                            <a:schemeClr val="tx1"/>
                          </a:solidFill>
                          <a:latin typeface="+mn-lt"/>
                          <a:ea typeface="Cambria" panose="02040503050406030204" pitchFamily="18" charset="0"/>
                        </a:rPr>
                        <a:t>AZMAN </a:t>
                      </a:r>
                      <a:r>
                        <a:rPr lang="en-US" sz="900" b="0" dirty="0">
                          <a:solidFill>
                            <a:schemeClr val="tx1"/>
                          </a:solidFill>
                          <a:latin typeface="+mn-lt"/>
                          <a:ea typeface="Cambria" panose="02040503050406030204" pitchFamily="18" charset="0"/>
                        </a:rPr>
                        <a:t>AIR</a:t>
                      </a: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solidFill>
                            <a:schemeClr val="tx1"/>
                          </a:solidFill>
                          <a:latin typeface="+mj-lt"/>
                          <a:ea typeface="Cambria" panose="02040503050406030204" pitchFamily="18" charset="0"/>
                        </a:rPr>
                        <a:t>403</a:t>
                      </a:r>
                      <a:endParaRPr lang="en-GB" sz="1000" dirty="0">
                        <a:solidFill>
                          <a:schemeClr val="tx1"/>
                        </a:solidFill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396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289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  <a:cs typeface="Calibri" panose="020F0502020204030204" pitchFamily="34" charset="0"/>
                        </a:rPr>
                        <a:t>288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  <a:cs typeface="Calibri" panose="020F050202020403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  <a:cs typeface="Calibri" panose="020F0502020204030204" pitchFamily="34" charset="0"/>
                        </a:rPr>
                        <a:t>1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  <a:cs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257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0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libri" panose="020F0502020204030204" pitchFamily="34" charset="0"/>
                        </a:rPr>
                        <a:t>259</a:t>
                      </a:r>
                      <a:endParaRPr lang="en-GB" sz="1000" b="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0" dirty="0" smtClean="0">
                          <a:latin typeface="+mj-lt"/>
                        </a:rPr>
                        <a:t>-</a:t>
                      </a:r>
                      <a:endParaRPr lang="en-GB" sz="1000" b="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237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1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195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243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384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00" b="0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388</a:t>
                      </a:r>
                      <a:endParaRPr lang="en-GB" sz="1000" b="0" dirty="0" smtClean="0">
                        <a:effectLst/>
                        <a:latin typeface="+mj-lt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1050" b="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374</a:t>
                      </a:r>
                      <a:endParaRPr lang="en-GB" sz="1050" b="0" dirty="0">
                        <a:effectLst/>
                        <a:latin typeface="+mn-lt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b="0" dirty="0" smtClean="0">
                          <a:latin typeface="+mn-lt"/>
                        </a:rPr>
                        <a:t>-</a:t>
                      </a:r>
                      <a:endParaRPr lang="en-GB" sz="1050" b="0" dirty="0">
                        <a:latin typeface="+mn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3713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78979"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US" sz="65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Cambria" panose="02040503050406030204" pitchFamily="18" charset="0"/>
                          <a:cs typeface="Times New Roman"/>
                        </a:rPr>
                        <a:t>4 </a:t>
                      </a:r>
                      <a:endParaRPr lang="en-US" sz="650" b="0" dirty="0"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6405" marR="6405" marT="640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US" sz="900" b="0" dirty="0" smtClean="0">
                          <a:solidFill>
                            <a:schemeClr val="tx1"/>
                          </a:solidFill>
                          <a:latin typeface="+mn-lt"/>
                          <a:ea typeface="Cambria" panose="02040503050406030204" pitchFamily="18" charset="0"/>
                        </a:rPr>
                        <a:t>DANA </a:t>
                      </a:r>
                      <a:r>
                        <a:rPr lang="en-US" sz="900" b="0" dirty="0">
                          <a:solidFill>
                            <a:schemeClr val="tx1"/>
                          </a:solidFill>
                          <a:latin typeface="+mn-lt"/>
                          <a:ea typeface="Cambria" panose="02040503050406030204" pitchFamily="18" charset="0"/>
                        </a:rPr>
                        <a:t>AIR</a:t>
                      </a: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solidFill>
                            <a:schemeClr val="tx1"/>
                          </a:solidFill>
                          <a:latin typeface="+mj-lt"/>
                          <a:ea typeface="Cambria" panose="02040503050406030204" pitchFamily="18" charset="0"/>
                        </a:rPr>
                        <a:t>684</a:t>
                      </a:r>
                      <a:endParaRPr lang="en-GB" sz="1000" dirty="0">
                        <a:solidFill>
                          <a:schemeClr val="tx1"/>
                        </a:solidFill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600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546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  <a:cs typeface="Calibri" panose="020F0502020204030204" pitchFamily="34" charset="0"/>
                        </a:rPr>
                        <a:t>550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  <a:cs typeface="Calibri" panose="020F050202020403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  <a:cs typeface="Calibri" panose="020F0502020204030204" pitchFamily="34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  <a:cs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544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0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libri" panose="020F0502020204030204" pitchFamily="34" charset="0"/>
                        </a:rPr>
                        <a:t>494</a:t>
                      </a:r>
                      <a:endParaRPr lang="en-GB" sz="1000" b="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0" dirty="0" smtClean="0">
                          <a:latin typeface="+mj-lt"/>
                        </a:rPr>
                        <a:t>-</a:t>
                      </a:r>
                      <a:endParaRPr lang="en-GB" sz="1000" b="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355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endParaRPr lang="en-GB" sz="10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GB" sz="1000" dirty="0"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en-GB" sz="10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1000" b="0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205</a:t>
                      </a:r>
                      <a:endParaRPr lang="en-GB" sz="1000" b="0" dirty="0">
                        <a:effectLst/>
                        <a:latin typeface="+mj-lt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1050" b="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462</a:t>
                      </a:r>
                      <a:endParaRPr lang="en-GB" sz="1050" b="0" dirty="0">
                        <a:effectLst/>
                        <a:latin typeface="+mn-lt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b="0" dirty="0" smtClean="0">
                          <a:latin typeface="+mn-lt"/>
                        </a:rPr>
                        <a:t>-</a:t>
                      </a:r>
                      <a:endParaRPr lang="en-GB" sz="1050" b="0" dirty="0">
                        <a:latin typeface="+mn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4440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  <a:endParaRPr lang="en-GB" sz="1100" b="1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78979"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650" b="0" dirty="0" smtClean="0">
                          <a:latin typeface="Cambria" pitchFamily="18" charset="0"/>
                          <a:ea typeface="Cambria" panose="02040503050406030204" pitchFamily="18" charset="0"/>
                          <a:cs typeface="Times New Roman"/>
                        </a:rPr>
                        <a:t>5</a:t>
                      </a:r>
                      <a:endParaRPr lang="en-US" sz="650" b="0" dirty="0"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6405" marR="6405" marT="640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US" sz="900" b="0" dirty="0" smtClean="0">
                          <a:solidFill>
                            <a:schemeClr val="tx1"/>
                          </a:solidFill>
                          <a:latin typeface="+mn-lt"/>
                          <a:ea typeface="Cambria" panose="02040503050406030204" pitchFamily="18" charset="0"/>
                        </a:rPr>
                        <a:t>OVERLAND</a:t>
                      </a:r>
                      <a:endParaRPr lang="en-US" sz="900" b="0" dirty="0">
                        <a:solidFill>
                          <a:schemeClr val="tx1"/>
                        </a:solidFill>
                        <a:latin typeface="+mn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solidFill>
                            <a:schemeClr val="tx1"/>
                          </a:solidFill>
                          <a:latin typeface="+mj-lt"/>
                          <a:ea typeface="Cambria" panose="02040503050406030204" pitchFamily="18" charset="0"/>
                        </a:rPr>
                        <a:t>245</a:t>
                      </a:r>
                      <a:endParaRPr lang="en-GB" sz="1000" dirty="0">
                        <a:solidFill>
                          <a:schemeClr val="tx1"/>
                        </a:solidFill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240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264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  <a:cs typeface="Calibri" panose="020F0502020204030204" pitchFamily="34" charset="0"/>
                        </a:rPr>
                        <a:t>233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  <a:cs typeface="Calibri" panose="020F050202020403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  <a:cs typeface="Calibri" panose="020F0502020204030204" pitchFamily="34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  <a:cs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213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0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libri" panose="020F0502020204030204" pitchFamily="34" charset="0"/>
                        </a:rPr>
                        <a:t>188</a:t>
                      </a:r>
                      <a:endParaRPr lang="en-GB" sz="1000" b="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0" dirty="0" smtClean="0">
                          <a:latin typeface="+mj-lt"/>
                        </a:rPr>
                        <a:t>-</a:t>
                      </a:r>
                      <a:endParaRPr lang="en-GB" sz="1000" b="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238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280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258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257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1000" b="0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239</a:t>
                      </a:r>
                      <a:endParaRPr lang="en-GB" sz="1000" b="0" dirty="0">
                        <a:effectLst/>
                        <a:latin typeface="+mj-lt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1050" b="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271</a:t>
                      </a:r>
                      <a:endParaRPr lang="en-GB" sz="1050" b="0" dirty="0">
                        <a:effectLst/>
                        <a:latin typeface="+mn-lt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b="0" dirty="0" smtClean="0">
                          <a:latin typeface="+mn-lt"/>
                        </a:rPr>
                        <a:t>-</a:t>
                      </a:r>
                      <a:endParaRPr lang="en-GB" sz="1050" b="0" dirty="0">
                        <a:latin typeface="+mn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2926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  <a:endParaRPr lang="en-GB" sz="1100" b="1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329532"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65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Cambria" panose="02040503050406030204" pitchFamily="18" charset="0"/>
                          <a:cs typeface="Times New Roman"/>
                        </a:rPr>
                        <a:t>6</a:t>
                      </a:r>
                      <a:endParaRPr lang="en-US" sz="650" b="0" dirty="0"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6405" marR="6405" marT="640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US" sz="900" b="0" dirty="0">
                          <a:solidFill>
                            <a:schemeClr val="tx1"/>
                          </a:solidFill>
                          <a:latin typeface="+mn-lt"/>
                          <a:ea typeface="Cambria" panose="02040503050406030204" pitchFamily="18" charset="0"/>
                        </a:rPr>
                        <a:t>AIR PEACE</a:t>
                      </a: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solidFill>
                            <a:schemeClr val="tx1"/>
                          </a:solidFill>
                          <a:latin typeface="+mj-lt"/>
                          <a:ea typeface="Cambria" panose="02040503050406030204" pitchFamily="18" charset="0"/>
                        </a:rPr>
                        <a:t>2,183</a:t>
                      </a:r>
                      <a:endParaRPr lang="en-GB" sz="1000" dirty="0">
                        <a:solidFill>
                          <a:schemeClr val="tx1"/>
                        </a:solidFill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2,274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1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2,212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  <a:cs typeface="Calibri" panose="020F0502020204030204" pitchFamily="34" charset="0"/>
                        </a:rPr>
                        <a:t>1,923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  <a:cs typeface="Calibri" panose="020F050202020403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  <a:cs typeface="Calibri" panose="020F0502020204030204" pitchFamily="34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  <a:cs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1,808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2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0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libri" panose="020F0502020204030204" pitchFamily="34" charset="0"/>
                        </a:rPr>
                        <a:t>1,728</a:t>
                      </a:r>
                      <a:endParaRPr lang="en-GB" sz="1000" b="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0" dirty="0" smtClean="0">
                          <a:latin typeface="+mj-lt"/>
                        </a:rPr>
                        <a:t>-</a:t>
                      </a:r>
                      <a:endParaRPr lang="en-GB" sz="1000" b="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1793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1836</a:t>
                      </a:r>
                    </a:p>
                  </a:txBody>
                  <a:tcPr marL="0" marR="0" marT="0" marB="0" anchor="ctr"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1929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68580" marR="68580" marT="0" marB="0" anchor="ctr"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1920</a:t>
                      </a:r>
                    </a:p>
                  </a:txBody>
                  <a:tcPr marL="0" marR="0" marT="0" marB="0" anchor="ctr"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GB" sz="1000" b="0" dirty="0" smtClean="0">
                        <a:solidFill>
                          <a:srgbClr val="000000"/>
                        </a:solidFill>
                        <a:effectLst/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  <a:p>
                      <a:pPr marL="0" marR="0" lvl="0" indent="0" algn="ctr" defTabSz="6858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00" b="0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2254</a:t>
                      </a:r>
                      <a:endParaRPr lang="en-GB" sz="1000" b="0" dirty="0" smtClean="0">
                        <a:effectLst/>
                        <a:latin typeface="+mj-lt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1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b="0" dirty="0" smtClean="0">
                          <a:latin typeface="+mn-lt"/>
                        </a:rPr>
                        <a:t>2589</a:t>
                      </a:r>
                      <a:endParaRPr lang="en-GB" sz="1050" b="0" dirty="0">
                        <a:latin typeface="+mn-lt"/>
                      </a:endParaRPr>
                    </a:p>
                  </a:txBody>
                  <a:tcPr marL="0" marR="0" marT="0" marB="0" anchor="ctr"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b="0" dirty="0" smtClean="0">
                          <a:latin typeface="+mn-lt"/>
                        </a:rPr>
                        <a:t>-</a:t>
                      </a:r>
                      <a:endParaRPr lang="en-GB" sz="1050" b="0" dirty="0">
                        <a:latin typeface="+mn-lt"/>
                      </a:endParaRPr>
                    </a:p>
                  </a:txBody>
                  <a:tcPr marL="0" marR="0" marT="0" marB="0" anchor="ctr"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24449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336806"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US" sz="65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Cambria" panose="02040503050406030204" pitchFamily="18" charset="0"/>
                          <a:cs typeface="Times New Roman"/>
                        </a:rPr>
                        <a:t>7 </a:t>
                      </a:r>
                      <a:endParaRPr lang="en-US" sz="650" b="0" dirty="0"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6405" marR="6405" marT="640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900" b="0" dirty="0">
                          <a:solidFill>
                            <a:schemeClr val="tx1"/>
                          </a:solidFill>
                          <a:latin typeface="+mn-lt"/>
                          <a:ea typeface="Cambria" panose="02040503050406030204" pitchFamily="18" charset="0"/>
                        </a:rPr>
                        <a:t>MAX AIR</a:t>
                      </a:r>
                      <a:endParaRPr lang="en-US" sz="900" b="0" dirty="0">
                        <a:solidFill>
                          <a:schemeClr val="tx1"/>
                        </a:solidFill>
                        <a:latin typeface="+mn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solidFill>
                            <a:schemeClr val="tx1"/>
                          </a:solidFill>
                          <a:latin typeface="+mj-lt"/>
                          <a:ea typeface="Cambria" panose="02040503050406030204" pitchFamily="18" charset="0"/>
                        </a:rPr>
                        <a:t>868</a:t>
                      </a:r>
                      <a:endParaRPr lang="en-GB" sz="1000" dirty="0">
                        <a:solidFill>
                          <a:schemeClr val="tx1"/>
                        </a:solidFill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940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978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  <a:cs typeface="Calibri" panose="020F0502020204030204" pitchFamily="34" charset="0"/>
                        </a:rPr>
                        <a:t>839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  <a:cs typeface="Calibri" panose="020F050202020403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  <a:cs typeface="Calibri" panose="020F0502020204030204" pitchFamily="34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  <a:cs typeface="Calibri" panose="020F050202020403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897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0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libri" panose="020F0502020204030204" pitchFamily="34" charset="0"/>
                        </a:rPr>
                        <a:t>859</a:t>
                      </a:r>
                      <a:endParaRPr lang="en-GB" sz="1000" b="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0" dirty="0" smtClean="0">
                          <a:latin typeface="+mj-lt"/>
                        </a:rPr>
                        <a:t>-</a:t>
                      </a:r>
                      <a:endParaRPr lang="en-GB" sz="1000" b="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754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709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732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728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0" hangingPunct="1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10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676</a:t>
                      </a:r>
                      <a:endParaRPr kumimoji="0" lang="en-GB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j-lt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50" b="0" dirty="0" smtClean="0">
                          <a:solidFill>
                            <a:srgbClr val="000000"/>
                          </a:solidFill>
                          <a:effectLst/>
                          <a:latin typeface="+mn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691</a:t>
                      </a:r>
                      <a:endParaRPr lang="en-GB" sz="1050" b="0" dirty="0" smtClean="0">
                        <a:effectLst/>
                        <a:latin typeface="+mn-lt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b="0" dirty="0" smtClean="0">
                          <a:latin typeface="+mn-lt"/>
                        </a:rPr>
                        <a:t>-</a:t>
                      </a:r>
                      <a:endParaRPr lang="en-GB" sz="1050" b="0" dirty="0">
                        <a:latin typeface="+mn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9671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  <a:endParaRPr lang="en-GB" sz="1100" b="1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88161"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US" sz="650" b="0" dirty="0" smtClean="0">
                          <a:latin typeface="Cambria" pitchFamily="18" charset="0"/>
                          <a:ea typeface="Cambria" panose="02040503050406030204" pitchFamily="18" charset="0"/>
                          <a:cs typeface="Times New Roman"/>
                        </a:rPr>
                        <a:t>8</a:t>
                      </a:r>
                      <a:endParaRPr lang="en-US" sz="650" b="0" dirty="0"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6405" marR="6405" marT="640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900" b="0" dirty="0">
                          <a:solidFill>
                            <a:schemeClr val="tx1"/>
                          </a:solidFill>
                          <a:latin typeface="+mn-lt"/>
                          <a:ea typeface="Cambria" panose="02040503050406030204" pitchFamily="18" charset="0"/>
                        </a:rPr>
                        <a:t>IBOM</a:t>
                      </a:r>
                      <a:endParaRPr lang="en-US" sz="900" b="0" dirty="0">
                        <a:solidFill>
                          <a:schemeClr val="tx1"/>
                        </a:solidFill>
                        <a:latin typeface="+mn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solidFill>
                            <a:schemeClr val="tx1"/>
                          </a:solidFill>
                          <a:latin typeface="+mj-lt"/>
                          <a:ea typeface="Cambria" panose="02040503050406030204" pitchFamily="18" charset="0"/>
                        </a:rPr>
                        <a:t>1,010</a:t>
                      </a:r>
                      <a:endParaRPr lang="en-GB" sz="1000" dirty="0">
                        <a:solidFill>
                          <a:schemeClr val="tx1"/>
                        </a:solidFill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938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1,033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2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  <a:cs typeface="Calibri" panose="020F0502020204030204" pitchFamily="34" charset="0"/>
                        </a:rPr>
                        <a:t>974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  <a:cs typeface="Calibri" panose="020F050202020403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  <a:cs typeface="Calibri" panose="020F0502020204030204" pitchFamily="34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  <a:cs typeface="Calibri" panose="020F050202020403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988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0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libri" panose="020F0502020204030204" pitchFamily="34" charset="0"/>
                        </a:rPr>
                        <a:t>914</a:t>
                      </a:r>
                      <a:endParaRPr lang="en-GB" sz="1000" b="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0" dirty="0" smtClean="0">
                          <a:latin typeface="+mj-lt"/>
                        </a:rPr>
                        <a:t>-</a:t>
                      </a:r>
                      <a:endParaRPr lang="en-GB" sz="1000" b="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844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649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786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794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1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00" b="0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949</a:t>
                      </a:r>
                      <a:endParaRPr lang="en-GB" sz="1000" b="0" dirty="0" smtClean="0">
                        <a:effectLst/>
                        <a:latin typeface="+mj-lt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b="0" dirty="0" smtClean="0">
                          <a:latin typeface="+mn-lt"/>
                        </a:rPr>
                        <a:t>1031</a:t>
                      </a:r>
                      <a:endParaRPr lang="en-GB" sz="1050" b="0" dirty="0">
                        <a:latin typeface="+mn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b="0" dirty="0" smtClean="0">
                          <a:latin typeface="+mn-lt"/>
                        </a:rPr>
                        <a:t>-</a:t>
                      </a:r>
                      <a:endParaRPr lang="en-GB" sz="1050" b="0" dirty="0">
                        <a:latin typeface="+mn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10910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99575"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US" sz="650" b="0" dirty="0" smtClean="0">
                          <a:latin typeface="Cambria" pitchFamily="18" charset="0"/>
                          <a:ea typeface="Cambria" panose="02040503050406030204" pitchFamily="18" charset="0"/>
                          <a:cs typeface="Times New Roman"/>
                        </a:rPr>
                        <a:t>9</a:t>
                      </a:r>
                      <a:endParaRPr lang="en-US" sz="650" b="0" dirty="0"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6405" marR="6405" marT="640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900" b="0" dirty="0">
                          <a:solidFill>
                            <a:schemeClr val="tx1"/>
                          </a:solidFill>
                          <a:latin typeface="+mn-lt"/>
                          <a:ea typeface="Cambria" panose="02040503050406030204" pitchFamily="18" charset="0"/>
                        </a:rPr>
                        <a:t>UNITED AIRLINES</a:t>
                      </a:r>
                      <a:endParaRPr lang="en-US" sz="900" b="0" dirty="0">
                        <a:solidFill>
                          <a:schemeClr val="tx1"/>
                        </a:solidFill>
                        <a:latin typeface="+mn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solidFill>
                            <a:schemeClr val="tx1"/>
                          </a:solidFill>
                          <a:latin typeface="+mj-lt"/>
                          <a:ea typeface="Cambria" panose="02040503050406030204" pitchFamily="18" charset="0"/>
                        </a:rPr>
                        <a:t>736</a:t>
                      </a:r>
                      <a:endParaRPr lang="en-GB" sz="1000" dirty="0">
                        <a:solidFill>
                          <a:schemeClr val="tx1"/>
                        </a:solidFill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604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1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560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  <a:cs typeface="Calibri" panose="020F0502020204030204" pitchFamily="34" charset="0"/>
                        </a:rPr>
                        <a:t>439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  <a:cs typeface="Calibri" panose="020F050202020403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  <a:cs typeface="Calibri" panose="020F0502020204030204" pitchFamily="34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  <a:cs typeface="Calibri" panose="020F050202020403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531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10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j-lt"/>
                          <a:ea typeface="Calibri" panose="020F0502020204030204" pitchFamily="34" charset="0"/>
                          <a:cs typeface="+mn-cs"/>
                        </a:rPr>
                        <a:t>484</a:t>
                      </a:r>
                      <a:endParaRPr kumimoji="0" lang="en-GB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0" dirty="0" smtClean="0">
                          <a:latin typeface="+mj-lt"/>
                        </a:rPr>
                        <a:t>-</a:t>
                      </a:r>
                      <a:endParaRPr lang="en-GB" sz="1000" b="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506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372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451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466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GB" sz="1000" b="0" dirty="0" smtClean="0">
                        <a:solidFill>
                          <a:srgbClr val="000000"/>
                        </a:solidFill>
                        <a:effectLst/>
                        <a:latin typeface="+mj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  <a:p>
                      <a:pPr marL="0" marR="0" lvl="0" indent="0" algn="ctr" defTabSz="6858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00" b="0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490</a:t>
                      </a:r>
                      <a:endParaRPr lang="en-GB" sz="1000" b="0" dirty="0" smtClean="0">
                        <a:effectLst/>
                        <a:latin typeface="+mj-lt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b="0" dirty="0" smtClean="0">
                          <a:latin typeface="+mn-lt"/>
                        </a:rPr>
                        <a:t>458</a:t>
                      </a:r>
                      <a:endParaRPr lang="en-GB" sz="1050" b="0" dirty="0">
                        <a:latin typeface="+mn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b="0" dirty="0" smtClean="0">
                          <a:latin typeface="+mn-lt"/>
                        </a:rPr>
                        <a:t>-</a:t>
                      </a:r>
                      <a:endParaRPr lang="en-GB" sz="1050" b="0" dirty="0">
                        <a:latin typeface="+mn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6097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449362"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US" sz="650" b="0" dirty="0" smtClean="0">
                          <a:latin typeface="Cambria" pitchFamily="18" charset="0"/>
                          <a:ea typeface="Cambria" panose="02040503050406030204" pitchFamily="18" charset="0"/>
                          <a:cs typeface="Times New Roman"/>
                        </a:rPr>
                        <a:t>10</a:t>
                      </a:r>
                      <a:endParaRPr lang="en-US" sz="650" b="0" dirty="0"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6405" marR="6405" marT="640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US" sz="900" b="0" dirty="0" smtClean="0">
                          <a:solidFill>
                            <a:schemeClr val="tx1"/>
                          </a:solidFill>
                          <a:latin typeface="+mn-lt"/>
                          <a:ea typeface="Cambria" panose="02040503050406030204" pitchFamily="18" charset="0"/>
                        </a:rPr>
                        <a:t>GREEN AFRICA</a:t>
                      </a:r>
                      <a:endParaRPr lang="en-US" sz="900" b="0" dirty="0">
                        <a:solidFill>
                          <a:schemeClr val="tx1"/>
                        </a:solidFill>
                        <a:latin typeface="+mn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solidFill>
                            <a:schemeClr val="tx1"/>
                          </a:solidFill>
                          <a:latin typeface="+mj-lt"/>
                          <a:ea typeface="Cambria" panose="02040503050406030204" pitchFamily="18" charset="0"/>
                        </a:rPr>
                        <a:t>306</a:t>
                      </a:r>
                      <a:endParaRPr lang="en-GB" sz="1000" dirty="0">
                        <a:solidFill>
                          <a:schemeClr val="tx1"/>
                        </a:solidFill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275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270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  <a:cs typeface="Calibri" panose="020F0502020204030204" pitchFamily="34" charset="0"/>
                        </a:rPr>
                        <a:t>295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  <a:cs typeface="Calibri" panose="020F050202020403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  <a:cs typeface="Calibri" panose="020F0502020204030204" pitchFamily="34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  <a:cs typeface="Calibri" panose="020F050202020403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297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0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libri" panose="020F0502020204030204" pitchFamily="34" charset="0"/>
                        </a:rPr>
                        <a:t>325</a:t>
                      </a:r>
                      <a:endParaRPr lang="en-GB" sz="1000" b="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0" dirty="0" smtClean="0">
                          <a:latin typeface="+mj-lt"/>
                        </a:rPr>
                        <a:t>-</a:t>
                      </a:r>
                      <a:endParaRPr lang="en-GB" sz="1000" b="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324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549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1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565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560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GB" sz="1000" b="0" i="0" u="none" strike="noStrike" dirty="0" smtClean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  <a:p>
                      <a:pPr marL="0" marR="0" lvl="0" indent="0" algn="ctr" defTabSz="6858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GB" sz="1000" b="0" dirty="0" smtClean="0">
                        <a:effectLst/>
                        <a:latin typeface="+mj-lt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ctr" defTabSz="6858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387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b="0" dirty="0" smtClean="0">
                          <a:latin typeface="+mn-lt"/>
                        </a:rPr>
                        <a:t>495</a:t>
                      </a:r>
                      <a:endParaRPr lang="en-GB" sz="1050" b="0" dirty="0">
                        <a:latin typeface="+mn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b="0" dirty="0" smtClean="0">
                          <a:latin typeface="+mn-lt"/>
                        </a:rPr>
                        <a:t>-</a:t>
                      </a:r>
                      <a:endParaRPr lang="en-GB" sz="1050" b="0" dirty="0">
                        <a:latin typeface="+mn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4648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88161"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US" sz="650" b="0" dirty="0" smtClean="0">
                          <a:latin typeface="Cambria" pitchFamily="18" charset="0"/>
                          <a:ea typeface="Cambria" panose="02040503050406030204" pitchFamily="18" charset="0"/>
                          <a:cs typeface="Times New Roman"/>
                        </a:rPr>
                        <a:t>11</a:t>
                      </a:r>
                      <a:endParaRPr lang="en-US" sz="650" b="0" dirty="0"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6405" marR="6405" marT="640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US" sz="900" b="0" dirty="0" smtClean="0">
                          <a:solidFill>
                            <a:schemeClr val="tx1"/>
                          </a:solidFill>
                          <a:latin typeface="+mn-lt"/>
                          <a:ea typeface="Cambria" panose="02040503050406030204" pitchFamily="18" charset="0"/>
                        </a:rPr>
                        <a:t>VALUE JET</a:t>
                      </a:r>
                      <a:endParaRPr lang="en-US" sz="900" b="0" dirty="0">
                        <a:solidFill>
                          <a:schemeClr val="tx1"/>
                        </a:solidFill>
                        <a:latin typeface="+mn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solidFill>
                            <a:schemeClr val="tx1"/>
                          </a:solidFill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solidFill>
                          <a:schemeClr val="tx1"/>
                        </a:solidFill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  <a:cs typeface="Calibri" panose="020F0502020204030204" pitchFamily="34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  <a:cs typeface="Calibri" panose="020F050202020403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  <a:cs typeface="Calibri" panose="020F0502020204030204" pitchFamily="34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  <a:cs typeface="Calibri" panose="020F050202020403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0" dirty="0" smtClean="0">
                          <a:latin typeface="+mj-lt"/>
                        </a:rPr>
                        <a:t>-</a:t>
                      </a:r>
                      <a:endParaRPr lang="en-GB" sz="1000" b="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0" dirty="0" smtClean="0">
                          <a:latin typeface="+mj-lt"/>
                        </a:rPr>
                        <a:t>-</a:t>
                      </a:r>
                      <a:endParaRPr lang="en-GB" sz="1000" b="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endParaRPr lang="en-GB" sz="1000" b="1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179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00" b="0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184</a:t>
                      </a:r>
                      <a:endParaRPr lang="en-GB" sz="1000" b="0" dirty="0" smtClean="0">
                        <a:effectLst/>
                        <a:latin typeface="+mj-lt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b="0" dirty="0" smtClean="0">
                          <a:latin typeface="+mn-lt"/>
                        </a:rPr>
                        <a:t>246</a:t>
                      </a:r>
                      <a:endParaRPr lang="en-GB" sz="1050" b="0" dirty="0">
                        <a:latin typeface="+mn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b="0" dirty="0" smtClean="0">
                          <a:latin typeface="+mn-lt"/>
                        </a:rPr>
                        <a:t>-</a:t>
                      </a:r>
                      <a:endParaRPr lang="en-GB" sz="1050" b="0" dirty="0">
                        <a:latin typeface="+mn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609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  <a:endParaRPr lang="en-GB" sz="1100" b="1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451488">
                <a:tc gridSpan="2">
                  <a:txBody>
                    <a:bodyPr/>
                    <a:lstStyle/>
                    <a:p>
                      <a:pPr algn="ctr"/>
                      <a:r>
                        <a:rPr lang="en-GB" sz="770" b="1" dirty="0">
                          <a:latin typeface="Cambria" pitchFamily="18" charset="0"/>
                          <a:ea typeface="Cambria" panose="02040503050406030204" pitchFamily="18" charset="0"/>
                        </a:rPr>
                        <a:t>TOTAL NO OF </a:t>
                      </a:r>
                      <a:endParaRPr lang="en-GB" sz="770" b="1" dirty="0" smtClean="0">
                        <a:latin typeface="Cambria" pitchFamily="18" charset="0"/>
                        <a:ea typeface="Cambria" panose="02040503050406030204" pitchFamily="18" charset="0"/>
                      </a:endParaRPr>
                    </a:p>
                    <a:p>
                      <a:pPr algn="ctr"/>
                      <a:r>
                        <a:rPr lang="en-GB" sz="770" b="1" dirty="0" smtClean="0">
                          <a:latin typeface="Cambria" pitchFamily="18" charset="0"/>
                          <a:ea typeface="Cambria" panose="02040503050406030204" pitchFamily="18" charset="0"/>
                        </a:rPr>
                        <a:t>FLIGHTS</a:t>
                      </a:r>
                      <a:r>
                        <a:rPr lang="en-GB" sz="770" b="1" baseline="0" dirty="0" smtClean="0">
                          <a:latin typeface="Cambria" pitchFamily="18" charset="0"/>
                          <a:ea typeface="Cambria" panose="02040503050406030204" pitchFamily="18" charset="0"/>
                        </a:rPr>
                        <a:t> OPERATED</a:t>
                      </a:r>
                      <a:endParaRPr lang="en-GB" sz="770" b="1" dirty="0"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6405" marR="6405" marT="640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en-GB" sz="800" dirty="0">
                        <a:latin typeface="Cambria" pitchFamily="18" charset="0"/>
                      </a:endParaRPr>
                    </a:p>
                  </a:txBody>
                  <a:tcPr marL="6405" marR="6405" marT="640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AD7FD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1000" b="1" i="0" u="none" strike="noStrike" dirty="0" smtClean="0">
                        <a:solidFill>
                          <a:srgbClr val="000000"/>
                        </a:solidFill>
                        <a:effectLst/>
                        <a:latin typeface="+mj-lt"/>
                        <a:ea typeface="Cambria" panose="02040503050406030204" pitchFamily="18" charset="0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1000" b="1" i="0" u="none" strike="noStrike" dirty="0" smtClean="0">
                        <a:solidFill>
                          <a:srgbClr val="000000"/>
                        </a:solidFill>
                        <a:effectLst/>
                        <a:latin typeface="+mj-lt"/>
                        <a:ea typeface="Cambria" panose="02040503050406030204" pitchFamily="18" charset="0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1000" b="1" i="0" u="none" strike="noStrike" dirty="0" smtClean="0">
                        <a:solidFill>
                          <a:srgbClr val="000000"/>
                        </a:solidFill>
                        <a:effectLst/>
                        <a:latin typeface="+mj-lt"/>
                        <a:ea typeface="Cambria" panose="02040503050406030204" pitchFamily="18" charset="0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00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8,349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50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anchor="ctr"/>
                </a:tc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GB" sz="1000" b="1" i="0" u="none" strike="noStrike" dirty="0" smtClean="0">
                        <a:solidFill>
                          <a:srgbClr val="000000"/>
                        </a:solidFill>
                        <a:effectLst/>
                        <a:latin typeface="+mj-lt"/>
                        <a:ea typeface="Cambria" panose="02040503050406030204" pitchFamily="18" charset="0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GB" sz="1000" b="1" i="0" u="none" strike="noStrike" dirty="0" smtClean="0">
                        <a:solidFill>
                          <a:srgbClr val="000000"/>
                        </a:solidFill>
                        <a:effectLst/>
                        <a:latin typeface="+mj-lt"/>
                        <a:ea typeface="Cambria" panose="02040503050406030204" pitchFamily="18" charset="0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GB" sz="1000" b="1" i="0" u="none" strike="noStrike" dirty="0" smtClean="0">
                        <a:solidFill>
                          <a:srgbClr val="000000"/>
                        </a:solidFill>
                        <a:effectLst/>
                        <a:latin typeface="+mj-lt"/>
                        <a:ea typeface="Cambria" panose="02040503050406030204" pitchFamily="18" charset="0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0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7,786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50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anchor="ctr"/>
                </a:tc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GB" sz="1000" b="1" i="0" u="none" strike="noStrike" dirty="0" smtClean="0">
                        <a:solidFill>
                          <a:srgbClr val="000000"/>
                        </a:solidFill>
                        <a:effectLst/>
                        <a:latin typeface="+mj-lt"/>
                        <a:ea typeface="Cambria" panose="02040503050406030204" pitchFamily="18" charset="0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GB" sz="1000" b="1" i="0" u="none" strike="noStrike" dirty="0" smtClean="0">
                        <a:solidFill>
                          <a:srgbClr val="000000"/>
                        </a:solidFill>
                        <a:effectLst/>
                        <a:latin typeface="+mj-lt"/>
                        <a:ea typeface="Cambria" panose="02040503050406030204" pitchFamily="18" charset="0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GB" sz="1000" b="1" i="0" u="none" strike="noStrike" dirty="0" smtClean="0">
                        <a:solidFill>
                          <a:srgbClr val="000000"/>
                        </a:solidFill>
                        <a:effectLst/>
                        <a:latin typeface="+mj-lt"/>
                        <a:ea typeface="Cambria" panose="02040503050406030204" pitchFamily="18" charset="0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0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7,464</a:t>
                      </a: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100" b="1" dirty="0">
                        <a:latin typeface="Cambria" pitchFamily="18" charset="0"/>
                        <a:ea typeface="Times New Roman"/>
                      </a:endParaRPr>
                    </a:p>
                  </a:txBody>
                  <a:tcPr marL="68580" marR="68580" marT="0" marB="0" anchor="ctr"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0" b="1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j-lt"/>
                        <a:ea typeface="+mn-ea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0" b="1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j-lt"/>
                        <a:ea typeface="+mn-ea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0" b="1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j-lt"/>
                        <a:ea typeface="+mn-ea"/>
                        <a:cs typeface="+mn-cs"/>
                      </a:endParaRP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10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j-lt"/>
                          <a:ea typeface="+mn-ea"/>
                          <a:cs typeface="+mn-cs"/>
                        </a:rPr>
                        <a:t>6,438</a:t>
                      </a:r>
                      <a:endParaRPr kumimoji="0" lang="en-GB" sz="1000" b="1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68580" marR="68580" marT="0" marB="0" anchor="ctr"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GB" sz="650" b="1" i="0" u="none" strike="noStrike" dirty="0" smtClean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ctr" defTabSz="6858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0" b="1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j-lt"/>
                        <a:ea typeface="+mn-ea"/>
                        <a:cs typeface="+mn-cs"/>
                      </a:endParaRPr>
                    </a:p>
                    <a:p>
                      <a:pPr marL="0" marR="0" lvl="0" indent="0" algn="ctr" defTabSz="6858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0" b="1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j-lt"/>
                        <a:ea typeface="+mn-ea"/>
                        <a:cs typeface="+mn-cs"/>
                      </a:endParaRPr>
                    </a:p>
                    <a:p>
                      <a:pPr marL="0" marR="0" lvl="0" indent="0" algn="ctr" defTabSz="6858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0" b="1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j-lt"/>
                        <a:ea typeface="+mn-ea"/>
                        <a:cs typeface="+mn-cs"/>
                      </a:endParaRPr>
                    </a:p>
                    <a:p>
                      <a:pPr marL="0" marR="0" lvl="0" indent="0" algn="ctr" defTabSz="6858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10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j-lt"/>
                          <a:ea typeface="+mn-ea"/>
                          <a:cs typeface="+mn-cs"/>
                        </a:rPr>
                        <a:t>6,552</a:t>
                      </a:r>
                      <a:endParaRPr kumimoji="0" lang="en-GB" sz="10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j-lt"/>
                        <a:ea typeface="+mn-ea"/>
                        <a:cs typeface="+mn-cs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GB" sz="650" b="1" i="0" u="none" strike="noStrike" dirty="0" smtClean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/>
                </a:tc>
                <a:tc gridSpan="2">
                  <a:txBody>
                    <a:bodyPr/>
                    <a:lstStyle/>
                    <a:p>
                      <a:pPr algn="ctr" fontAlgn="ctr"/>
                      <a:endParaRPr lang="en-GB" sz="1000" b="1" i="0" u="none" strike="noStrike" dirty="0" smtClean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  <a:p>
                      <a:pPr algn="ctr" fontAlgn="ctr"/>
                      <a:endParaRPr lang="en-GB" sz="1000" b="1" i="0" u="none" strike="noStrike" dirty="0" smtClean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  <a:p>
                      <a:pPr algn="ctr" fontAlgn="ctr"/>
                      <a:endParaRPr lang="en-GB" sz="1000" b="1" i="0" u="none" strike="noStrike" dirty="0" smtClean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  <a:p>
                      <a:pPr algn="ctr" fontAlgn="ctr"/>
                      <a:r>
                        <a:rPr lang="en-GB" sz="100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6,263</a:t>
                      </a:r>
                      <a:endParaRPr lang="en-GB" sz="1000" b="1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en-GB" sz="1100" b="1" dirty="0">
                        <a:latin typeface="+mn-lt"/>
                      </a:endParaRPr>
                    </a:p>
                  </a:txBody>
                  <a:tcPr marL="9525" marR="9525" marT="9525" marB="0" anchor="ctr"/>
                </a:tc>
                <a:tc gridSpan="2">
                  <a:txBody>
                    <a:bodyPr/>
                    <a:lstStyle/>
                    <a:p>
                      <a:pPr algn="ctr" fontAlgn="ctr"/>
                      <a:endParaRPr lang="en-GB" sz="1000" b="1" i="0" u="none" strike="noStrike" dirty="0" smtClean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  <a:p>
                      <a:pPr algn="ctr" fontAlgn="ctr"/>
                      <a:endParaRPr lang="en-GB" sz="1000" b="1" i="0" u="none" strike="noStrike" dirty="0" smtClean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  <a:p>
                      <a:pPr algn="ctr" fontAlgn="ctr"/>
                      <a:endParaRPr lang="en-GB" sz="1000" b="1" i="0" u="none" strike="noStrike" dirty="0" smtClean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  <a:p>
                      <a:pPr algn="ctr" fontAlgn="ctr"/>
                      <a:r>
                        <a:rPr lang="en-GB" sz="100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6,042</a:t>
                      </a:r>
                      <a:endParaRPr lang="en-GB" sz="1000" b="1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 dirty="0"/>
                    </a:p>
                  </a:txBody>
                  <a:tcPr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gridSpan="2">
                  <a:txBody>
                    <a:bodyPr/>
                    <a:lstStyle/>
                    <a:p>
                      <a:pPr algn="ctr"/>
                      <a:endParaRPr lang="en-GB" sz="1000" b="1" dirty="0" smtClean="0">
                        <a:latin typeface="+mj-lt"/>
                      </a:endParaRPr>
                    </a:p>
                    <a:p>
                      <a:pPr algn="ctr"/>
                      <a:endParaRPr lang="en-GB" sz="1000" b="1" dirty="0" smtClean="0">
                        <a:latin typeface="+mj-lt"/>
                      </a:endParaRPr>
                    </a:p>
                    <a:p>
                      <a:pPr algn="ctr"/>
                      <a:endParaRPr lang="en-GB" sz="1000" b="1" dirty="0" smtClean="0">
                        <a:latin typeface="+mj-lt"/>
                      </a:endParaRPr>
                    </a:p>
                    <a:p>
                      <a:pPr algn="ctr"/>
                      <a:r>
                        <a:rPr lang="en-GB" sz="1000" b="1" dirty="0" smtClean="0">
                          <a:latin typeface="+mj-lt"/>
                        </a:rPr>
                        <a:t>5,404</a:t>
                      </a:r>
                      <a:endParaRPr lang="en-GB" sz="1000" b="1" dirty="0">
                        <a:latin typeface="+mj-lt"/>
                      </a:endParaRP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b"/>
                      <a:endParaRPr lang="en-US" sz="1000" b="1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</a:endParaRPr>
                    </a:p>
                  </a:txBody>
                  <a:tcPr marL="9525" marR="9525" marT="9525" marB="0" anchor="ctr"/>
                </a:tc>
                <a:tc gridSpan="2">
                  <a:txBody>
                    <a:bodyPr/>
                    <a:lstStyle/>
                    <a:p>
                      <a:pPr algn="ctr"/>
                      <a:endParaRPr lang="en-GB" sz="1000" b="1" dirty="0" smtClean="0">
                        <a:latin typeface="+mj-lt"/>
                      </a:endParaRPr>
                    </a:p>
                    <a:p>
                      <a:pPr algn="ctr"/>
                      <a:endParaRPr lang="en-GB" sz="1000" b="1" dirty="0" smtClean="0">
                        <a:latin typeface="+mj-lt"/>
                      </a:endParaRPr>
                    </a:p>
                    <a:p>
                      <a:pPr algn="ctr"/>
                      <a:endParaRPr lang="en-GB" sz="1000" b="1" dirty="0" smtClean="0">
                        <a:latin typeface="+mj-lt"/>
                      </a:endParaRPr>
                    </a:p>
                    <a:p>
                      <a:pPr algn="ctr"/>
                      <a:r>
                        <a:rPr lang="en-GB" sz="1000" b="1" dirty="0" smtClean="0">
                          <a:latin typeface="+mj-lt"/>
                        </a:rPr>
                        <a:t>5,272</a:t>
                      </a:r>
                      <a:endParaRPr lang="en-GB" sz="1000" b="1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GB" sz="1000" b="1" i="0" u="none" strike="noStrike" dirty="0" smtClean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GB" sz="1000" b="1" i="0" u="none" strike="noStrike" dirty="0" smtClean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GB" sz="1000" b="1" i="0" u="none" strike="noStrike" dirty="0" smtClean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0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5,891</a:t>
                      </a:r>
                      <a:endParaRPr lang="en-GB" sz="1000" b="1" i="0" u="none" strike="noStrike" dirty="0" smtClean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 dirty="0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endParaRPr lang="en-GB" sz="1000" b="1" dirty="0" smtClean="0">
                        <a:latin typeface="+mj-lt"/>
                      </a:endParaRPr>
                    </a:p>
                    <a:p>
                      <a:pPr algn="ctr"/>
                      <a:endParaRPr lang="en-GB" sz="1000" b="1" dirty="0" smtClean="0">
                        <a:latin typeface="+mj-lt"/>
                      </a:endParaRPr>
                    </a:p>
                    <a:p>
                      <a:pPr algn="ctr"/>
                      <a:endParaRPr lang="en-GB" sz="1000" b="1" dirty="0" smtClean="0">
                        <a:latin typeface="+mj-lt"/>
                      </a:endParaRPr>
                    </a:p>
                    <a:p>
                      <a:pPr algn="ctr"/>
                      <a:r>
                        <a:rPr lang="en-GB" sz="1000" b="1" dirty="0" smtClean="0">
                          <a:latin typeface="+mj-lt"/>
                        </a:rPr>
                        <a:t>6,461</a:t>
                      </a:r>
                      <a:endParaRPr lang="en-GB" sz="1000" b="1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en-US" sz="1000" b="1" i="0" u="none" strike="noStrike" dirty="0">
                        <a:solidFill>
                          <a:srgbClr val="000000"/>
                        </a:solidFill>
                        <a:latin typeface="Cambri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AD7FD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ctr" defTabSz="6858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50" b="1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ctr" defTabSz="6858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50" b="1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ctr" defTabSz="6858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50" b="1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ctr" defTabSz="6858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105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7,951</a:t>
                      </a:r>
                    </a:p>
                  </a:txBody>
                  <a:tcPr marL="9524" marR="9524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 dirty="0"/>
                    </a:p>
                  </a:txBody>
                  <a:tcPr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200" b="1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200" b="1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12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80,328</a:t>
                      </a: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en-US" sz="800" b="0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</a:endParaRP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AD7FD"/>
                    </a:solidFill>
                  </a:tcPr>
                </a:tc>
              </a:tr>
              <a:tr h="364265">
                <a:tc gridSpan="2">
                  <a:txBody>
                    <a:bodyPr/>
                    <a:lstStyle/>
                    <a:p>
                      <a:pPr algn="ctr"/>
                      <a:r>
                        <a:rPr lang="en-GB" sz="770" b="1" dirty="0">
                          <a:latin typeface="Cambria" pitchFamily="18" charset="0"/>
                          <a:ea typeface="Cambria" panose="02040503050406030204" pitchFamily="18" charset="0"/>
                        </a:rPr>
                        <a:t>TOTAL</a:t>
                      </a:r>
                      <a:r>
                        <a:rPr lang="en-GB" sz="770" b="1" baseline="0" dirty="0">
                          <a:latin typeface="Cambria" pitchFamily="18" charset="0"/>
                          <a:ea typeface="Cambria" panose="02040503050406030204" pitchFamily="18" charset="0"/>
                        </a:rPr>
                        <a:t> NO.  OF </a:t>
                      </a:r>
                      <a:r>
                        <a:rPr lang="en-GB" sz="770" b="1" baseline="0" dirty="0" smtClean="0">
                          <a:latin typeface="Cambria" pitchFamily="18" charset="0"/>
                          <a:ea typeface="Cambria" panose="02040503050406030204" pitchFamily="18" charset="0"/>
                        </a:rPr>
                        <a:t>OVERBOOKING/</a:t>
                      </a:r>
                    </a:p>
                    <a:p>
                      <a:pPr algn="ctr"/>
                      <a:r>
                        <a:rPr lang="en-GB" sz="770" b="1" baseline="0" dirty="0" smtClean="0">
                          <a:latin typeface="Cambria" pitchFamily="18" charset="0"/>
                          <a:ea typeface="Cambria" panose="02040503050406030204" pitchFamily="18" charset="0"/>
                        </a:rPr>
                        <a:t>DENIED </a:t>
                      </a:r>
                      <a:r>
                        <a:rPr lang="en-GB" sz="770" b="1" baseline="0" dirty="0">
                          <a:latin typeface="Cambria" pitchFamily="18" charset="0"/>
                          <a:ea typeface="Cambria" panose="02040503050406030204" pitchFamily="18" charset="0"/>
                        </a:rPr>
                        <a:t>BOARDING</a:t>
                      </a:r>
                      <a:endParaRPr lang="en-GB" sz="770" b="1" dirty="0"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6405" marR="6405" marT="640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en-GB" sz="800" dirty="0">
                        <a:latin typeface="Cambria" pitchFamily="18" charset="0"/>
                      </a:endParaRPr>
                    </a:p>
                  </a:txBody>
                  <a:tcPr marL="6405" marR="6405" marT="640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6FE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GB" sz="1000" b="1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b="1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50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anchor="ctr"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GB" sz="1000" b="1" dirty="0" smtClean="0">
                          <a:latin typeface="+mj-lt"/>
                          <a:ea typeface="Cambria" panose="02040503050406030204" pitchFamily="18" charset="0"/>
                        </a:rPr>
                        <a:t>3</a:t>
                      </a:r>
                      <a:endParaRPr lang="en-GB" sz="1000" b="1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50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anchor="ctr"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GB" sz="1000" b="1" dirty="0" smtClean="0">
                          <a:latin typeface="+mj-lt"/>
                          <a:ea typeface="Cambria" panose="02040503050406030204" pitchFamily="18" charset="0"/>
                        </a:rPr>
                        <a:t>3</a:t>
                      </a:r>
                      <a:endParaRPr lang="en-GB" sz="1000" b="1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800" b="0" dirty="0" smtClean="0">
                        <a:latin typeface="Cambria" pitchFamily="18" charset="0"/>
                        <a:ea typeface="Times New Roman"/>
                      </a:endParaRPr>
                    </a:p>
                  </a:txBody>
                  <a:tcPr marL="9525" marR="9525" marT="9525" marB="0" anchor="ctr"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GB" sz="1000" b="1" dirty="0" smtClean="0">
                          <a:latin typeface="+mj-lt"/>
                        </a:rPr>
                        <a:t>3</a:t>
                      </a:r>
                      <a:endParaRPr lang="en-GB" sz="1000" b="1" dirty="0">
                        <a:latin typeface="+mj-lt"/>
                      </a:endParaRP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GB" sz="650" b="1" i="0" u="none" strike="noStrike" dirty="0" smtClean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GB" sz="1000" b="1" dirty="0" smtClean="0">
                          <a:latin typeface="+mj-lt"/>
                        </a:rPr>
                        <a:t>3</a:t>
                      </a:r>
                      <a:endParaRPr lang="en-GB" sz="1000" b="1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GB" sz="650" b="1" i="0" u="none" strike="noStrike" dirty="0" smtClean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GB" sz="1000" b="1" dirty="0" smtClean="0">
                          <a:latin typeface="+mj-lt"/>
                        </a:rPr>
                        <a:t>-</a:t>
                      </a:r>
                      <a:endParaRPr lang="en-GB" sz="1000" b="1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GB" sz="650" b="1" i="0" u="none" strike="noStrike" dirty="0" smtClean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GB" sz="1000" b="1" dirty="0" smtClean="0">
                          <a:latin typeface="+mj-lt"/>
                        </a:rPr>
                        <a:t>2</a:t>
                      </a:r>
                      <a:endParaRPr lang="en-GB" sz="1000" b="1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60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anchor="ctr"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GB" sz="1000" b="1" dirty="0" smtClean="0">
                          <a:latin typeface="+mj-lt"/>
                        </a:rPr>
                        <a:t>1</a:t>
                      </a:r>
                      <a:endParaRPr lang="en-GB" sz="1000" b="1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sz="600" b="1" i="0" u="none" strike="noStrike" dirty="0">
                        <a:solidFill>
                          <a:srgbClr val="000000"/>
                        </a:solidFill>
                        <a:latin typeface="Cambria"/>
                      </a:endParaRPr>
                    </a:p>
                  </a:txBody>
                  <a:tcPr marL="9525" marR="9525" marT="9525" marB="0" anchor="ctr"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GB" sz="1000" b="1" dirty="0" smtClean="0">
                          <a:latin typeface="+mj-lt"/>
                        </a:rPr>
                        <a:t>-</a:t>
                      </a:r>
                      <a:endParaRPr lang="en-GB" sz="1000" b="1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800" b="0" dirty="0" smtClean="0">
                        <a:latin typeface="Cambria" pitchFamily="18" charset="0"/>
                        <a:ea typeface="Times New Roman"/>
                      </a:endParaRPr>
                    </a:p>
                  </a:txBody>
                  <a:tcPr marL="9525" marR="9525" marT="9525" marB="0" anchor="ctr"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GB" sz="1000" b="1" dirty="0" smtClean="0">
                          <a:latin typeface="+mj-lt"/>
                        </a:rPr>
                        <a:t>1</a:t>
                      </a:r>
                      <a:endParaRPr lang="en-GB" sz="1000" b="1" dirty="0">
                        <a:latin typeface="+mj-lt"/>
                      </a:endParaRPr>
                    </a:p>
                  </a:txBody>
                  <a:tcPr marL="9524" marR="9524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GB" sz="1000" b="1" dirty="0" smtClean="0">
                          <a:latin typeface="+mj-lt"/>
                        </a:rPr>
                        <a:t>1</a:t>
                      </a:r>
                      <a:endParaRPr lang="en-GB" sz="1000" b="1" dirty="0">
                        <a:latin typeface="+mj-lt"/>
                      </a:endParaRPr>
                    </a:p>
                  </a:txBody>
                  <a:tcPr marL="9524" marR="9524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sz="900" b="1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</a:endParaRPr>
                    </a:p>
                  </a:txBody>
                  <a:tcPr marL="11251" marR="11251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GB" sz="1000" b="1" dirty="0" smtClean="0">
                          <a:latin typeface="+mj-lt"/>
                        </a:rPr>
                        <a:t>-</a:t>
                      </a:r>
                      <a:endParaRPr lang="en-GB" sz="1000" b="1" dirty="0">
                        <a:latin typeface="+mj-lt"/>
                      </a:endParaRPr>
                    </a:p>
                  </a:txBody>
                  <a:tcPr marL="9524" marR="9524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GB" sz="1200" b="1" dirty="0" smtClean="0">
                          <a:latin typeface="+mn-lt"/>
                        </a:rPr>
                        <a:t>17</a:t>
                      </a:r>
                      <a:endParaRPr lang="en-GB" sz="1200" b="1" dirty="0">
                        <a:latin typeface="+mn-lt"/>
                      </a:endParaRPr>
                    </a:p>
                  </a:txBody>
                  <a:tcPr marL="9524" marR="9524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sz="800" b="1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</a:tr>
            </a:tbl>
          </a:graphicData>
        </a:graphic>
      </p:graphicFrame>
      <p:sp>
        <p:nvSpPr>
          <p:cNvPr id="31746" name="Rectangle 2"/>
          <p:cNvSpPr>
            <a:spLocks noChangeArrowheads="1"/>
          </p:cNvSpPr>
          <p:nvPr/>
        </p:nvSpPr>
        <p:spPr bwMode="auto">
          <a:xfrm>
            <a:off x="3233679" y="97795"/>
            <a:ext cx="5724644" cy="26161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indent="457200" algn="just" fontAlgn="base">
              <a:spcBef>
                <a:spcPct val="0"/>
              </a:spcBef>
              <a:spcAft>
                <a:spcPct val="0"/>
              </a:spcAft>
            </a:pPr>
            <a:r>
              <a:rPr lang="en-US" sz="1100" dirty="0">
                <a:solidFill>
                  <a:prstClr val="black"/>
                </a:solidFill>
                <a:ea typeface="Calibri" pitchFamily="34" charset="0"/>
                <a:cs typeface="Times New Roman" pitchFamily="18" charset="0"/>
              </a:rPr>
              <a:t>						</a:t>
            </a:r>
            <a:endParaRPr lang="en-US" dirty="0">
              <a:solidFill>
                <a:prstClr val="black"/>
              </a:solidFill>
              <a:latin typeface="Arial" pitchFamily="34" charset="0"/>
            </a:endParaRPr>
          </a:p>
        </p:txBody>
      </p:sp>
      <p:sp>
        <p:nvSpPr>
          <p:cNvPr id="31747" name="Rectangle 3"/>
          <p:cNvSpPr>
            <a:spLocks noChangeArrowheads="1"/>
          </p:cNvSpPr>
          <p:nvPr/>
        </p:nvSpPr>
        <p:spPr bwMode="auto">
          <a:xfrm>
            <a:off x="1703512" y="230392"/>
            <a:ext cx="8784976" cy="61555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indent="457200" algn="ctr" fontAlgn="base">
              <a:spcBef>
                <a:spcPct val="0"/>
              </a:spcBef>
              <a:spcAft>
                <a:spcPct val="0"/>
              </a:spcAft>
              <a:tabLst>
                <a:tab pos="384175" algn="l"/>
              </a:tabLst>
            </a:pPr>
            <a:r>
              <a:rPr lang="en-GB" sz="1100" b="1" dirty="0" smtClean="0">
                <a:solidFill>
                  <a:prstClr val="black"/>
                </a:solidFill>
                <a:latin typeface="Cambria" pitchFamily="18" charset="0"/>
                <a:ea typeface="Calibri" pitchFamily="34" charset="0"/>
                <a:cs typeface="Times New Roman" pitchFamily="18" charset="0"/>
              </a:rPr>
              <a:t>NIGERIA </a:t>
            </a:r>
            <a:r>
              <a:rPr lang="en-GB" sz="1100" b="1" dirty="0">
                <a:solidFill>
                  <a:prstClr val="black"/>
                </a:solidFill>
                <a:latin typeface="Cambria" pitchFamily="18" charset="0"/>
                <a:ea typeface="Calibri" pitchFamily="34" charset="0"/>
                <a:cs typeface="Times New Roman" pitchFamily="18" charset="0"/>
              </a:rPr>
              <a:t>CIVIL AVIATION AUTHORITY</a:t>
            </a:r>
          </a:p>
          <a:p>
            <a:pPr indent="457200" algn="ctr" fontAlgn="base">
              <a:spcBef>
                <a:spcPct val="0"/>
              </a:spcBef>
              <a:spcAft>
                <a:spcPct val="0"/>
              </a:spcAft>
              <a:tabLst>
                <a:tab pos="384175" algn="l"/>
              </a:tabLst>
            </a:pPr>
            <a:r>
              <a:rPr lang="en-US" sz="1100" b="1" dirty="0">
                <a:solidFill>
                  <a:prstClr val="black"/>
                </a:solidFill>
                <a:latin typeface="Cambria" pitchFamily="18" charset="0"/>
                <a:ea typeface="Calibri" pitchFamily="34" charset="0"/>
                <a:cs typeface="Times New Roman" pitchFamily="18" charset="0"/>
              </a:rPr>
              <a:t>OVER-BOOKING/DENIED BOARDING : DOMESTIC AIRLINE OPERATIONS </a:t>
            </a:r>
            <a:endParaRPr lang="en-US" sz="1100" dirty="0">
              <a:solidFill>
                <a:prstClr val="black"/>
              </a:solidFill>
              <a:latin typeface="Cambria" pitchFamily="18" charset="0"/>
            </a:endParaRPr>
          </a:p>
          <a:p>
            <a:pPr indent="457200" algn="ctr" eaLnBrk="0" fontAlgn="base" hangingPunct="0">
              <a:spcBef>
                <a:spcPct val="0"/>
              </a:spcBef>
              <a:spcAft>
                <a:spcPct val="0"/>
              </a:spcAft>
              <a:tabLst>
                <a:tab pos="384175" algn="l"/>
              </a:tabLst>
            </a:pPr>
            <a:r>
              <a:rPr lang="en-US" sz="1100" b="1" dirty="0">
                <a:solidFill>
                  <a:prstClr val="black"/>
                </a:solidFill>
                <a:latin typeface="Cambria" pitchFamily="18" charset="0"/>
                <a:ea typeface="Calibri" pitchFamily="34" charset="0"/>
                <a:cs typeface="Times New Roman" pitchFamily="18" charset="0"/>
              </a:rPr>
              <a:t>(JANUARY –  DECEMBER, </a:t>
            </a:r>
            <a:r>
              <a:rPr lang="en-US" sz="1100" b="1" dirty="0" smtClean="0">
                <a:solidFill>
                  <a:prstClr val="black"/>
                </a:solidFill>
                <a:latin typeface="Cambria" pitchFamily="18" charset="0"/>
                <a:ea typeface="Calibri" pitchFamily="34" charset="0"/>
                <a:cs typeface="Times New Roman" pitchFamily="18" charset="0"/>
              </a:rPr>
              <a:t>2022)</a:t>
            </a:r>
            <a:endParaRPr lang="en-US" sz="1100" dirty="0">
              <a:solidFill>
                <a:prstClr val="black"/>
              </a:solidFill>
              <a:latin typeface="Cambria" pitchFamily="18" charset="0"/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>
          <a:xfrm>
            <a:off x="11658615" y="6320334"/>
            <a:ext cx="360040" cy="293117"/>
          </a:xfrm>
        </p:spPr>
        <p:txBody>
          <a:bodyPr/>
          <a:lstStyle/>
          <a:p>
            <a:fld id="{CCABDE6A-FE08-491F-AF40-CD2837FB5FE1}" type="slidenum">
              <a:rPr lang="en-US" b="1" smtClean="0">
                <a:solidFill>
                  <a:prstClr val="black">
                    <a:tint val="75000"/>
                  </a:prstClr>
                </a:solidFill>
              </a:rPr>
              <a:pPr/>
              <a:t>26</a:t>
            </a:fld>
            <a:endParaRPr lang="en-US" b="1" dirty="0">
              <a:solidFill>
                <a:prstClr val="black">
                  <a:tint val="75000"/>
                </a:prstClr>
              </a:solidFill>
            </a:endParaRPr>
          </a:p>
        </p:txBody>
      </p:sp>
      <p:graphicFrame>
        <p:nvGraphicFramePr>
          <p:cNvPr id="8" name="Object 7"/>
          <p:cNvGraphicFramePr>
            <a:graphicFrameLocks noChangeAspect="1"/>
          </p:cNvGraphicFramePr>
          <p:nvPr>
            <p:extLst/>
          </p:nvPr>
        </p:nvGraphicFramePr>
        <p:xfrm>
          <a:off x="11223523" y="97795"/>
          <a:ext cx="795132" cy="704691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54278" r:id="rId4" imgW="568482" imgH="638663" progId="">
                  <p:embed/>
                </p:oleObj>
              </mc:Choice>
              <mc:Fallback>
                <p:oleObj r:id="rId4" imgW="568482" imgH="638663" progId="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5"/>
                      <a:stretch>
                        <a:fillRect/>
                      </a:stretch>
                    </p:blipFill>
                    <p:spPr>
                      <a:xfrm>
                        <a:off x="11223523" y="97795"/>
                        <a:ext cx="795132" cy="704691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</p:spTree>
    <p:extLst>
      <p:ext uri="{BB962C8B-B14F-4D97-AF65-F5344CB8AC3E}">
        <p14:creationId xmlns:p14="http://schemas.microsoft.com/office/powerpoint/2010/main" val="363221906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/>
      </p:par>
    </p:tn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 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72605335"/>
              </p:ext>
            </p:extLst>
          </p:nvPr>
        </p:nvGraphicFramePr>
        <p:xfrm>
          <a:off x="226335" y="703768"/>
          <a:ext cx="11632316" cy="6131851"/>
        </p:xfrm>
        <a:graphic>
          <a:graphicData uri="http://schemas.openxmlformats.org/drawingml/2006/table">
            <a:tbl>
              <a:tblPr/>
              <a:tblGrid>
                <a:gridCol w="190124"/>
                <a:gridCol w="796246"/>
                <a:gridCol w="471240"/>
                <a:gridCol w="285717"/>
                <a:gridCol w="457835"/>
                <a:gridCol w="373202"/>
                <a:gridCol w="457835"/>
                <a:gridCol w="339681"/>
                <a:gridCol w="548272"/>
                <a:gridCol w="302481"/>
                <a:gridCol w="476117"/>
                <a:gridCol w="353085"/>
                <a:gridCol w="543208"/>
                <a:gridCol w="380246"/>
                <a:gridCol w="516047"/>
                <a:gridCol w="325925"/>
                <a:gridCol w="425513"/>
                <a:gridCol w="307818"/>
                <a:gridCol w="506994"/>
                <a:gridCol w="371192"/>
                <a:gridCol w="407406"/>
                <a:gridCol w="334978"/>
                <a:gridCol w="425513"/>
                <a:gridCol w="307818"/>
                <a:gridCol w="516047"/>
                <a:gridCol w="334978"/>
                <a:gridCol w="416460"/>
                <a:gridCol w="460338"/>
              </a:tblGrid>
              <a:tr h="350645">
                <a:tc rowSpan="2">
                  <a:txBody>
                    <a:bodyPr/>
                    <a:lstStyle/>
                    <a:p>
                      <a:pPr algn="l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US" sz="500" kern="1200" dirty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Arial"/>
                        </a:rPr>
                        <a:t>    </a:t>
                      </a:r>
                      <a:r>
                        <a:rPr lang="en-US" sz="50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Arial"/>
                        </a:rPr>
                        <a:t>S/N </a:t>
                      </a:r>
                      <a:endParaRPr lang="en-US" sz="50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6405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550" b="1" kern="1200" dirty="0" smtClean="0">
                        <a:solidFill>
                          <a:srgbClr val="000000"/>
                        </a:solidFill>
                        <a:latin typeface="Cambria" pitchFamily="18" charset="0"/>
                        <a:ea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550" b="1" kern="1200" dirty="0" smtClean="0">
                        <a:solidFill>
                          <a:srgbClr val="000000"/>
                        </a:solidFill>
                        <a:latin typeface="Cambria" pitchFamily="18" charset="0"/>
                        <a:ea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US" sz="550" b="1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AIRLINES</a:t>
                      </a:r>
                      <a:r>
                        <a:rPr lang="en-US" sz="55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Calibri"/>
                          <a:cs typeface="Times New Roman"/>
                        </a:rPr>
                        <a:t> </a:t>
                      </a:r>
                      <a:endParaRPr lang="en-US" sz="55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6405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GB" sz="550" b="1" kern="1200" dirty="0" smtClean="0">
                        <a:solidFill>
                          <a:srgbClr val="000000"/>
                        </a:solidFill>
                        <a:latin typeface="Cambria" pitchFamily="18" charset="0"/>
                        <a:ea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550" b="1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JANUARY</a:t>
                      </a:r>
                      <a:endParaRPr lang="en-US" sz="550" b="1" kern="1200" dirty="0" smtClean="0">
                        <a:solidFill>
                          <a:srgbClr val="000000"/>
                        </a:solidFill>
                        <a:latin typeface="Cambria" pitchFamily="18" charset="0"/>
                        <a:ea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550" b="1" kern="1200" dirty="0" smtClean="0">
                        <a:solidFill>
                          <a:srgbClr val="000000"/>
                        </a:solidFill>
                        <a:latin typeface="Cambria" pitchFamily="18" charset="0"/>
                        <a:ea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550" b="1" kern="1200" dirty="0" smtClean="0">
                        <a:solidFill>
                          <a:srgbClr val="000000"/>
                        </a:solidFill>
                        <a:latin typeface="Cambria" pitchFamily="18" charset="0"/>
                        <a:ea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US" sz="550" b="1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FEBRU</a:t>
                      </a:r>
                      <a:r>
                        <a:rPr lang="en-US" sz="550" b="1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ARY </a:t>
                      </a:r>
                      <a:r>
                        <a:rPr lang="en-US" sz="550" b="1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</a:t>
                      </a:r>
                      <a:endParaRPr lang="en-US" sz="55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GB" sz="550" b="1" dirty="0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550" b="1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MARCH </a:t>
                      </a:r>
                      <a:endParaRPr lang="en-US" sz="55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50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GB" sz="550" b="1" dirty="0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550" b="1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APRIL</a:t>
                      </a:r>
                      <a:endParaRPr lang="en-US" sz="55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GB" sz="550" b="1" dirty="0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550" b="1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MAY</a:t>
                      </a:r>
                      <a:endParaRPr lang="en-US" sz="55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GB" sz="550" b="1" dirty="0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550" b="1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JUNE</a:t>
                      </a:r>
                      <a:endParaRPr lang="en-US" sz="55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GB" sz="550" b="1" dirty="0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550" b="1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JULY</a:t>
                      </a:r>
                      <a:endParaRPr lang="en-US" sz="55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50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GB" sz="550" b="1" dirty="0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550" b="1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AUGUST</a:t>
                      </a:r>
                      <a:endParaRPr lang="en-US" sz="55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GB" sz="550" b="1" dirty="0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550" b="1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SEPTEMBER</a:t>
                      </a:r>
                      <a:endParaRPr lang="en-US" sz="55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GB" sz="550" b="1" dirty="0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550" b="1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OCTOBER</a:t>
                      </a:r>
                      <a:endParaRPr lang="en-US" sz="55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GB" sz="550" b="1" dirty="0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550" b="1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NOVERMBER</a:t>
                      </a:r>
                      <a:endParaRPr lang="en-US" sz="55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GB" sz="550" b="1" dirty="0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550" b="1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DECEMBER</a:t>
                      </a:r>
                      <a:endParaRPr lang="en-US" sz="55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600" b="1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Total </a:t>
                      </a: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600" b="1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No. </a:t>
                      </a: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600" b="1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Of </a:t>
                      </a: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600" b="1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Flights Operated</a:t>
                      </a:r>
                      <a:endParaRPr lang="en-US" sz="600" b="1" dirty="0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en-GB" sz="600" b="1" dirty="0" smtClean="0">
                          <a:latin typeface="Cambria" pitchFamily="18" charset="0"/>
                        </a:rPr>
                        <a:t>Total </a:t>
                      </a: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en-GB" sz="600" b="1" dirty="0" smtClean="0">
                          <a:latin typeface="Cambria" pitchFamily="18" charset="0"/>
                        </a:rPr>
                        <a:t>N</a:t>
                      </a:r>
                      <a:r>
                        <a:rPr lang="en-GB" sz="600" b="1" baseline="0" dirty="0" smtClean="0">
                          <a:latin typeface="Cambria" pitchFamily="18" charset="0"/>
                        </a:rPr>
                        <a:t>o. Of  </a:t>
                      </a: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en-GB" sz="600" b="1" baseline="0" dirty="0" smtClean="0">
                          <a:latin typeface="Cambria" pitchFamily="18" charset="0"/>
                        </a:rPr>
                        <a:t>Other Complaints</a:t>
                      </a: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en-US" sz="600" b="1" dirty="0" smtClean="0">
                          <a:latin typeface="Cambria" pitchFamily="18" charset="0"/>
                          <a:ea typeface="Calibri" pitchFamily="34" charset="0"/>
                          <a:cs typeface="Times New Roman" pitchFamily="18" charset="0"/>
                        </a:rPr>
                        <a:t>(Pilferage, Discourtesy, PEBEC Etc.)</a:t>
                      </a:r>
                      <a:endParaRPr lang="en-GB" sz="600" b="1" dirty="0">
                        <a:latin typeface="Cambria" pitchFamily="18" charset="0"/>
                      </a:endParaRPr>
                    </a:p>
                  </a:txBody>
                  <a:tcPr marL="19641" marR="19641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903656">
                <a:tc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algn="l">
                        <a:lnSpc>
                          <a:spcPct val="150000"/>
                        </a:lnSpc>
                      </a:pPr>
                      <a:endParaRPr lang="en-US" sz="700" dirty="0">
                        <a:latin typeface="Cambria" pitchFamily="18" charset="0"/>
                        <a:ea typeface="Times New Roman"/>
                      </a:endParaRPr>
                    </a:p>
                  </a:txBody>
                  <a:tcPr marL="6405" marR="6405" marT="6405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550" b="1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Total No. Of Flights </a:t>
                      </a: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550" b="1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Operated</a:t>
                      </a:r>
                      <a:endParaRPr lang="en-US" sz="550" b="1" dirty="0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0" marR="0" marT="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550" b="1" dirty="0" smtClean="0">
                          <a:latin typeface="Cambria" pitchFamily="18" charset="0"/>
                        </a:rPr>
                        <a:t>N</a:t>
                      </a:r>
                      <a:r>
                        <a:rPr lang="en-GB" sz="550" b="1" baseline="0" dirty="0" smtClean="0">
                          <a:latin typeface="Cambria" pitchFamily="18" charset="0"/>
                        </a:rPr>
                        <a:t>o. Of  Other Complaints</a:t>
                      </a:r>
                      <a:endParaRPr lang="en-GB" sz="550" b="1" dirty="0">
                        <a:latin typeface="Cambria" pitchFamily="18" charset="0"/>
                      </a:endParaRPr>
                    </a:p>
                  </a:txBody>
                  <a:tcPr marL="19641" marR="19641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550" b="1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Total No. Of Flights </a:t>
                      </a: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550" b="1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Operated</a:t>
                      </a:r>
                      <a:endParaRPr lang="en-US" sz="550" b="1" dirty="0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0" marR="0" marT="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550" b="1" dirty="0" smtClean="0">
                          <a:latin typeface="Cambria" pitchFamily="18" charset="0"/>
                        </a:rPr>
                        <a:t>N</a:t>
                      </a:r>
                      <a:r>
                        <a:rPr lang="en-GB" sz="550" b="1" baseline="0" dirty="0" smtClean="0">
                          <a:latin typeface="Cambria" pitchFamily="18" charset="0"/>
                        </a:rPr>
                        <a:t>o. Of  Other Complaints</a:t>
                      </a:r>
                      <a:endParaRPr lang="en-GB" sz="550" b="1" dirty="0">
                        <a:latin typeface="Cambria" pitchFamily="18" charset="0"/>
                      </a:endParaRPr>
                    </a:p>
                  </a:txBody>
                  <a:tcPr marL="19641" marR="19641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550" b="1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Total No. Of Flights </a:t>
                      </a: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550" b="1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Operated</a:t>
                      </a:r>
                      <a:endParaRPr lang="en-US" sz="550" b="1" dirty="0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0" marR="0" marT="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550" b="1" dirty="0" smtClean="0">
                          <a:latin typeface="Cambria" pitchFamily="18" charset="0"/>
                        </a:rPr>
                        <a:t>N</a:t>
                      </a:r>
                      <a:r>
                        <a:rPr lang="en-GB" sz="550" b="1" baseline="0" dirty="0" smtClean="0">
                          <a:latin typeface="Cambria" pitchFamily="18" charset="0"/>
                        </a:rPr>
                        <a:t>o. Of  Other Complaints</a:t>
                      </a:r>
                      <a:endParaRPr lang="en-GB" sz="550" b="1" dirty="0">
                        <a:latin typeface="Cambria" pitchFamily="18" charset="0"/>
                      </a:endParaRPr>
                    </a:p>
                  </a:txBody>
                  <a:tcPr marL="19641" marR="19641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550" b="1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Total No. Of Flights </a:t>
                      </a: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550" b="1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Operated</a:t>
                      </a:r>
                      <a:endParaRPr lang="en-US" sz="550" b="1" dirty="0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0" marR="0" marT="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550" b="1" dirty="0" smtClean="0">
                          <a:latin typeface="Cambria" pitchFamily="18" charset="0"/>
                        </a:rPr>
                        <a:t>N</a:t>
                      </a:r>
                      <a:r>
                        <a:rPr lang="en-GB" sz="550" b="1" baseline="0" dirty="0" smtClean="0">
                          <a:latin typeface="Cambria" pitchFamily="18" charset="0"/>
                        </a:rPr>
                        <a:t>o. Of  Other Complaints</a:t>
                      </a:r>
                      <a:endParaRPr lang="en-GB" sz="550" b="1" dirty="0">
                        <a:latin typeface="Cambria" pitchFamily="18" charset="0"/>
                      </a:endParaRPr>
                    </a:p>
                  </a:txBody>
                  <a:tcPr marL="19641" marR="19641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550" b="1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Total No. Of Flights </a:t>
                      </a: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550" b="1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Operated</a:t>
                      </a:r>
                      <a:endParaRPr lang="en-US" sz="550" b="1" dirty="0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0" marR="0" marT="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550" b="1" dirty="0" smtClean="0">
                          <a:latin typeface="Cambria" pitchFamily="18" charset="0"/>
                        </a:rPr>
                        <a:t>N</a:t>
                      </a:r>
                      <a:r>
                        <a:rPr lang="en-GB" sz="550" b="1" baseline="0" dirty="0" smtClean="0">
                          <a:latin typeface="Cambria" pitchFamily="18" charset="0"/>
                        </a:rPr>
                        <a:t>o. Of  Other Complaints</a:t>
                      </a:r>
                      <a:endParaRPr lang="en-GB" sz="550" b="1" dirty="0">
                        <a:latin typeface="Cambria" pitchFamily="18" charset="0"/>
                      </a:endParaRPr>
                    </a:p>
                  </a:txBody>
                  <a:tcPr marL="19641" marR="19641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550" b="1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Total No. Of Flights </a:t>
                      </a: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550" b="1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Operated</a:t>
                      </a:r>
                      <a:endParaRPr lang="en-US" sz="550" b="1" dirty="0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0" marR="0" marT="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550" b="1" dirty="0" smtClean="0">
                          <a:latin typeface="Cambria" pitchFamily="18" charset="0"/>
                        </a:rPr>
                        <a:t>N</a:t>
                      </a:r>
                      <a:r>
                        <a:rPr lang="en-GB" sz="550" b="1" baseline="0" dirty="0" smtClean="0">
                          <a:latin typeface="Cambria" pitchFamily="18" charset="0"/>
                        </a:rPr>
                        <a:t>o. Of  Other Complaints</a:t>
                      </a:r>
                      <a:endParaRPr lang="en-GB" sz="550" b="1" dirty="0">
                        <a:latin typeface="Cambria" pitchFamily="18" charset="0"/>
                      </a:endParaRPr>
                    </a:p>
                  </a:txBody>
                  <a:tcPr marL="19641" marR="19641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550" b="1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Total No. Of Flights </a:t>
                      </a: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550" b="1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Operated</a:t>
                      </a:r>
                      <a:endParaRPr lang="en-US" sz="550" b="1" dirty="0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0" marR="0" marT="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550" b="1" dirty="0" smtClean="0">
                          <a:latin typeface="Cambria" pitchFamily="18" charset="0"/>
                        </a:rPr>
                        <a:t>N</a:t>
                      </a:r>
                      <a:r>
                        <a:rPr lang="en-GB" sz="550" b="1" baseline="0" dirty="0" smtClean="0">
                          <a:latin typeface="Cambria" pitchFamily="18" charset="0"/>
                        </a:rPr>
                        <a:t>o. Of  Other Complaints</a:t>
                      </a:r>
                      <a:endParaRPr lang="en-GB" sz="550" b="1" dirty="0">
                        <a:latin typeface="Cambria" pitchFamily="18" charset="0"/>
                      </a:endParaRPr>
                    </a:p>
                  </a:txBody>
                  <a:tcPr marL="19641" marR="19641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550" b="1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Total No. Of Flights </a:t>
                      </a: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550" b="1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Operated</a:t>
                      </a:r>
                      <a:endParaRPr lang="en-US" sz="550" b="1" dirty="0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0" marR="0" marT="0" marB="0" vert="vert270" anchor="ctr"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550" b="1" dirty="0" smtClean="0">
                          <a:latin typeface="Cambria" pitchFamily="18" charset="0"/>
                        </a:rPr>
                        <a:t>N</a:t>
                      </a:r>
                      <a:r>
                        <a:rPr lang="en-GB" sz="550" b="1" baseline="0" dirty="0" smtClean="0">
                          <a:latin typeface="Cambria" pitchFamily="18" charset="0"/>
                        </a:rPr>
                        <a:t>o. Of  Other Complaints</a:t>
                      </a:r>
                      <a:endParaRPr lang="en-GB" sz="550" b="1" dirty="0">
                        <a:latin typeface="Cambria" pitchFamily="18" charset="0"/>
                      </a:endParaRPr>
                    </a:p>
                  </a:txBody>
                  <a:tcPr marL="19641" marR="19641" marT="4270" marB="0" vert="vert27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550" b="1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Total No. Of Flights </a:t>
                      </a: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550" b="1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Operated</a:t>
                      </a:r>
                      <a:endParaRPr lang="en-US" sz="550" b="1" dirty="0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0" marR="0" marT="0" marB="0" vert="vert270" anchor="ctr"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550" b="1" dirty="0" smtClean="0">
                          <a:latin typeface="Cambria" pitchFamily="18" charset="0"/>
                        </a:rPr>
                        <a:t>N</a:t>
                      </a:r>
                      <a:r>
                        <a:rPr lang="en-GB" sz="550" b="1" baseline="0" dirty="0" smtClean="0">
                          <a:latin typeface="Cambria" pitchFamily="18" charset="0"/>
                        </a:rPr>
                        <a:t>o. Of  Other Complaints</a:t>
                      </a:r>
                      <a:endParaRPr lang="en-GB" sz="550" b="1" dirty="0">
                        <a:latin typeface="Cambria" pitchFamily="18" charset="0"/>
                      </a:endParaRPr>
                    </a:p>
                  </a:txBody>
                  <a:tcPr marL="19641" marR="19641" marT="4270" marB="0" vert="vert27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550" b="1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Total No. Of Flights </a:t>
                      </a: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550" b="1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Operated</a:t>
                      </a:r>
                      <a:endParaRPr lang="en-US" sz="550" b="1" dirty="0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0" marR="0" marT="0" marB="0" vert="vert270" anchor="ctr"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550" b="1" dirty="0" smtClean="0">
                          <a:latin typeface="Cambria" pitchFamily="18" charset="0"/>
                        </a:rPr>
                        <a:t>N</a:t>
                      </a:r>
                      <a:r>
                        <a:rPr lang="en-GB" sz="550" b="1" baseline="0" dirty="0" smtClean="0">
                          <a:latin typeface="Cambria" pitchFamily="18" charset="0"/>
                        </a:rPr>
                        <a:t>o. Of  Other Complaints</a:t>
                      </a:r>
                      <a:endParaRPr lang="en-GB" sz="550" b="1" dirty="0">
                        <a:latin typeface="Cambria" pitchFamily="18" charset="0"/>
                      </a:endParaRPr>
                    </a:p>
                  </a:txBody>
                  <a:tcPr marL="19641" marR="19641" marT="4270" marB="0" vert="vert27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550" b="1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Total No. Of Flights </a:t>
                      </a: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550" b="1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Operated</a:t>
                      </a:r>
                      <a:endParaRPr lang="en-US" sz="550" b="1" dirty="0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0" marR="0" marT="0" marB="0" vert="vert270" anchor="ctr"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550" b="1" dirty="0" smtClean="0">
                          <a:latin typeface="Cambria" pitchFamily="18" charset="0"/>
                        </a:rPr>
                        <a:t>N</a:t>
                      </a:r>
                      <a:r>
                        <a:rPr lang="en-GB" sz="550" b="1" baseline="0" dirty="0" smtClean="0">
                          <a:latin typeface="Cambria" pitchFamily="18" charset="0"/>
                        </a:rPr>
                        <a:t>o. Of  Other Complaints</a:t>
                      </a:r>
                      <a:endParaRPr lang="en-GB" sz="550" b="1" dirty="0">
                        <a:latin typeface="Cambria" pitchFamily="18" charset="0"/>
                      </a:endParaRPr>
                    </a:p>
                  </a:txBody>
                  <a:tcPr marL="19641" marR="19641" marT="4270" marB="0" vert="vert27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550" b="1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Total No. Of Flights </a:t>
                      </a: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550" b="1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Operated</a:t>
                      </a:r>
                      <a:endParaRPr lang="en-US" sz="550" b="1" dirty="0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0" marR="0" marT="0" marB="0" vert="vert270" anchor="ctr"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550" b="1" dirty="0" smtClean="0">
                          <a:latin typeface="Cambria" pitchFamily="18" charset="0"/>
                        </a:rPr>
                        <a:t>N</a:t>
                      </a:r>
                      <a:r>
                        <a:rPr lang="en-GB" sz="550" b="1" baseline="0" dirty="0" smtClean="0">
                          <a:latin typeface="Cambria" pitchFamily="18" charset="0"/>
                        </a:rPr>
                        <a:t>o. Of  Other Complaints</a:t>
                      </a:r>
                      <a:endParaRPr lang="en-GB" sz="550" b="1" dirty="0">
                        <a:latin typeface="Cambria" pitchFamily="18" charset="0"/>
                      </a:endParaRPr>
                    </a:p>
                  </a:txBody>
                  <a:tcPr marL="19641" marR="19641" marT="4270" marB="0" vert="vert270" anchor="ctr"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650" b="1" dirty="0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0" marR="0" marT="0" marB="0" vert="vert270" anchor="ctr"/>
                </a:tc>
                <a:tc vMerge="1">
                  <a:txBody>
                    <a:bodyPr/>
                    <a:lstStyle/>
                    <a:p>
                      <a:pPr algn="ctr"/>
                      <a:endParaRPr lang="en-GB" sz="650" b="1" dirty="0">
                        <a:latin typeface="Cambria" pitchFamily="18" charset="0"/>
                      </a:endParaRPr>
                    </a:p>
                  </a:txBody>
                  <a:tcPr marL="19641" marR="19641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</a:tr>
              <a:tr h="513053"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650" b="0" kern="1200" dirty="0">
                        <a:solidFill>
                          <a:srgbClr val="000000"/>
                        </a:solidFill>
                        <a:latin typeface="Cambria" pitchFamily="18" charset="0"/>
                        <a:ea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US" sz="650" b="0" kern="1200" dirty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1</a:t>
                      </a:r>
                      <a:r>
                        <a:rPr lang="en-US" sz="650" b="0" kern="1200" dirty="0">
                          <a:solidFill>
                            <a:srgbClr val="000000"/>
                          </a:solidFill>
                          <a:latin typeface="Cambria" pitchFamily="18" charset="0"/>
                          <a:ea typeface="Calibri"/>
                          <a:cs typeface="Times New Roman"/>
                        </a:rPr>
                        <a:t> </a:t>
                      </a:r>
                      <a:endParaRPr lang="en-US" sz="65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640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US" sz="900" b="0" dirty="0">
                          <a:solidFill>
                            <a:schemeClr val="tx1"/>
                          </a:solidFill>
                          <a:latin typeface="+mn-lt"/>
                          <a:ea typeface="Cambria" panose="02040503050406030204" pitchFamily="18" charset="0"/>
                        </a:rPr>
                        <a:t>AERO CONTRACTORS</a:t>
                      </a: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solidFill>
                            <a:schemeClr val="tx1"/>
                          </a:solidFill>
                          <a:latin typeface="+mn-lt"/>
                          <a:ea typeface="Cambria" panose="02040503050406030204" pitchFamily="18" charset="0"/>
                        </a:rPr>
                        <a:t>675</a:t>
                      </a:r>
                      <a:endParaRPr lang="en-GB" sz="1050" dirty="0">
                        <a:solidFill>
                          <a:schemeClr val="tx1"/>
                        </a:solidFill>
                        <a:latin typeface="+mn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n-lt"/>
                          <a:ea typeface="Cambria" panose="02040503050406030204" pitchFamily="18" charset="0"/>
                        </a:rPr>
                        <a:t>2</a:t>
                      </a:r>
                      <a:endParaRPr lang="en-GB" sz="1050" dirty="0">
                        <a:latin typeface="+mn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n-lt"/>
                          <a:ea typeface="Cambria" panose="02040503050406030204" pitchFamily="18" charset="0"/>
                        </a:rPr>
                        <a:t>601</a:t>
                      </a:r>
                      <a:endParaRPr lang="en-GB" sz="1050" dirty="0">
                        <a:latin typeface="+mn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n-lt"/>
                          <a:ea typeface="Cambria" panose="02040503050406030204" pitchFamily="18" charset="0"/>
                        </a:rPr>
                        <a:t>2</a:t>
                      </a:r>
                      <a:endParaRPr lang="en-GB" sz="1050" dirty="0">
                        <a:latin typeface="+mn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n-lt"/>
                          <a:ea typeface="Cambria" panose="02040503050406030204" pitchFamily="18" charset="0"/>
                        </a:rPr>
                        <a:t>514</a:t>
                      </a:r>
                      <a:endParaRPr lang="en-GB" sz="1050" dirty="0">
                        <a:latin typeface="+mn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n-lt"/>
                          <a:ea typeface="Cambria" panose="02040503050406030204" pitchFamily="18" charset="0"/>
                        </a:rPr>
                        <a:t>1</a:t>
                      </a:r>
                      <a:endParaRPr lang="en-GB" sz="1050" dirty="0">
                        <a:latin typeface="+mn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n-lt"/>
                          <a:ea typeface="Cambria" panose="02040503050406030204" pitchFamily="18" charset="0"/>
                          <a:cs typeface="Calibri" panose="020F0502020204030204" pitchFamily="34" charset="0"/>
                        </a:rPr>
                        <a:t>310</a:t>
                      </a:r>
                      <a:endParaRPr lang="en-GB" sz="1050" dirty="0">
                        <a:latin typeface="+mn-lt"/>
                        <a:ea typeface="Cambria" panose="02040503050406030204" pitchFamily="18" charset="0"/>
                        <a:cs typeface="Calibri" panose="020F050202020403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n-lt"/>
                          <a:ea typeface="Cambria" panose="02040503050406030204" pitchFamily="18" charset="0"/>
                          <a:cs typeface="Calibri" panose="020F0502020204030204" pitchFamily="34" charset="0"/>
                        </a:rPr>
                        <a:t>-</a:t>
                      </a:r>
                      <a:endParaRPr lang="en-GB" sz="1050" dirty="0">
                        <a:latin typeface="+mn-lt"/>
                        <a:ea typeface="Cambria" panose="02040503050406030204" pitchFamily="18" charset="0"/>
                        <a:cs typeface="Calibri" panose="020F050202020403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n-lt"/>
                        </a:rPr>
                        <a:t>261</a:t>
                      </a:r>
                      <a:endParaRPr lang="en-GB" sz="1050" dirty="0">
                        <a:latin typeface="+mn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n-lt"/>
                        </a:rPr>
                        <a:t>-</a:t>
                      </a:r>
                      <a:endParaRPr lang="en-GB" sz="1050" dirty="0">
                        <a:latin typeface="+mn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b="0" dirty="0" smtClean="0">
                          <a:latin typeface="+mn-lt"/>
                        </a:rPr>
                        <a:t>238</a:t>
                      </a:r>
                      <a:endParaRPr lang="en-GB" sz="1050" b="0" dirty="0">
                        <a:latin typeface="+mn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b="0" dirty="0" smtClean="0">
                          <a:latin typeface="+mn-lt"/>
                        </a:rPr>
                        <a:t>-</a:t>
                      </a:r>
                      <a:endParaRPr lang="en-GB" sz="1050" b="0" dirty="0">
                        <a:latin typeface="+mn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n-lt"/>
                        </a:rPr>
                        <a:t>117</a:t>
                      </a:r>
                      <a:endParaRPr lang="en-GB" sz="1050" dirty="0">
                        <a:latin typeface="+mn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n-lt"/>
                        </a:rPr>
                        <a:t>2</a:t>
                      </a:r>
                      <a:endParaRPr lang="en-GB" sz="1050" dirty="0">
                        <a:latin typeface="+mn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GB" sz="1050" dirty="0" smtClean="0">
                          <a:latin typeface="+mn-lt"/>
                        </a:rPr>
                        <a:t>-</a:t>
                      </a:r>
                      <a:endParaRPr lang="en-GB" sz="1050" dirty="0">
                        <a:latin typeface="+mn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GB" sz="1050" dirty="0" smtClean="0">
                          <a:latin typeface="+mn-lt"/>
                        </a:rPr>
                        <a:t>-</a:t>
                      </a:r>
                      <a:endParaRPr lang="en-GB" sz="1050" dirty="0">
                        <a:latin typeface="+mn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GB" sz="1050" dirty="0" smtClean="0">
                          <a:latin typeface="+mn-lt"/>
                        </a:rPr>
                        <a:t>-</a:t>
                      </a:r>
                      <a:endParaRPr lang="en-GB" sz="1050" dirty="0">
                        <a:latin typeface="+mn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GB" sz="1050" dirty="0" smtClean="0">
                          <a:latin typeface="+mn-lt"/>
                        </a:rPr>
                        <a:t>-</a:t>
                      </a:r>
                      <a:endParaRPr lang="en-GB" sz="1050" dirty="0">
                        <a:latin typeface="+mn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-</a:t>
                      </a:r>
                      <a:endParaRPr lang="en-GB" sz="105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GB" sz="1050" dirty="0" smtClean="0">
                          <a:latin typeface="+mn-lt"/>
                        </a:rPr>
                        <a:t>-</a:t>
                      </a:r>
                      <a:endParaRPr lang="en-GB" sz="1050" dirty="0">
                        <a:latin typeface="+mn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GB" sz="1050" dirty="0" smtClean="0">
                          <a:latin typeface="+mn-lt"/>
                        </a:rPr>
                        <a:t>-</a:t>
                      </a:r>
                      <a:endParaRPr lang="en-GB" sz="1050" dirty="0">
                        <a:latin typeface="+mn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GB" sz="1050" dirty="0" smtClean="0">
                          <a:latin typeface="+mn-lt"/>
                        </a:rPr>
                        <a:t>-</a:t>
                      </a:r>
                      <a:endParaRPr lang="en-GB" sz="1050" dirty="0">
                        <a:latin typeface="+mn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1050" b="0" dirty="0" smtClean="0">
                          <a:solidFill>
                            <a:srgbClr val="000000"/>
                          </a:solidFill>
                          <a:effectLst/>
                          <a:latin typeface="+mn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390</a:t>
                      </a:r>
                      <a:endParaRPr lang="en-GB" sz="1050" b="0" dirty="0">
                        <a:effectLst/>
                        <a:latin typeface="+mn-lt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b="0" dirty="0" smtClean="0">
                          <a:latin typeface="+mn-lt"/>
                        </a:rPr>
                        <a:t>-</a:t>
                      </a:r>
                      <a:endParaRPr lang="en-GB" sz="1050" b="0" dirty="0">
                        <a:latin typeface="+mn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3106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335973"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650" b="0" kern="1200" dirty="0">
                        <a:solidFill>
                          <a:srgbClr val="000000"/>
                        </a:solidFill>
                        <a:latin typeface="Cambria" pitchFamily="18" charset="0"/>
                        <a:ea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US" sz="650" b="0" kern="1200" dirty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2</a:t>
                      </a:r>
                      <a:r>
                        <a:rPr lang="en-US" sz="650" b="0" kern="1200" dirty="0">
                          <a:solidFill>
                            <a:srgbClr val="000000"/>
                          </a:solidFill>
                          <a:latin typeface="Cambria" pitchFamily="18" charset="0"/>
                          <a:ea typeface="Calibri"/>
                          <a:cs typeface="Times New Roman"/>
                        </a:rPr>
                        <a:t> </a:t>
                      </a:r>
                      <a:endParaRPr lang="en-US" sz="65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640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US" sz="900" b="0" dirty="0">
                          <a:solidFill>
                            <a:schemeClr val="tx1"/>
                          </a:solidFill>
                          <a:latin typeface="+mn-lt"/>
                          <a:ea typeface="Cambria" panose="02040503050406030204" pitchFamily="18" charset="0"/>
                        </a:rPr>
                        <a:t>ARIK AIR</a:t>
                      </a: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solidFill>
                            <a:schemeClr val="tx1"/>
                          </a:solidFill>
                          <a:latin typeface="+mn-lt"/>
                          <a:ea typeface="Cambria" panose="02040503050406030204" pitchFamily="18" charset="0"/>
                        </a:rPr>
                        <a:t>1,239</a:t>
                      </a:r>
                      <a:endParaRPr lang="en-GB" sz="1050" dirty="0">
                        <a:solidFill>
                          <a:schemeClr val="tx1"/>
                        </a:solidFill>
                        <a:latin typeface="+mn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n-lt"/>
                          <a:ea typeface="Cambria" panose="02040503050406030204" pitchFamily="18" charset="0"/>
                        </a:rPr>
                        <a:t>-</a:t>
                      </a:r>
                      <a:endParaRPr lang="en-GB" sz="1050" dirty="0">
                        <a:latin typeface="+mn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n-lt"/>
                          <a:ea typeface="Cambria" panose="02040503050406030204" pitchFamily="18" charset="0"/>
                        </a:rPr>
                        <a:t>918</a:t>
                      </a:r>
                      <a:endParaRPr lang="en-GB" sz="1050" dirty="0">
                        <a:latin typeface="+mn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n-lt"/>
                          <a:ea typeface="Cambria" panose="02040503050406030204" pitchFamily="18" charset="0"/>
                        </a:rPr>
                        <a:t>3</a:t>
                      </a:r>
                      <a:endParaRPr lang="en-GB" sz="1050" dirty="0">
                        <a:latin typeface="+mn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n-lt"/>
                          <a:ea typeface="Cambria" panose="02040503050406030204" pitchFamily="18" charset="0"/>
                        </a:rPr>
                        <a:t>798</a:t>
                      </a:r>
                      <a:endParaRPr lang="en-GB" sz="1050" dirty="0">
                        <a:latin typeface="+mn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n-lt"/>
                          <a:ea typeface="Cambria" panose="02040503050406030204" pitchFamily="18" charset="0"/>
                        </a:rPr>
                        <a:t>1</a:t>
                      </a:r>
                      <a:endParaRPr lang="en-GB" sz="1050" dirty="0">
                        <a:latin typeface="+mn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n-lt"/>
                          <a:ea typeface="Cambria" panose="02040503050406030204" pitchFamily="18" charset="0"/>
                          <a:cs typeface="Calibri" panose="020F0502020204030204" pitchFamily="34" charset="0"/>
                        </a:rPr>
                        <a:t>587</a:t>
                      </a:r>
                      <a:endParaRPr lang="en-GB" sz="1050" dirty="0">
                        <a:latin typeface="+mn-lt"/>
                        <a:ea typeface="Cambria" panose="02040503050406030204" pitchFamily="18" charset="0"/>
                        <a:cs typeface="Calibri" panose="020F050202020403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n-lt"/>
                          <a:ea typeface="Cambria" panose="02040503050406030204" pitchFamily="18" charset="0"/>
                          <a:cs typeface="Calibri" panose="020F0502020204030204" pitchFamily="34" charset="0"/>
                        </a:rPr>
                        <a:t>1</a:t>
                      </a:r>
                      <a:endParaRPr lang="en-GB" sz="1050" dirty="0">
                        <a:latin typeface="+mn-lt"/>
                        <a:ea typeface="Cambria" panose="02040503050406030204" pitchFamily="18" charset="0"/>
                        <a:cs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n-lt"/>
                        </a:rPr>
                        <a:t>756</a:t>
                      </a:r>
                      <a:endParaRPr lang="en-GB" sz="1050" dirty="0">
                        <a:latin typeface="+mn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n-lt"/>
                        </a:rPr>
                        <a:t>4</a:t>
                      </a:r>
                      <a:endParaRPr lang="en-GB" sz="1050" dirty="0">
                        <a:latin typeface="+mn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b="0" dirty="0" smtClean="0">
                          <a:latin typeface="+mn-lt"/>
                        </a:rPr>
                        <a:t>774</a:t>
                      </a:r>
                      <a:endParaRPr lang="en-GB" sz="1050" b="0" dirty="0">
                        <a:latin typeface="+mn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b="0" dirty="0" smtClean="0">
                          <a:latin typeface="+mn-lt"/>
                        </a:rPr>
                        <a:t>1</a:t>
                      </a:r>
                      <a:endParaRPr lang="en-GB" sz="1050" b="0" dirty="0">
                        <a:latin typeface="+mn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n-lt"/>
                        </a:rPr>
                        <a:t>874</a:t>
                      </a:r>
                      <a:endParaRPr lang="en-GB" sz="1050" dirty="0">
                        <a:latin typeface="+mn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n-lt"/>
                        </a:rPr>
                        <a:t>2</a:t>
                      </a:r>
                      <a:endParaRPr lang="en-GB" sz="1050" dirty="0">
                        <a:latin typeface="+mn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814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GB" sz="1050" dirty="0" smtClean="0">
                          <a:latin typeface="+mn-lt"/>
                        </a:rPr>
                        <a:t>-</a:t>
                      </a:r>
                      <a:endParaRPr lang="en-GB" sz="1050" dirty="0">
                        <a:latin typeface="+mn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763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1050" dirty="0">
                        <a:latin typeface="+mn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603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50" b="0" dirty="0" smtClean="0">
                          <a:solidFill>
                            <a:srgbClr val="000000"/>
                          </a:solidFill>
                          <a:effectLst/>
                          <a:latin typeface="+mn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689</a:t>
                      </a:r>
                      <a:endParaRPr lang="en-GB" sz="1050" b="0" dirty="0" smtClean="0">
                        <a:effectLst/>
                        <a:latin typeface="+mn-lt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n-lt"/>
                        </a:rPr>
                        <a:t>2</a:t>
                      </a:r>
                      <a:endParaRPr lang="en-GB" sz="1050" dirty="0">
                        <a:latin typeface="+mn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1050" b="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944</a:t>
                      </a:r>
                      <a:endParaRPr lang="en-GB" sz="1050" b="0" dirty="0">
                        <a:effectLst/>
                        <a:latin typeface="+mn-lt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b="0" dirty="0" smtClean="0">
                          <a:latin typeface="+mn-lt"/>
                        </a:rPr>
                        <a:t>6</a:t>
                      </a:r>
                      <a:endParaRPr lang="en-GB" sz="1050" b="0" dirty="0">
                        <a:latin typeface="+mn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9759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22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82205"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650" b="0" kern="1200" dirty="0">
                        <a:solidFill>
                          <a:srgbClr val="000000"/>
                        </a:solidFill>
                        <a:latin typeface="Cambria" pitchFamily="18" charset="0"/>
                        <a:ea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US" sz="650" b="0" kern="1200" dirty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3</a:t>
                      </a:r>
                      <a:r>
                        <a:rPr lang="en-US" sz="650" b="0" kern="1200" dirty="0">
                          <a:solidFill>
                            <a:srgbClr val="000000"/>
                          </a:solidFill>
                          <a:latin typeface="Cambria" pitchFamily="18" charset="0"/>
                          <a:ea typeface="Calibri"/>
                          <a:cs typeface="Times New Roman"/>
                        </a:rPr>
                        <a:t> </a:t>
                      </a:r>
                      <a:endParaRPr lang="en-US" sz="65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640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900" b="0" dirty="0">
                        <a:solidFill>
                          <a:schemeClr val="tx1"/>
                        </a:solidFill>
                        <a:latin typeface="+mn-lt"/>
                        <a:ea typeface="Cambria" panose="02040503050406030204" pitchFamily="18" charset="0"/>
                      </a:endParaRPr>
                    </a:p>
                    <a:p>
                      <a:pPr algn="l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US" sz="900" b="0" dirty="0">
                          <a:solidFill>
                            <a:schemeClr val="tx1"/>
                          </a:solidFill>
                          <a:latin typeface="+mn-lt"/>
                          <a:ea typeface="Cambria" panose="02040503050406030204" pitchFamily="18" charset="0"/>
                        </a:rPr>
                        <a:t>AZMAN AIR</a:t>
                      </a: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solidFill>
                            <a:schemeClr val="tx1"/>
                          </a:solidFill>
                          <a:latin typeface="+mn-lt"/>
                          <a:ea typeface="Cambria" panose="02040503050406030204" pitchFamily="18" charset="0"/>
                        </a:rPr>
                        <a:t>403</a:t>
                      </a:r>
                      <a:endParaRPr lang="en-GB" sz="1050" dirty="0">
                        <a:solidFill>
                          <a:schemeClr val="tx1"/>
                        </a:solidFill>
                        <a:latin typeface="+mn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n-lt"/>
                          <a:ea typeface="Cambria" panose="02040503050406030204" pitchFamily="18" charset="0"/>
                        </a:rPr>
                        <a:t>-</a:t>
                      </a:r>
                      <a:endParaRPr lang="en-GB" sz="1050" dirty="0">
                        <a:latin typeface="+mn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n-lt"/>
                          <a:ea typeface="Cambria" panose="02040503050406030204" pitchFamily="18" charset="0"/>
                        </a:rPr>
                        <a:t>396</a:t>
                      </a:r>
                      <a:endParaRPr lang="en-GB" sz="1050" dirty="0">
                        <a:latin typeface="+mn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n-lt"/>
                          <a:ea typeface="Cambria" panose="02040503050406030204" pitchFamily="18" charset="0"/>
                        </a:rPr>
                        <a:t>-</a:t>
                      </a:r>
                      <a:endParaRPr lang="en-GB" sz="1050" dirty="0">
                        <a:latin typeface="+mn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n-lt"/>
                          <a:ea typeface="Cambria" panose="02040503050406030204" pitchFamily="18" charset="0"/>
                        </a:rPr>
                        <a:t>289</a:t>
                      </a:r>
                      <a:endParaRPr lang="en-GB" sz="1050" dirty="0">
                        <a:latin typeface="+mn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n-lt"/>
                          <a:ea typeface="Cambria" panose="02040503050406030204" pitchFamily="18" charset="0"/>
                        </a:rPr>
                        <a:t>3</a:t>
                      </a:r>
                      <a:endParaRPr lang="en-GB" sz="1050" dirty="0">
                        <a:latin typeface="+mn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n-lt"/>
                          <a:ea typeface="Cambria" panose="02040503050406030204" pitchFamily="18" charset="0"/>
                          <a:cs typeface="Calibri" panose="020F0502020204030204" pitchFamily="34" charset="0"/>
                        </a:rPr>
                        <a:t>288</a:t>
                      </a:r>
                      <a:endParaRPr lang="en-GB" sz="1050" dirty="0">
                        <a:latin typeface="+mn-lt"/>
                        <a:ea typeface="Cambria" panose="02040503050406030204" pitchFamily="18" charset="0"/>
                        <a:cs typeface="Calibri" panose="020F050202020403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n-lt"/>
                          <a:ea typeface="Cambria" panose="02040503050406030204" pitchFamily="18" charset="0"/>
                          <a:cs typeface="Calibri" panose="020F0502020204030204" pitchFamily="34" charset="0"/>
                        </a:rPr>
                        <a:t>1</a:t>
                      </a:r>
                      <a:endParaRPr lang="en-GB" sz="1050" dirty="0">
                        <a:latin typeface="+mn-lt"/>
                        <a:ea typeface="Cambria" panose="02040503050406030204" pitchFamily="18" charset="0"/>
                        <a:cs typeface="Calibri" panose="020F050202020403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n-lt"/>
                        </a:rPr>
                        <a:t>257</a:t>
                      </a:r>
                      <a:endParaRPr lang="en-GB" sz="1050" dirty="0">
                        <a:latin typeface="+mn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n-lt"/>
                        </a:rPr>
                        <a:t>2</a:t>
                      </a:r>
                      <a:endParaRPr lang="en-GB" sz="1050" dirty="0">
                        <a:latin typeface="+mn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b="0" dirty="0" smtClean="0">
                          <a:solidFill>
                            <a:srgbClr val="000000"/>
                          </a:solidFill>
                          <a:effectLst/>
                          <a:latin typeface="+mn-lt"/>
                          <a:ea typeface="Calibri" panose="020F0502020204030204" pitchFamily="34" charset="0"/>
                        </a:rPr>
                        <a:t>259</a:t>
                      </a:r>
                      <a:endParaRPr lang="en-GB" sz="1050" b="0" dirty="0">
                        <a:latin typeface="+mn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b="0" dirty="0" smtClean="0">
                          <a:latin typeface="+mn-lt"/>
                        </a:rPr>
                        <a:t>1</a:t>
                      </a:r>
                      <a:endParaRPr lang="en-GB" sz="1050" b="0" dirty="0">
                        <a:latin typeface="+mn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n-lt"/>
                        </a:rPr>
                        <a:t>237</a:t>
                      </a:r>
                      <a:endParaRPr lang="en-GB" sz="1050" dirty="0">
                        <a:latin typeface="+mn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n-lt"/>
                        </a:rPr>
                        <a:t>-</a:t>
                      </a:r>
                      <a:endParaRPr lang="en-GB" sz="1050" dirty="0">
                        <a:latin typeface="+mn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195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GB" sz="1050" dirty="0" smtClean="0">
                          <a:latin typeface="+mn-lt"/>
                        </a:rPr>
                        <a:t>-</a:t>
                      </a:r>
                      <a:endParaRPr lang="en-GB" sz="1050" dirty="0">
                        <a:latin typeface="+mn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243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1050">
                        <a:latin typeface="+mn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384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-</a:t>
                      </a:r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 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50" b="0" dirty="0" smtClean="0">
                          <a:solidFill>
                            <a:srgbClr val="000000"/>
                          </a:solidFill>
                          <a:effectLst/>
                          <a:latin typeface="+mn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388</a:t>
                      </a:r>
                      <a:endParaRPr lang="en-GB" sz="1050" b="0" dirty="0" smtClean="0">
                        <a:effectLst/>
                        <a:latin typeface="+mn-lt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n-lt"/>
                        </a:rPr>
                        <a:t>1</a:t>
                      </a:r>
                      <a:endParaRPr lang="en-GB" sz="1050" dirty="0">
                        <a:latin typeface="+mn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1050" b="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374</a:t>
                      </a:r>
                      <a:endParaRPr lang="en-GB" sz="1050" b="0" dirty="0">
                        <a:effectLst/>
                        <a:latin typeface="+mn-lt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b="0" dirty="0" smtClean="0">
                          <a:latin typeface="+mn-lt"/>
                        </a:rPr>
                        <a:t>-</a:t>
                      </a:r>
                      <a:endParaRPr lang="en-GB" sz="1050" b="0" dirty="0">
                        <a:latin typeface="+mn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3713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82205"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650" b="0" kern="1200" dirty="0">
                        <a:solidFill>
                          <a:srgbClr val="000000"/>
                        </a:solidFill>
                        <a:latin typeface="Cambria" pitchFamily="18" charset="0"/>
                        <a:ea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US" sz="650" b="0" kern="1200" dirty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4</a:t>
                      </a:r>
                      <a:r>
                        <a:rPr lang="en-US" sz="650" b="0" kern="1200" dirty="0">
                          <a:solidFill>
                            <a:srgbClr val="000000"/>
                          </a:solidFill>
                          <a:latin typeface="Cambria" pitchFamily="18" charset="0"/>
                          <a:ea typeface="Calibri"/>
                          <a:cs typeface="Times New Roman"/>
                        </a:rPr>
                        <a:t> </a:t>
                      </a:r>
                      <a:endParaRPr lang="en-US" sz="65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640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900" b="0" dirty="0">
                        <a:solidFill>
                          <a:schemeClr val="tx1"/>
                        </a:solidFill>
                        <a:latin typeface="+mn-lt"/>
                        <a:ea typeface="Cambria" panose="02040503050406030204" pitchFamily="18" charset="0"/>
                      </a:endParaRPr>
                    </a:p>
                    <a:p>
                      <a:pPr algn="l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US" sz="900" b="0" dirty="0">
                          <a:solidFill>
                            <a:schemeClr val="tx1"/>
                          </a:solidFill>
                          <a:latin typeface="+mn-lt"/>
                          <a:ea typeface="Cambria" panose="02040503050406030204" pitchFamily="18" charset="0"/>
                        </a:rPr>
                        <a:t>DANA AIR</a:t>
                      </a: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solidFill>
                            <a:schemeClr val="tx1"/>
                          </a:solidFill>
                          <a:latin typeface="+mn-lt"/>
                          <a:ea typeface="Cambria" panose="02040503050406030204" pitchFamily="18" charset="0"/>
                        </a:rPr>
                        <a:t>684</a:t>
                      </a:r>
                      <a:endParaRPr lang="en-GB" sz="1050" dirty="0">
                        <a:solidFill>
                          <a:schemeClr val="tx1"/>
                        </a:solidFill>
                        <a:latin typeface="+mn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n-lt"/>
                          <a:ea typeface="Cambria" panose="02040503050406030204" pitchFamily="18" charset="0"/>
                        </a:rPr>
                        <a:t>-</a:t>
                      </a:r>
                      <a:endParaRPr lang="en-GB" sz="1050" dirty="0">
                        <a:latin typeface="+mn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n-lt"/>
                          <a:ea typeface="Cambria" panose="02040503050406030204" pitchFamily="18" charset="0"/>
                        </a:rPr>
                        <a:t>600</a:t>
                      </a:r>
                      <a:endParaRPr lang="en-GB" sz="1050" dirty="0">
                        <a:latin typeface="+mn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n-lt"/>
                          <a:ea typeface="Cambria" panose="02040503050406030204" pitchFamily="18" charset="0"/>
                        </a:rPr>
                        <a:t>2</a:t>
                      </a:r>
                      <a:endParaRPr lang="en-GB" sz="1050" dirty="0">
                        <a:latin typeface="+mn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n-lt"/>
                          <a:ea typeface="Cambria" panose="02040503050406030204" pitchFamily="18" charset="0"/>
                        </a:rPr>
                        <a:t>546</a:t>
                      </a:r>
                      <a:endParaRPr lang="en-GB" sz="1050" dirty="0">
                        <a:latin typeface="+mn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n-lt"/>
                          <a:ea typeface="Cambria" panose="02040503050406030204" pitchFamily="18" charset="0"/>
                        </a:rPr>
                        <a:t>-</a:t>
                      </a:r>
                      <a:endParaRPr lang="en-GB" sz="1050" dirty="0">
                        <a:latin typeface="+mn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n-lt"/>
                          <a:ea typeface="Cambria" panose="02040503050406030204" pitchFamily="18" charset="0"/>
                          <a:cs typeface="Calibri" panose="020F0502020204030204" pitchFamily="34" charset="0"/>
                        </a:rPr>
                        <a:t>550</a:t>
                      </a:r>
                      <a:endParaRPr lang="en-GB" sz="1050" dirty="0">
                        <a:latin typeface="+mn-lt"/>
                        <a:ea typeface="Cambria" panose="02040503050406030204" pitchFamily="18" charset="0"/>
                        <a:cs typeface="Calibri" panose="020F050202020403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n-lt"/>
                          <a:ea typeface="Cambria" panose="02040503050406030204" pitchFamily="18" charset="0"/>
                          <a:cs typeface="Calibri" panose="020F0502020204030204" pitchFamily="34" charset="0"/>
                        </a:rPr>
                        <a:t>1</a:t>
                      </a:r>
                      <a:endParaRPr lang="en-GB" sz="1050" dirty="0">
                        <a:latin typeface="+mn-lt"/>
                        <a:ea typeface="Cambria" panose="02040503050406030204" pitchFamily="18" charset="0"/>
                        <a:cs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n-lt"/>
                        </a:rPr>
                        <a:t>544</a:t>
                      </a:r>
                      <a:endParaRPr lang="en-GB" sz="1050" dirty="0">
                        <a:latin typeface="+mn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n-lt"/>
                        </a:rPr>
                        <a:t>-</a:t>
                      </a:r>
                      <a:endParaRPr lang="en-GB" sz="1050" dirty="0">
                        <a:latin typeface="+mn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b="0" dirty="0" smtClean="0">
                          <a:solidFill>
                            <a:srgbClr val="000000"/>
                          </a:solidFill>
                          <a:effectLst/>
                          <a:latin typeface="+mn-lt"/>
                          <a:ea typeface="Calibri" panose="020F0502020204030204" pitchFamily="34" charset="0"/>
                        </a:rPr>
                        <a:t>494</a:t>
                      </a:r>
                      <a:endParaRPr lang="en-GB" sz="1050" b="0" dirty="0">
                        <a:latin typeface="+mn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b="0" dirty="0" smtClean="0">
                          <a:latin typeface="+mn-lt"/>
                        </a:rPr>
                        <a:t>-</a:t>
                      </a:r>
                      <a:endParaRPr lang="en-GB" sz="1050" b="0" dirty="0">
                        <a:latin typeface="+mn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n-lt"/>
                        </a:rPr>
                        <a:t>355</a:t>
                      </a:r>
                      <a:endParaRPr lang="en-GB" sz="1050" dirty="0">
                        <a:latin typeface="+mn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n-lt"/>
                        </a:rPr>
                        <a:t>-</a:t>
                      </a:r>
                      <a:endParaRPr lang="en-GB" sz="1050" dirty="0">
                        <a:latin typeface="+mn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GB" sz="1050" dirty="0" smtClean="0">
                          <a:latin typeface="+mn-lt"/>
                        </a:rPr>
                        <a:t>-</a:t>
                      </a:r>
                      <a:endParaRPr lang="en-GB" sz="1050" dirty="0">
                        <a:latin typeface="+mn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1050">
                        <a:latin typeface="+mn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1050">
                        <a:latin typeface="+mn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1050">
                        <a:latin typeface="+mn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1050">
                        <a:latin typeface="+mn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GB" sz="1050">
                        <a:latin typeface="+mn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1050" b="0" dirty="0" smtClean="0">
                          <a:solidFill>
                            <a:srgbClr val="000000"/>
                          </a:solidFill>
                          <a:effectLst/>
                          <a:latin typeface="+mn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205</a:t>
                      </a:r>
                      <a:endParaRPr lang="en-GB" sz="1050" b="0" dirty="0">
                        <a:effectLst/>
                        <a:latin typeface="+mn-lt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n-lt"/>
                        </a:rPr>
                        <a:t>1</a:t>
                      </a:r>
                      <a:endParaRPr lang="en-GB" sz="1050" dirty="0">
                        <a:latin typeface="+mn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1050" b="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462</a:t>
                      </a:r>
                      <a:endParaRPr lang="en-GB" sz="1050" b="0" dirty="0">
                        <a:effectLst/>
                        <a:latin typeface="+mn-lt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b="0" dirty="0" smtClean="0">
                          <a:latin typeface="+mn-lt"/>
                        </a:rPr>
                        <a:t>1</a:t>
                      </a:r>
                      <a:endParaRPr lang="en-GB" sz="1050" b="0" dirty="0">
                        <a:latin typeface="+mn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4440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341653"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650" b="0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5</a:t>
                      </a:r>
                      <a:endParaRPr lang="en-US" sz="65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640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900" b="0" dirty="0">
                        <a:solidFill>
                          <a:schemeClr val="tx1"/>
                        </a:solidFill>
                        <a:latin typeface="+mn-lt"/>
                        <a:ea typeface="Cambria" panose="02040503050406030204" pitchFamily="18" charset="0"/>
                      </a:endParaRPr>
                    </a:p>
                    <a:p>
                      <a:pPr algn="l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US" sz="900" b="0" dirty="0">
                          <a:solidFill>
                            <a:schemeClr val="tx1"/>
                          </a:solidFill>
                          <a:latin typeface="+mn-lt"/>
                          <a:ea typeface="Cambria" panose="02040503050406030204" pitchFamily="18" charset="0"/>
                        </a:rPr>
                        <a:t>OVERLAND</a:t>
                      </a: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solidFill>
                            <a:schemeClr val="tx1"/>
                          </a:solidFill>
                          <a:latin typeface="+mn-lt"/>
                          <a:ea typeface="Cambria" panose="02040503050406030204" pitchFamily="18" charset="0"/>
                        </a:rPr>
                        <a:t>245</a:t>
                      </a:r>
                      <a:endParaRPr lang="en-GB" sz="1050" dirty="0">
                        <a:solidFill>
                          <a:schemeClr val="tx1"/>
                        </a:solidFill>
                        <a:latin typeface="+mn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n-lt"/>
                          <a:ea typeface="Cambria" panose="02040503050406030204" pitchFamily="18" charset="0"/>
                        </a:rPr>
                        <a:t>2</a:t>
                      </a:r>
                      <a:endParaRPr lang="en-GB" sz="1050" dirty="0">
                        <a:latin typeface="+mn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n-lt"/>
                          <a:ea typeface="Cambria" panose="02040503050406030204" pitchFamily="18" charset="0"/>
                        </a:rPr>
                        <a:t>240</a:t>
                      </a:r>
                      <a:endParaRPr lang="en-GB" sz="1050" dirty="0">
                        <a:latin typeface="+mn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n-lt"/>
                          <a:ea typeface="Cambria" panose="02040503050406030204" pitchFamily="18" charset="0"/>
                        </a:rPr>
                        <a:t>3</a:t>
                      </a:r>
                      <a:endParaRPr lang="en-GB" sz="1050" dirty="0">
                        <a:latin typeface="+mn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n-lt"/>
                          <a:ea typeface="Cambria" panose="02040503050406030204" pitchFamily="18" charset="0"/>
                        </a:rPr>
                        <a:t>264</a:t>
                      </a:r>
                      <a:endParaRPr lang="en-GB" sz="1050" dirty="0">
                        <a:latin typeface="+mn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n-lt"/>
                          <a:ea typeface="Cambria" panose="02040503050406030204" pitchFamily="18" charset="0"/>
                        </a:rPr>
                        <a:t>-</a:t>
                      </a:r>
                      <a:endParaRPr lang="en-GB" sz="1050" dirty="0">
                        <a:latin typeface="+mn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n-lt"/>
                          <a:ea typeface="Cambria" panose="02040503050406030204" pitchFamily="18" charset="0"/>
                          <a:cs typeface="Calibri" panose="020F0502020204030204" pitchFamily="34" charset="0"/>
                        </a:rPr>
                        <a:t>233</a:t>
                      </a:r>
                      <a:endParaRPr lang="en-GB" sz="1050" dirty="0">
                        <a:latin typeface="+mn-lt"/>
                        <a:ea typeface="Cambria" panose="02040503050406030204" pitchFamily="18" charset="0"/>
                        <a:cs typeface="Calibri" panose="020F0502020204030204" pitchFamily="34" charset="0"/>
                      </a:endParaRPr>
                    </a:p>
                  </a:txBody>
                  <a:tcPr marL="68580" marR="68580" marT="0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n-lt"/>
                          <a:ea typeface="Cambria" panose="02040503050406030204" pitchFamily="18" charset="0"/>
                          <a:cs typeface="Calibri" panose="020F0502020204030204" pitchFamily="34" charset="0"/>
                        </a:rPr>
                        <a:t>-</a:t>
                      </a:r>
                      <a:endParaRPr lang="en-GB" sz="1050" dirty="0">
                        <a:latin typeface="+mn-lt"/>
                        <a:ea typeface="Cambria" panose="02040503050406030204" pitchFamily="18" charset="0"/>
                        <a:cs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n-lt"/>
                        </a:rPr>
                        <a:t>213</a:t>
                      </a:r>
                      <a:endParaRPr lang="en-GB" sz="1050" dirty="0">
                        <a:latin typeface="+mn-lt"/>
                      </a:endParaRPr>
                    </a:p>
                  </a:txBody>
                  <a:tcPr marL="68580" marR="68580" marT="0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n-lt"/>
                        </a:rPr>
                        <a:t>-</a:t>
                      </a:r>
                      <a:endParaRPr lang="en-GB" sz="1050" dirty="0">
                        <a:latin typeface="+mn-lt"/>
                      </a:endParaRP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b="0" dirty="0" smtClean="0">
                          <a:solidFill>
                            <a:srgbClr val="000000"/>
                          </a:solidFill>
                          <a:effectLst/>
                          <a:latin typeface="+mn-lt"/>
                          <a:ea typeface="Calibri" panose="020F0502020204030204" pitchFamily="34" charset="0"/>
                        </a:rPr>
                        <a:t>188</a:t>
                      </a:r>
                      <a:endParaRPr lang="en-GB" sz="1050" b="0" dirty="0">
                        <a:latin typeface="+mn-lt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b="0" dirty="0" smtClean="0">
                          <a:latin typeface="+mn-lt"/>
                        </a:rPr>
                        <a:t>-</a:t>
                      </a:r>
                      <a:endParaRPr lang="en-GB" sz="1050" b="0" dirty="0">
                        <a:latin typeface="+mn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n-lt"/>
                        </a:rPr>
                        <a:t>238</a:t>
                      </a:r>
                      <a:endParaRPr lang="en-GB" sz="1050" dirty="0">
                        <a:latin typeface="+mn-lt"/>
                      </a:endParaRPr>
                    </a:p>
                  </a:txBody>
                  <a:tcPr marL="68580" marR="68580" marT="0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n-lt"/>
                        </a:rPr>
                        <a:t>-</a:t>
                      </a:r>
                      <a:endParaRPr lang="en-GB" sz="1050" dirty="0">
                        <a:latin typeface="+mn-lt"/>
                      </a:endParaRP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280</a:t>
                      </a:r>
                    </a:p>
                  </a:txBody>
                  <a:tcPr marL="0" marR="0" marT="0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GB" sz="1050" dirty="0" smtClean="0">
                          <a:latin typeface="+mn-lt"/>
                        </a:rPr>
                        <a:t>-</a:t>
                      </a:r>
                      <a:endParaRPr lang="en-GB" sz="1050" dirty="0">
                        <a:latin typeface="+mn-lt"/>
                      </a:endParaRPr>
                    </a:p>
                  </a:txBody>
                  <a:tcPr marL="68580" marR="68580" marT="0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258</a:t>
                      </a:r>
                    </a:p>
                  </a:txBody>
                  <a:tcPr marL="0" marR="0" marT="0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-</a:t>
                      </a:r>
                    </a:p>
                  </a:txBody>
                  <a:tcPr marL="0" marR="0" marT="0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257</a:t>
                      </a:r>
                    </a:p>
                  </a:txBody>
                  <a:tcPr marL="0" marR="0" marT="0" marB="0" anchor="ctr"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1050" b="0" dirty="0" smtClean="0">
                          <a:solidFill>
                            <a:srgbClr val="000000"/>
                          </a:solidFill>
                          <a:effectLst/>
                          <a:latin typeface="+mn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239</a:t>
                      </a:r>
                      <a:endParaRPr lang="en-GB" sz="1050" b="0" dirty="0">
                        <a:effectLst/>
                        <a:latin typeface="+mn-lt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n-lt"/>
                        </a:rPr>
                        <a:t>13</a:t>
                      </a:r>
                      <a:endParaRPr lang="en-GB" sz="1050" dirty="0">
                        <a:latin typeface="+mn-lt"/>
                      </a:endParaRPr>
                    </a:p>
                  </a:txBody>
                  <a:tcPr marL="0" marR="0" marT="0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1050" b="0" dirty="0">
                          <a:solidFill>
                            <a:srgbClr val="000000"/>
                          </a:solidFill>
                          <a:effectLst/>
                          <a:latin typeface="+mn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271</a:t>
                      </a:r>
                      <a:endParaRPr lang="en-GB" sz="1050" b="0" dirty="0">
                        <a:effectLst/>
                        <a:latin typeface="+mn-lt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b="0" dirty="0" smtClean="0">
                          <a:latin typeface="+mn-lt"/>
                        </a:rPr>
                        <a:t>1</a:t>
                      </a:r>
                      <a:endParaRPr lang="en-GB" sz="1050" b="0" dirty="0">
                        <a:latin typeface="+mn-lt"/>
                      </a:endParaRPr>
                    </a:p>
                  </a:txBody>
                  <a:tcPr marL="0" marR="0" marT="0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2926</a:t>
                      </a:r>
                    </a:p>
                  </a:txBody>
                  <a:tcPr marL="0" marR="0" marT="0" marB="0" anchor="b"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22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306148"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650" b="0" kern="1200" dirty="0">
                        <a:solidFill>
                          <a:srgbClr val="000000"/>
                        </a:solidFill>
                        <a:latin typeface="Cambria" pitchFamily="18" charset="0"/>
                        <a:ea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65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Calibri"/>
                          <a:cs typeface="Times New Roman"/>
                        </a:rPr>
                        <a:t>6</a:t>
                      </a:r>
                      <a:endParaRPr lang="en-US" sz="65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640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US" sz="900" b="0" dirty="0">
                          <a:solidFill>
                            <a:schemeClr val="tx1"/>
                          </a:solidFill>
                          <a:latin typeface="+mn-lt"/>
                          <a:ea typeface="Cambria" panose="02040503050406030204" pitchFamily="18" charset="0"/>
                        </a:rPr>
                        <a:t>AIR PEACE</a:t>
                      </a: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solidFill>
                            <a:schemeClr val="tx1"/>
                          </a:solidFill>
                          <a:latin typeface="+mn-lt"/>
                          <a:ea typeface="Cambria" panose="02040503050406030204" pitchFamily="18" charset="0"/>
                        </a:rPr>
                        <a:t>2,183</a:t>
                      </a:r>
                      <a:endParaRPr lang="en-GB" sz="1050" dirty="0">
                        <a:solidFill>
                          <a:schemeClr val="tx1"/>
                        </a:solidFill>
                        <a:latin typeface="+mn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n-lt"/>
                          <a:ea typeface="Cambria" panose="02040503050406030204" pitchFamily="18" charset="0"/>
                        </a:rPr>
                        <a:t>-</a:t>
                      </a:r>
                      <a:endParaRPr lang="en-GB" sz="1050" dirty="0">
                        <a:latin typeface="+mn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n-lt"/>
                          <a:ea typeface="Cambria" panose="02040503050406030204" pitchFamily="18" charset="0"/>
                        </a:rPr>
                        <a:t>2,274</a:t>
                      </a:r>
                      <a:endParaRPr lang="en-GB" sz="1050" dirty="0">
                        <a:latin typeface="+mn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n-lt"/>
                          <a:ea typeface="Cambria" panose="02040503050406030204" pitchFamily="18" charset="0"/>
                        </a:rPr>
                        <a:t>4</a:t>
                      </a:r>
                      <a:endParaRPr lang="en-GB" sz="1050" dirty="0">
                        <a:latin typeface="+mn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n-lt"/>
                          <a:ea typeface="Cambria" panose="02040503050406030204" pitchFamily="18" charset="0"/>
                        </a:rPr>
                        <a:t>2,212</a:t>
                      </a:r>
                      <a:endParaRPr lang="en-GB" sz="1050" dirty="0">
                        <a:latin typeface="+mn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n-lt"/>
                          <a:ea typeface="Cambria" panose="02040503050406030204" pitchFamily="18" charset="0"/>
                        </a:rPr>
                        <a:t>3</a:t>
                      </a:r>
                      <a:endParaRPr lang="en-GB" sz="1050" dirty="0">
                        <a:latin typeface="+mn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n-lt"/>
                          <a:ea typeface="Cambria" panose="02040503050406030204" pitchFamily="18" charset="0"/>
                          <a:cs typeface="Calibri" panose="020F0502020204030204" pitchFamily="34" charset="0"/>
                        </a:rPr>
                        <a:t>1,923</a:t>
                      </a:r>
                      <a:endParaRPr lang="en-GB" sz="1050" dirty="0">
                        <a:latin typeface="+mn-lt"/>
                        <a:ea typeface="Cambria" panose="02040503050406030204" pitchFamily="18" charset="0"/>
                        <a:cs typeface="Calibri" panose="020F050202020403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n-lt"/>
                          <a:ea typeface="Cambria" panose="02040503050406030204" pitchFamily="18" charset="0"/>
                          <a:cs typeface="Calibri" panose="020F0502020204030204" pitchFamily="34" charset="0"/>
                        </a:rPr>
                        <a:t>17</a:t>
                      </a:r>
                      <a:endParaRPr lang="en-GB" sz="1050" dirty="0">
                        <a:latin typeface="+mn-lt"/>
                        <a:ea typeface="Cambria" panose="02040503050406030204" pitchFamily="18" charset="0"/>
                        <a:cs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n-lt"/>
                        </a:rPr>
                        <a:t>1,808</a:t>
                      </a:r>
                      <a:endParaRPr lang="en-GB" sz="1050" dirty="0">
                        <a:latin typeface="+mn-lt"/>
                      </a:endParaRPr>
                    </a:p>
                  </a:txBody>
                  <a:tcPr marL="68580" marR="68580" marT="0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n-lt"/>
                        </a:rPr>
                        <a:t>3</a:t>
                      </a:r>
                      <a:endParaRPr lang="en-GB" sz="1050" dirty="0">
                        <a:latin typeface="+mn-lt"/>
                      </a:endParaRP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b="0" dirty="0" smtClean="0">
                          <a:solidFill>
                            <a:srgbClr val="000000"/>
                          </a:solidFill>
                          <a:effectLst/>
                          <a:latin typeface="+mn-lt"/>
                          <a:ea typeface="Calibri" panose="020F0502020204030204" pitchFamily="34" charset="0"/>
                        </a:rPr>
                        <a:t>1,728</a:t>
                      </a:r>
                      <a:endParaRPr lang="en-GB" sz="1050" b="0" dirty="0">
                        <a:latin typeface="+mn-lt"/>
                      </a:endParaRPr>
                    </a:p>
                  </a:txBody>
                  <a:tcPr marL="68580" marR="68580" marT="0" marB="0" anchor="ctr"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b="0" dirty="0" smtClean="0">
                          <a:latin typeface="+mn-lt"/>
                        </a:rPr>
                        <a:t>5</a:t>
                      </a:r>
                      <a:endParaRPr lang="en-GB" sz="1050" b="0" dirty="0">
                        <a:latin typeface="+mn-lt"/>
                      </a:endParaRP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n-lt"/>
                        </a:rPr>
                        <a:t>1793</a:t>
                      </a:r>
                      <a:endParaRPr lang="en-GB" sz="1050" dirty="0">
                        <a:latin typeface="+mn-lt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n-lt"/>
                        </a:rPr>
                        <a:t>2</a:t>
                      </a:r>
                      <a:endParaRPr lang="en-GB" sz="1050" dirty="0">
                        <a:latin typeface="+mn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1836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GB" sz="1050" dirty="0" smtClean="0">
                          <a:latin typeface="+mn-lt"/>
                        </a:rPr>
                        <a:t>6</a:t>
                      </a:r>
                      <a:endParaRPr lang="en-GB" sz="1050" dirty="0">
                        <a:latin typeface="+mn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1929</a:t>
                      </a:r>
                    </a:p>
                  </a:txBody>
                  <a:tcPr marL="0" marR="0" marT="0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</a:t>
                      </a:r>
                    </a:p>
                  </a:txBody>
                  <a:tcPr marL="0" marR="0" marT="0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1920</a:t>
                      </a:r>
                    </a:p>
                  </a:txBody>
                  <a:tcPr marL="0" marR="0" marT="0" marB="0" anchor="ctr"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</a:t>
                      </a:r>
                    </a:p>
                  </a:txBody>
                  <a:tcPr marL="0" marR="0" marT="0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GB" sz="1050" b="0" dirty="0" smtClean="0">
                        <a:solidFill>
                          <a:srgbClr val="000000"/>
                        </a:solidFill>
                        <a:effectLst/>
                        <a:latin typeface="+mn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  <a:p>
                      <a:pPr marL="0" marR="0" lvl="0" indent="0" algn="ctr" defTabSz="6858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50" b="0" dirty="0" smtClean="0">
                          <a:solidFill>
                            <a:srgbClr val="000000"/>
                          </a:solidFill>
                          <a:effectLst/>
                          <a:latin typeface="+mn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2254</a:t>
                      </a:r>
                      <a:endParaRPr lang="en-GB" sz="1050" b="0" dirty="0" smtClean="0">
                        <a:effectLst/>
                        <a:latin typeface="+mn-lt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n-lt"/>
                        </a:rPr>
                        <a:t>3</a:t>
                      </a:r>
                      <a:endParaRPr lang="en-GB" sz="1050" dirty="0">
                        <a:latin typeface="+mn-lt"/>
                      </a:endParaRPr>
                    </a:p>
                  </a:txBody>
                  <a:tcPr marL="0" marR="0" marT="0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b="0" dirty="0" smtClean="0">
                          <a:latin typeface="+mn-lt"/>
                        </a:rPr>
                        <a:t>2589</a:t>
                      </a:r>
                      <a:endParaRPr lang="en-GB" sz="1050" b="0" dirty="0">
                        <a:latin typeface="+mn-lt"/>
                      </a:endParaRPr>
                    </a:p>
                  </a:txBody>
                  <a:tcPr marL="0" marR="0" marT="0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b="0" dirty="0" smtClean="0">
                          <a:latin typeface="+mn-lt"/>
                        </a:rPr>
                        <a:t>3</a:t>
                      </a:r>
                      <a:endParaRPr lang="en-GB" sz="1050" b="0" dirty="0">
                        <a:latin typeface="+mn-lt"/>
                      </a:endParaRPr>
                    </a:p>
                  </a:txBody>
                  <a:tcPr marL="0" marR="0" marT="0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24449</a:t>
                      </a:r>
                    </a:p>
                  </a:txBody>
                  <a:tcPr marL="0" marR="0" marT="0" marB="0" anchor="b"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49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82205"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650" b="0" kern="1200" dirty="0">
                        <a:solidFill>
                          <a:srgbClr val="000000"/>
                        </a:solidFill>
                        <a:latin typeface="Cambria" pitchFamily="18" charset="0"/>
                        <a:ea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US" sz="650" b="0" kern="1200" dirty="0">
                          <a:solidFill>
                            <a:srgbClr val="000000"/>
                          </a:solidFill>
                          <a:latin typeface="Cambria" pitchFamily="18" charset="0"/>
                          <a:ea typeface="Calibri"/>
                          <a:cs typeface="Times New Roman"/>
                        </a:rPr>
                        <a:t>7</a:t>
                      </a:r>
                      <a:r>
                        <a:rPr lang="en-US" sz="65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Calibri"/>
                          <a:cs typeface="Times New Roman"/>
                        </a:rPr>
                        <a:t> </a:t>
                      </a:r>
                      <a:endParaRPr lang="en-US" sz="65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640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900" b="0" dirty="0">
                          <a:solidFill>
                            <a:schemeClr val="tx1"/>
                          </a:solidFill>
                          <a:latin typeface="+mn-lt"/>
                          <a:ea typeface="Cambria" panose="02040503050406030204" pitchFamily="18" charset="0"/>
                        </a:rPr>
                        <a:t>MAX AIR</a:t>
                      </a:r>
                      <a:endParaRPr lang="en-US" sz="900" b="0" dirty="0">
                        <a:solidFill>
                          <a:schemeClr val="tx1"/>
                        </a:solidFill>
                        <a:latin typeface="+mn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solidFill>
                            <a:schemeClr val="tx1"/>
                          </a:solidFill>
                          <a:latin typeface="+mn-lt"/>
                          <a:ea typeface="Cambria" panose="02040503050406030204" pitchFamily="18" charset="0"/>
                        </a:rPr>
                        <a:t>868</a:t>
                      </a:r>
                      <a:endParaRPr lang="en-GB" sz="1050" dirty="0">
                        <a:solidFill>
                          <a:schemeClr val="tx1"/>
                        </a:solidFill>
                        <a:latin typeface="+mn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n-lt"/>
                          <a:ea typeface="Cambria" panose="02040503050406030204" pitchFamily="18" charset="0"/>
                        </a:rPr>
                        <a:t>-</a:t>
                      </a:r>
                      <a:endParaRPr lang="en-GB" sz="1050" dirty="0">
                        <a:latin typeface="+mn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n-lt"/>
                          <a:ea typeface="Cambria" panose="02040503050406030204" pitchFamily="18" charset="0"/>
                        </a:rPr>
                        <a:t>940</a:t>
                      </a:r>
                      <a:endParaRPr lang="en-GB" sz="1050" dirty="0">
                        <a:latin typeface="+mn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n-lt"/>
                          <a:ea typeface="Cambria" panose="02040503050406030204" pitchFamily="18" charset="0"/>
                        </a:rPr>
                        <a:t>-</a:t>
                      </a:r>
                      <a:endParaRPr lang="en-GB" sz="1050" dirty="0">
                        <a:latin typeface="+mn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n-lt"/>
                          <a:ea typeface="Cambria" panose="02040503050406030204" pitchFamily="18" charset="0"/>
                        </a:rPr>
                        <a:t>978</a:t>
                      </a:r>
                      <a:endParaRPr lang="en-GB" sz="1050" dirty="0">
                        <a:latin typeface="+mn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n-lt"/>
                          <a:ea typeface="Cambria" panose="02040503050406030204" pitchFamily="18" charset="0"/>
                        </a:rPr>
                        <a:t>-</a:t>
                      </a:r>
                      <a:endParaRPr lang="en-GB" sz="1050" dirty="0">
                        <a:latin typeface="+mn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n-lt"/>
                          <a:ea typeface="Cambria" panose="02040503050406030204" pitchFamily="18" charset="0"/>
                          <a:cs typeface="Calibri" panose="020F0502020204030204" pitchFamily="34" charset="0"/>
                        </a:rPr>
                        <a:t>839</a:t>
                      </a:r>
                      <a:endParaRPr lang="en-GB" sz="1050" dirty="0">
                        <a:latin typeface="+mn-lt"/>
                        <a:ea typeface="Cambria" panose="02040503050406030204" pitchFamily="18" charset="0"/>
                        <a:cs typeface="Calibri" panose="020F050202020403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n-lt"/>
                          <a:ea typeface="Cambria" panose="02040503050406030204" pitchFamily="18" charset="0"/>
                          <a:cs typeface="Calibri" panose="020F0502020204030204" pitchFamily="34" charset="0"/>
                        </a:rPr>
                        <a:t>2</a:t>
                      </a:r>
                      <a:endParaRPr lang="en-GB" sz="1050" dirty="0">
                        <a:latin typeface="+mn-lt"/>
                        <a:ea typeface="Cambria" panose="02040503050406030204" pitchFamily="18" charset="0"/>
                        <a:cs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n-lt"/>
                        </a:rPr>
                        <a:t>897</a:t>
                      </a:r>
                      <a:endParaRPr lang="en-GB" sz="1050" dirty="0">
                        <a:latin typeface="+mn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n-lt"/>
                        </a:rPr>
                        <a:t>1</a:t>
                      </a:r>
                      <a:endParaRPr lang="en-GB" sz="1050" dirty="0">
                        <a:latin typeface="+mn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b="0" dirty="0" smtClean="0">
                          <a:solidFill>
                            <a:srgbClr val="000000"/>
                          </a:solidFill>
                          <a:effectLst/>
                          <a:latin typeface="+mn-lt"/>
                          <a:ea typeface="Calibri" panose="020F0502020204030204" pitchFamily="34" charset="0"/>
                        </a:rPr>
                        <a:t>859</a:t>
                      </a:r>
                      <a:endParaRPr lang="en-GB" sz="1050" b="0" dirty="0">
                        <a:latin typeface="+mn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b="0" dirty="0" smtClean="0">
                          <a:latin typeface="+mn-lt"/>
                        </a:rPr>
                        <a:t>-</a:t>
                      </a:r>
                      <a:endParaRPr lang="en-GB" sz="1050" b="0" dirty="0">
                        <a:latin typeface="+mn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n-lt"/>
                        </a:rPr>
                        <a:t>754</a:t>
                      </a:r>
                      <a:endParaRPr lang="en-GB" sz="1050" dirty="0">
                        <a:latin typeface="+mn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n-lt"/>
                        </a:rPr>
                        <a:t>2</a:t>
                      </a:r>
                      <a:endParaRPr lang="en-GB" sz="1050" dirty="0">
                        <a:latin typeface="+mn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709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GB" sz="1050" dirty="0" smtClean="0">
                          <a:latin typeface="+mn-lt"/>
                        </a:rPr>
                        <a:t>-</a:t>
                      </a:r>
                      <a:endParaRPr lang="en-GB" sz="1050" dirty="0">
                        <a:latin typeface="+mn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732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-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728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 </a:t>
                      </a:r>
                      <a:r>
                        <a:rPr lang="en-GB" sz="105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-</a:t>
                      </a:r>
                      <a:endParaRPr lang="en-GB" sz="105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0" hangingPunct="1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105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676</a:t>
                      </a:r>
                      <a:endParaRPr kumimoji="0" lang="en-GB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n-lt"/>
                        </a:rPr>
                        <a:t>1</a:t>
                      </a:r>
                      <a:endParaRPr lang="en-GB" sz="1050" dirty="0">
                        <a:latin typeface="+mn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50" b="0" dirty="0" smtClean="0">
                          <a:solidFill>
                            <a:srgbClr val="000000"/>
                          </a:solidFill>
                          <a:effectLst/>
                          <a:latin typeface="+mn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691</a:t>
                      </a:r>
                      <a:endParaRPr lang="en-GB" sz="1050" b="0" dirty="0" smtClean="0">
                        <a:effectLst/>
                        <a:latin typeface="+mn-lt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b="0" dirty="0" smtClean="0">
                          <a:latin typeface="+mn-lt"/>
                        </a:rPr>
                        <a:t>-</a:t>
                      </a:r>
                      <a:endParaRPr lang="en-GB" sz="1050" b="0" dirty="0">
                        <a:latin typeface="+mn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9671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344601"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US" sz="650" b="0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8</a:t>
                      </a:r>
                      <a:endParaRPr lang="en-US" sz="65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640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900" b="0" dirty="0" smtClean="0">
                          <a:solidFill>
                            <a:schemeClr val="tx1"/>
                          </a:solidFill>
                          <a:latin typeface="+mn-lt"/>
                          <a:ea typeface="Cambria" panose="02040503050406030204" pitchFamily="18" charset="0"/>
                        </a:rPr>
                        <a:t>IBOM AIR</a:t>
                      </a:r>
                      <a:endParaRPr lang="en-US" sz="900" b="0" dirty="0">
                        <a:solidFill>
                          <a:schemeClr val="tx1"/>
                        </a:solidFill>
                        <a:latin typeface="+mn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solidFill>
                            <a:schemeClr val="tx1"/>
                          </a:solidFill>
                          <a:latin typeface="+mn-lt"/>
                          <a:ea typeface="Cambria" panose="02040503050406030204" pitchFamily="18" charset="0"/>
                        </a:rPr>
                        <a:t>1,010</a:t>
                      </a:r>
                      <a:endParaRPr lang="en-GB" sz="1050" dirty="0">
                        <a:solidFill>
                          <a:schemeClr val="tx1"/>
                        </a:solidFill>
                        <a:latin typeface="+mn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n-lt"/>
                          <a:ea typeface="Cambria" panose="02040503050406030204" pitchFamily="18" charset="0"/>
                        </a:rPr>
                        <a:t>-</a:t>
                      </a:r>
                      <a:endParaRPr lang="en-GB" sz="1050" dirty="0">
                        <a:latin typeface="+mn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n-lt"/>
                          <a:ea typeface="Cambria" panose="02040503050406030204" pitchFamily="18" charset="0"/>
                        </a:rPr>
                        <a:t>938</a:t>
                      </a:r>
                      <a:endParaRPr lang="en-GB" sz="1050" dirty="0">
                        <a:latin typeface="+mn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n-lt"/>
                          <a:ea typeface="Cambria" panose="02040503050406030204" pitchFamily="18" charset="0"/>
                        </a:rPr>
                        <a:t>-</a:t>
                      </a:r>
                      <a:endParaRPr lang="en-GB" sz="1050" dirty="0">
                        <a:latin typeface="+mn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n-lt"/>
                          <a:ea typeface="Cambria" panose="02040503050406030204" pitchFamily="18" charset="0"/>
                        </a:rPr>
                        <a:t>1,033</a:t>
                      </a:r>
                      <a:endParaRPr lang="en-GB" sz="1050" dirty="0">
                        <a:latin typeface="+mn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n-lt"/>
                          <a:ea typeface="Cambria" panose="02040503050406030204" pitchFamily="18" charset="0"/>
                        </a:rPr>
                        <a:t>1</a:t>
                      </a:r>
                      <a:endParaRPr lang="en-GB" sz="1050" dirty="0">
                        <a:latin typeface="+mn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n-lt"/>
                          <a:ea typeface="Cambria" panose="02040503050406030204" pitchFamily="18" charset="0"/>
                          <a:cs typeface="Calibri" panose="020F0502020204030204" pitchFamily="34" charset="0"/>
                        </a:rPr>
                        <a:t>974</a:t>
                      </a:r>
                      <a:endParaRPr lang="en-GB" sz="1050" dirty="0">
                        <a:latin typeface="+mn-lt"/>
                        <a:ea typeface="Cambria" panose="02040503050406030204" pitchFamily="18" charset="0"/>
                        <a:cs typeface="Calibri" panose="020F050202020403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n-lt"/>
                          <a:ea typeface="Cambria" panose="02040503050406030204" pitchFamily="18" charset="0"/>
                          <a:cs typeface="Calibri" panose="020F0502020204030204" pitchFamily="34" charset="0"/>
                        </a:rPr>
                        <a:t>4</a:t>
                      </a:r>
                      <a:endParaRPr lang="en-GB" sz="1050" dirty="0">
                        <a:latin typeface="+mn-lt"/>
                        <a:ea typeface="Cambria" panose="02040503050406030204" pitchFamily="18" charset="0"/>
                        <a:cs typeface="Calibri" panose="020F050202020403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n-lt"/>
                        </a:rPr>
                        <a:t>988</a:t>
                      </a:r>
                      <a:endParaRPr lang="en-GB" sz="1050" dirty="0">
                        <a:latin typeface="+mn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n-lt"/>
                        </a:rPr>
                        <a:t>1</a:t>
                      </a:r>
                      <a:endParaRPr lang="en-GB" sz="1050" dirty="0">
                        <a:latin typeface="+mn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b="0" dirty="0" smtClean="0">
                          <a:solidFill>
                            <a:srgbClr val="000000"/>
                          </a:solidFill>
                          <a:effectLst/>
                          <a:latin typeface="+mn-lt"/>
                          <a:ea typeface="Calibri" panose="020F0502020204030204" pitchFamily="34" charset="0"/>
                        </a:rPr>
                        <a:t>914</a:t>
                      </a:r>
                      <a:endParaRPr lang="en-GB" sz="1050" b="0" dirty="0">
                        <a:latin typeface="+mn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b="0" dirty="0" smtClean="0">
                          <a:latin typeface="+mn-lt"/>
                        </a:rPr>
                        <a:t>3</a:t>
                      </a:r>
                      <a:endParaRPr lang="en-GB" sz="1050" b="0" dirty="0">
                        <a:latin typeface="+mn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n-lt"/>
                        </a:rPr>
                        <a:t>844</a:t>
                      </a:r>
                      <a:endParaRPr lang="en-GB" sz="1050" dirty="0">
                        <a:latin typeface="+mn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n-lt"/>
                        </a:rPr>
                        <a:t>1</a:t>
                      </a:r>
                      <a:endParaRPr lang="en-GB" sz="1050" dirty="0">
                        <a:latin typeface="+mn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649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GB" sz="1050" dirty="0" smtClean="0">
                          <a:latin typeface="+mn-lt"/>
                        </a:rPr>
                        <a:t>-</a:t>
                      </a:r>
                      <a:endParaRPr lang="en-GB" sz="1050" dirty="0">
                        <a:latin typeface="+mn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786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794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50" b="0" dirty="0" smtClean="0">
                          <a:solidFill>
                            <a:srgbClr val="000000"/>
                          </a:solidFill>
                          <a:effectLst/>
                          <a:latin typeface="+mn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949</a:t>
                      </a:r>
                      <a:endParaRPr lang="en-GB" sz="1050" b="0" dirty="0" smtClean="0">
                        <a:effectLst/>
                        <a:latin typeface="+mn-lt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n-lt"/>
                        </a:rPr>
                        <a:t>2</a:t>
                      </a:r>
                      <a:endParaRPr lang="en-GB" sz="1050" dirty="0">
                        <a:latin typeface="+mn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b="0" dirty="0" smtClean="0">
                          <a:latin typeface="+mn-lt"/>
                        </a:rPr>
                        <a:t>1031</a:t>
                      </a:r>
                      <a:endParaRPr lang="en-GB" sz="1050" b="0" dirty="0">
                        <a:latin typeface="+mn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b="0" dirty="0" smtClean="0">
                          <a:latin typeface="+mn-lt"/>
                        </a:rPr>
                        <a:t>-</a:t>
                      </a:r>
                      <a:endParaRPr lang="en-GB" sz="1050" b="0" dirty="0">
                        <a:latin typeface="+mn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10910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21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344601"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US" sz="650" b="0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9</a:t>
                      </a:r>
                      <a:endParaRPr lang="en-US" sz="65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640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900" b="0" dirty="0">
                          <a:solidFill>
                            <a:schemeClr val="tx1"/>
                          </a:solidFill>
                          <a:latin typeface="+mn-lt"/>
                          <a:ea typeface="Cambria" panose="02040503050406030204" pitchFamily="18" charset="0"/>
                        </a:rPr>
                        <a:t>UNITED AIRLINES</a:t>
                      </a:r>
                      <a:endParaRPr lang="en-US" sz="900" b="0" dirty="0">
                        <a:solidFill>
                          <a:schemeClr val="tx1"/>
                        </a:solidFill>
                        <a:latin typeface="+mn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solidFill>
                            <a:schemeClr val="tx1"/>
                          </a:solidFill>
                          <a:latin typeface="+mn-lt"/>
                          <a:ea typeface="Cambria" panose="02040503050406030204" pitchFamily="18" charset="0"/>
                        </a:rPr>
                        <a:t>736</a:t>
                      </a:r>
                      <a:endParaRPr lang="en-GB" sz="1050" dirty="0">
                        <a:solidFill>
                          <a:schemeClr val="tx1"/>
                        </a:solidFill>
                        <a:latin typeface="+mn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n-lt"/>
                          <a:ea typeface="Cambria" panose="02040503050406030204" pitchFamily="18" charset="0"/>
                        </a:rPr>
                        <a:t>1</a:t>
                      </a:r>
                      <a:endParaRPr lang="en-GB" sz="1050" dirty="0">
                        <a:latin typeface="+mn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n-lt"/>
                          <a:ea typeface="Cambria" panose="02040503050406030204" pitchFamily="18" charset="0"/>
                        </a:rPr>
                        <a:t>604</a:t>
                      </a:r>
                      <a:endParaRPr lang="en-GB" sz="1050" dirty="0">
                        <a:latin typeface="+mn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n-lt"/>
                          <a:ea typeface="Cambria" panose="02040503050406030204" pitchFamily="18" charset="0"/>
                        </a:rPr>
                        <a:t>1</a:t>
                      </a:r>
                      <a:endParaRPr lang="en-GB" sz="1050" dirty="0">
                        <a:latin typeface="+mn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n-lt"/>
                          <a:ea typeface="Cambria" panose="02040503050406030204" pitchFamily="18" charset="0"/>
                        </a:rPr>
                        <a:t>560</a:t>
                      </a:r>
                      <a:endParaRPr lang="en-GB" sz="1050" dirty="0">
                        <a:latin typeface="+mn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n-lt"/>
                          <a:ea typeface="Cambria" panose="02040503050406030204" pitchFamily="18" charset="0"/>
                        </a:rPr>
                        <a:t>1</a:t>
                      </a:r>
                      <a:endParaRPr lang="en-GB" sz="1050" dirty="0">
                        <a:latin typeface="+mn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n-lt"/>
                          <a:ea typeface="Cambria" panose="02040503050406030204" pitchFamily="18" charset="0"/>
                          <a:cs typeface="Calibri" panose="020F0502020204030204" pitchFamily="34" charset="0"/>
                        </a:rPr>
                        <a:t>439</a:t>
                      </a:r>
                      <a:endParaRPr lang="en-GB" sz="1050" dirty="0">
                        <a:latin typeface="+mn-lt"/>
                        <a:ea typeface="Cambria" panose="02040503050406030204" pitchFamily="18" charset="0"/>
                        <a:cs typeface="Calibri" panose="020F050202020403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n-lt"/>
                          <a:ea typeface="Cambria" panose="02040503050406030204" pitchFamily="18" charset="0"/>
                          <a:cs typeface="Calibri" panose="020F0502020204030204" pitchFamily="34" charset="0"/>
                        </a:rPr>
                        <a:t>-</a:t>
                      </a:r>
                      <a:endParaRPr lang="en-GB" sz="1050" dirty="0">
                        <a:latin typeface="+mn-lt"/>
                        <a:ea typeface="Cambria" panose="02040503050406030204" pitchFamily="18" charset="0"/>
                        <a:cs typeface="Calibri" panose="020F050202020403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n-lt"/>
                        </a:rPr>
                        <a:t>531</a:t>
                      </a:r>
                      <a:endParaRPr lang="en-GB" sz="1050" dirty="0">
                        <a:latin typeface="+mn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n-lt"/>
                        </a:rPr>
                        <a:t>1</a:t>
                      </a:r>
                      <a:endParaRPr lang="en-GB" sz="1050" dirty="0">
                        <a:latin typeface="+mn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105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Calibri" panose="020F0502020204030204" pitchFamily="34" charset="0"/>
                          <a:cs typeface="+mn-cs"/>
                        </a:rPr>
                        <a:t>484</a:t>
                      </a:r>
                      <a:endParaRPr kumimoji="0" lang="en-GB" sz="10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b="0" dirty="0" smtClean="0">
                          <a:latin typeface="+mn-lt"/>
                        </a:rPr>
                        <a:t>3</a:t>
                      </a:r>
                      <a:endParaRPr lang="en-GB" sz="1050" b="0" dirty="0">
                        <a:latin typeface="+mn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n-lt"/>
                        </a:rPr>
                        <a:t>506</a:t>
                      </a:r>
                      <a:endParaRPr lang="en-GB" sz="1050" dirty="0">
                        <a:latin typeface="+mn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n-lt"/>
                        </a:rPr>
                        <a:t>-</a:t>
                      </a:r>
                      <a:endParaRPr lang="en-GB" sz="1050" dirty="0">
                        <a:latin typeface="+mn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372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GB" sz="1050" dirty="0" smtClean="0">
                          <a:latin typeface="+mn-lt"/>
                        </a:rPr>
                        <a:t>-</a:t>
                      </a:r>
                      <a:endParaRPr lang="en-GB" sz="1050" dirty="0">
                        <a:latin typeface="+mn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451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466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-</a:t>
                      </a:r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 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GB" sz="1050" b="0" dirty="0" smtClean="0">
                        <a:solidFill>
                          <a:srgbClr val="000000"/>
                        </a:solidFill>
                        <a:effectLst/>
                        <a:latin typeface="+mn-lt"/>
                        <a:ea typeface="Calibri" panose="020F0502020204030204" pitchFamily="34" charset="0"/>
                        <a:cs typeface="Calibri" panose="020F0502020204030204" pitchFamily="34" charset="0"/>
                      </a:endParaRPr>
                    </a:p>
                    <a:p>
                      <a:pPr marL="0" marR="0" lvl="0" indent="0" algn="ctr" defTabSz="6858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50" b="0" dirty="0" smtClean="0">
                          <a:solidFill>
                            <a:srgbClr val="000000"/>
                          </a:solidFill>
                          <a:effectLst/>
                          <a:latin typeface="+mn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490</a:t>
                      </a:r>
                      <a:endParaRPr lang="en-GB" sz="1050" b="0" dirty="0" smtClean="0">
                        <a:effectLst/>
                        <a:latin typeface="+mn-lt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n-lt"/>
                        </a:rPr>
                        <a:t>2</a:t>
                      </a:r>
                      <a:endParaRPr lang="en-GB" sz="1050" dirty="0">
                        <a:latin typeface="+mn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b="0" dirty="0" smtClean="0">
                          <a:latin typeface="+mn-lt"/>
                        </a:rPr>
                        <a:t>458</a:t>
                      </a:r>
                      <a:endParaRPr lang="en-GB" sz="1050" b="0" dirty="0">
                        <a:latin typeface="+mn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b="0" dirty="0" smtClean="0">
                          <a:latin typeface="+mn-lt"/>
                        </a:rPr>
                        <a:t>-</a:t>
                      </a:r>
                      <a:endParaRPr lang="en-GB" sz="1050" b="0" dirty="0">
                        <a:latin typeface="+mn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6097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344601"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US" sz="650" b="0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10</a:t>
                      </a:r>
                      <a:endParaRPr lang="en-US" sz="65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640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US" sz="900" b="0" dirty="0" smtClean="0">
                          <a:solidFill>
                            <a:schemeClr val="tx1"/>
                          </a:solidFill>
                          <a:latin typeface="+mn-lt"/>
                          <a:ea typeface="Cambria" panose="02040503050406030204" pitchFamily="18" charset="0"/>
                        </a:rPr>
                        <a:t>GREEN AFRICA</a:t>
                      </a:r>
                      <a:endParaRPr lang="en-US" sz="900" b="0" dirty="0">
                        <a:solidFill>
                          <a:schemeClr val="tx1"/>
                        </a:solidFill>
                        <a:latin typeface="+mn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solidFill>
                            <a:schemeClr val="tx1"/>
                          </a:solidFill>
                          <a:latin typeface="+mn-lt"/>
                          <a:ea typeface="Cambria" panose="02040503050406030204" pitchFamily="18" charset="0"/>
                        </a:rPr>
                        <a:t>306</a:t>
                      </a:r>
                      <a:endParaRPr lang="en-GB" sz="1050" dirty="0">
                        <a:solidFill>
                          <a:schemeClr val="tx1"/>
                        </a:solidFill>
                        <a:latin typeface="+mn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50" dirty="0" smtClean="0">
                          <a:latin typeface="+mn-lt"/>
                          <a:ea typeface="Cambria" panose="02040503050406030204" pitchFamily="18" charset="0"/>
                        </a:rPr>
                        <a:t>2</a:t>
                      </a: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n-lt"/>
                          <a:ea typeface="Cambria" panose="02040503050406030204" pitchFamily="18" charset="0"/>
                        </a:rPr>
                        <a:t>275</a:t>
                      </a:r>
                      <a:endParaRPr lang="en-GB" sz="1050" dirty="0">
                        <a:latin typeface="+mn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n-lt"/>
                          <a:ea typeface="Cambria" panose="02040503050406030204" pitchFamily="18" charset="0"/>
                        </a:rPr>
                        <a:t>3</a:t>
                      </a:r>
                      <a:endParaRPr lang="en-GB" sz="1050" dirty="0">
                        <a:latin typeface="+mn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n-lt"/>
                          <a:ea typeface="Cambria" panose="02040503050406030204" pitchFamily="18" charset="0"/>
                        </a:rPr>
                        <a:t>270</a:t>
                      </a:r>
                      <a:endParaRPr lang="en-GB" sz="1050" dirty="0">
                        <a:latin typeface="+mn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n-lt"/>
                          <a:ea typeface="Cambria" panose="02040503050406030204" pitchFamily="18" charset="0"/>
                        </a:rPr>
                        <a:t>4</a:t>
                      </a:r>
                      <a:endParaRPr lang="en-GB" sz="1050" dirty="0">
                        <a:latin typeface="+mn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n-lt"/>
                          <a:ea typeface="Cambria" panose="02040503050406030204" pitchFamily="18" charset="0"/>
                          <a:cs typeface="Calibri" panose="020F0502020204030204" pitchFamily="34" charset="0"/>
                        </a:rPr>
                        <a:t>295</a:t>
                      </a:r>
                      <a:endParaRPr lang="en-GB" sz="1050" dirty="0">
                        <a:latin typeface="+mn-lt"/>
                        <a:ea typeface="Cambria" panose="02040503050406030204" pitchFamily="18" charset="0"/>
                        <a:cs typeface="Calibri" panose="020F050202020403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n-lt"/>
                          <a:ea typeface="Cambria" panose="02040503050406030204" pitchFamily="18" charset="0"/>
                          <a:cs typeface="Calibri" panose="020F0502020204030204" pitchFamily="34" charset="0"/>
                        </a:rPr>
                        <a:t>3</a:t>
                      </a:r>
                      <a:endParaRPr lang="en-GB" sz="1050" dirty="0">
                        <a:latin typeface="+mn-lt"/>
                        <a:ea typeface="Cambria" panose="02040503050406030204" pitchFamily="18" charset="0"/>
                        <a:cs typeface="Calibri" panose="020F050202020403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n-lt"/>
                        </a:rPr>
                        <a:t>297</a:t>
                      </a:r>
                      <a:endParaRPr lang="en-GB" sz="1050" dirty="0">
                        <a:latin typeface="+mn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n-lt"/>
                        </a:rPr>
                        <a:t>3</a:t>
                      </a:r>
                      <a:endParaRPr lang="en-GB" sz="1050" dirty="0">
                        <a:latin typeface="+mn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b="0" dirty="0" smtClean="0">
                          <a:solidFill>
                            <a:srgbClr val="000000"/>
                          </a:solidFill>
                          <a:effectLst/>
                          <a:latin typeface="+mn-lt"/>
                          <a:ea typeface="Calibri" panose="020F0502020204030204" pitchFamily="34" charset="0"/>
                        </a:rPr>
                        <a:t>325</a:t>
                      </a:r>
                      <a:endParaRPr lang="en-GB" sz="1050" b="0" dirty="0">
                        <a:latin typeface="+mn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b="0" dirty="0" smtClean="0">
                          <a:latin typeface="+mn-lt"/>
                        </a:rPr>
                        <a:t>1</a:t>
                      </a:r>
                      <a:endParaRPr lang="en-GB" sz="1050" b="0" dirty="0">
                        <a:latin typeface="+mn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n-lt"/>
                        </a:rPr>
                        <a:t>324</a:t>
                      </a:r>
                      <a:endParaRPr lang="en-GB" sz="1050" dirty="0">
                        <a:latin typeface="+mn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n-lt"/>
                        </a:rPr>
                        <a:t>-</a:t>
                      </a:r>
                      <a:endParaRPr lang="en-GB" sz="1050" dirty="0">
                        <a:latin typeface="+mn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549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GB" sz="1050" dirty="0" smtClean="0">
                          <a:latin typeface="+mn-lt"/>
                        </a:rPr>
                        <a:t>-</a:t>
                      </a:r>
                      <a:endParaRPr lang="en-GB" sz="1050" dirty="0">
                        <a:latin typeface="+mn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565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560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GB" sz="1050" b="0" i="0" u="none" strike="noStrike" dirty="0" smtClean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  <a:p>
                      <a:pPr marL="0" marR="0" lvl="0" indent="0" algn="ctr" defTabSz="6858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GB" sz="1050" b="0" dirty="0" smtClean="0">
                        <a:effectLst/>
                        <a:latin typeface="+mn-lt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ctr" defTabSz="6858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5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387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n-lt"/>
                        </a:rPr>
                        <a:t>2</a:t>
                      </a:r>
                      <a:endParaRPr lang="en-GB" sz="1050" dirty="0">
                        <a:latin typeface="+mn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b="0" dirty="0" smtClean="0">
                          <a:latin typeface="+mn-lt"/>
                        </a:rPr>
                        <a:t>495</a:t>
                      </a:r>
                      <a:endParaRPr lang="en-GB" sz="1050" b="0" dirty="0">
                        <a:latin typeface="+mn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b="0" dirty="0" smtClean="0">
                          <a:latin typeface="+mn-lt"/>
                        </a:rPr>
                        <a:t>-</a:t>
                      </a:r>
                      <a:endParaRPr lang="en-GB" sz="1050" b="0" dirty="0">
                        <a:latin typeface="+mn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4648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344601"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US" sz="650" b="0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11</a:t>
                      </a:r>
                      <a:endParaRPr lang="en-US" sz="65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640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US" sz="900" b="0" dirty="0" smtClean="0">
                          <a:solidFill>
                            <a:schemeClr val="tx1"/>
                          </a:solidFill>
                          <a:latin typeface="+mn-lt"/>
                          <a:ea typeface="Cambria" panose="02040503050406030204" pitchFamily="18" charset="0"/>
                        </a:rPr>
                        <a:t>VALUE JET</a:t>
                      </a:r>
                      <a:endParaRPr lang="en-US" sz="900" b="0" dirty="0">
                        <a:solidFill>
                          <a:schemeClr val="tx1"/>
                        </a:solidFill>
                        <a:latin typeface="+mn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GB" sz="1050" dirty="0" smtClean="0">
                          <a:latin typeface="+mn-lt"/>
                        </a:rPr>
                        <a:t>-</a:t>
                      </a:r>
                      <a:endParaRPr lang="en-GB" sz="1050" dirty="0">
                        <a:latin typeface="+mn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GB" sz="1050" dirty="0" smtClean="0">
                          <a:latin typeface="+mn-lt"/>
                        </a:rPr>
                        <a:t>-</a:t>
                      </a:r>
                      <a:endParaRPr lang="en-GB" sz="1050" dirty="0">
                        <a:latin typeface="+mn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GB" sz="1050" dirty="0" smtClean="0">
                          <a:latin typeface="+mn-lt"/>
                        </a:rPr>
                        <a:t>-</a:t>
                      </a:r>
                      <a:endParaRPr lang="en-GB" sz="1050" dirty="0">
                        <a:latin typeface="+mn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GB" sz="1050" dirty="0" smtClean="0">
                          <a:latin typeface="+mn-lt"/>
                        </a:rPr>
                        <a:t>-</a:t>
                      </a:r>
                      <a:endParaRPr lang="en-GB" sz="1050" dirty="0">
                        <a:latin typeface="+mn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GB" sz="1050" dirty="0" smtClean="0">
                          <a:latin typeface="+mn-lt"/>
                        </a:rPr>
                        <a:t>-</a:t>
                      </a:r>
                      <a:endParaRPr lang="en-GB" sz="1050" dirty="0">
                        <a:latin typeface="+mn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GB" sz="1050" dirty="0" smtClean="0">
                          <a:latin typeface="+mn-lt"/>
                        </a:rPr>
                        <a:t>-</a:t>
                      </a:r>
                      <a:endParaRPr lang="en-GB" sz="1050" dirty="0">
                        <a:latin typeface="+mn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GB" sz="1050" dirty="0" smtClean="0">
                          <a:latin typeface="+mn-lt"/>
                        </a:rPr>
                        <a:t>-</a:t>
                      </a:r>
                      <a:endParaRPr lang="en-GB" sz="1050" dirty="0">
                        <a:latin typeface="+mn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GB" sz="1050" dirty="0" smtClean="0">
                          <a:latin typeface="+mn-lt"/>
                        </a:rPr>
                        <a:t>-</a:t>
                      </a:r>
                      <a:endParaRPr lang="en-GB" sz="1050" dirty="0">
                        <a:latin typeface="+mn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GB" sz="1050" dirty="0" smtClean="0">
                          <a:latin typeface="+mn-lt"/>
                        </a:rPr>
                        <a:t>-</a:t>
                      </a:r>
                      <a:endParaRPr lang="en-GB" sz="1050" dirty="0">
                        <a:latin typeface="+mn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GB" sz="1050" dirty="0" smtClean="0">
                          <a:latin typeface="+mn-lt"/>
                        </a:rPr>
                        <a:t>-</a:t>
                      </a:r>
                      <a:endParaRPr lang="en-GB" sz="1050" dirty="0">
                        <a:latin typeface="+mn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GB" sz="1050" dirty="0" smtClean="0">
                          <a:latin typeface="+mn-lt"/>
                        </a:rPr>
                        <a:t>-</a:t>
                      </a:r>
                      <a:endParaRPr lang="en-GB" sz="1050" dirty="0">
                        <a:latin typeface="+mn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GB" sz="1050" dirty="0" smtClean="0">
                          <a:latin typeface="+mn-lt"/>
                        </a:rPr>
                        <a:t>-</a:t>
                      </a:r>
                      <a:endParaRPr lang="en-GB" sz="1050" dirty="0">
                        <a:latin typeface="+mn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GB" sz="1050" dirty="0" smtClean="0">
                          <a:latin typeface="+mn-lt"/>
                        </a:rPr>
                        <a:t>-</a:t>
                      </a:r>
                      <a:endParaRPr lang="en-GB" sz="1050" dirty="0">
                        <a:latin typeface="+mn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GB" sz="1050" dirty="0" smtClean="0">
                          <a:latin typeface="+mn-lt"/>
                        </a:rPr>
                        <a:t>-</a:t>
                      </a:r>
                      <a:endParaRPr lang="en-GB" sz="1050" dirty="0">
                        <a:latin typeface="+mn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GB" sz="1050" dirty="0" smtClean="0">
                          <a:latin typeface="+mn-lt"/>
                        </a:rPr>
                        <a:t>-</a:t>
                      </a:r>
                      <a:endParaRPr lang="en-GB" sz="1050" dirty="0">
                        <a:latin typeface="+mn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GB" sz="1050" dirty="0" smtClean="0">
                          <a:latin typeface="+mn-lt"/>
                        </a:rPr>
                        <a:t>-</a:t>
                      </a:r>
                      <a:endParaRPr lang="en-GB" sz="1050" dirty="0">
                        <a:latin typeface="+mn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GB" sz="1050" dirty="0" smtClean="0">
                          <a:latin typeface="+mn-lt"/>
                        </a:rPr>
                        <a:t>-</a:t>
                      </a:r>
                      <a:endParaRPr lang="en-GB" sz="1050" dirty="0">
                        <a:latin typeface="+mn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GB" sz="1050" dirty="0" smtClean="0">
                          <a:latin typeface="+mn-lt"/>
                        </a:rPr>
                        <a:t>-</a:t>
                      </a:r>
                      <a:endParaRPr lang="en-GB" sz="1050" dirty="0">
                        <a:latin typeface="+mn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179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-</a:t>
                      </a:r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 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58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50" b="0" dirty="0" smtClean="0">
                          <a:solidFill>
                            <a:srgbClr val="000000"/>
                          </a:solidFill>
                          <a:effectLst/>
                          <a:latin typeface="+mn-lt"/>
                          <a:ea typeface="Calibri" panose="020F0502020204030204" pitchFamily="34" charset="0"/>
                          <a:cs typeface="Calibri" panose="020F0502020204030204" pitchFamily="34" charset="0"/>
                        </a:rPr>
                        <a:t>184</a:t>
                      </a:r>
                      <a:endParaRPr lang="en-GB" sz="1050" b="0" dirty="0" smtClean="0">
                        <a:effectLst/>
                        <a:latin typeface="+mn-lt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n-lt"/>
                        </a:rPr>
                        <a:t>1</a:t>
                      </a:r>
                      <a:endParaRPr lang="en-GB" sz="1050" dirty="0">
                        <a:latin typeface="+mn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b="0" dirty="0" smtClean="0">
                          <a:latin typeface="+mn-lt"/>
                        </a:rPr>
                        <a:t>246</a:t>
                      </a:r>
                      <a:endParaRPr lang="en-GB" sz="1050" b="0" dirty="0">
                        <a:latin typeface="+mn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b="0" dirty="0" smtClean="0">
                          <a:latin typeface="+mn-lt"/>
                        </a:rPr>
                        <a:t>-</a:t>
                      </a:r>
                      <a:endParaRPr lang="en-GB" sz="1050" b="0" dirty="0">
                        <a:latin typeface="+mn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609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365224">
                <a:tc gridSpan="2">
                  <a:txBody>
                    <a:bodyPr/>
                    <a:lstStyle/>
                    <a:p>
                      <a:pPr algn="ctr"/>
                      <a:r>
                        <a:rPr lang="en-GB" sz="770" b="1" dirty="0">
                          <a:latin typeface="Cambria" pitchFamily="18" charset="0"/>
                          <a:ea typeface="Cambria" panose="02040503050406030204" pitchFamily="18" charset="0"/>
                        </a:rPr>
                        <a:t>TOTAL NO OF  FLIGHTS</a:t>
                      </a:r>
                      <a:r>
                        <a:rPr lang="en-GB" sz="770" b="1" baseline="0" dirty="0">
                          <a:latin typeface="Cambria" pitchFamily="18" charset="0"/>
                          <a:ea typeface="Cambria" panose="02040503050406030204" pitchFamily="18" charset="0"/>
                        </a:rPr>
                        <a:t> </a:t>
                      </a:r>
                      <a:r>
                        <a:rPr lang="en-GB" sz="770" b="1" baseline="0" dirty="0" smtClean="0">
                          <a:latin typeface="Cambria" pitchFamily="18" charset="0"/>
                          <a:ea typeface="Cambria" panose="02040503050406030204" pitchFamily="18" charset="0"/>
                        </a:rPr>
                        <a:t>OPERATED</a:t>
                      </a:r>
                      <a:endParaRPr lang="en-GB" sz="770" b="1" dirty="0"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6405" marR="6405" marT="640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en-GB" sz="800" dirty="0">
                        <a:latin typeface="Cambria" pitchFamily="18" charset="0"/>
                      </a:endParaRPr>
                    </a:p>
                  </a:txBody>
                  <a:tcPr marL="6405" marR="6405" marT="640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AD7FD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10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lt"/>
                          <a:ea typeface="Cambria" panose="02040503050406030204" pitchFamily="18" charset="0"/>
                        </a:rPr>
                        <a:t>8,349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50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anchor="ctr"/>
                </a:tc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10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lt"/>
                          <a:ea typeface="Cambria" panose="02040503050406030204" pitchFamily="18" charset="0"/>
                        </a:rPr>
                        <a:t>7,786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50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anchor="ctr"/>
                </a:tc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10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lt"/>
                          <a:ea typeface="Cambria" panose="02040503050406030204" pitchFamily="18" charset="0"/>
                        </a:rPr>
                        <a:t>7,464</a:t>
                      </a: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en-GB" sz="1200" b="1" dirty="0"/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AD7FD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11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6,438</a:t>
                      </a: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GB" sz="1000" b="1" i="0" u="none" strike="noStrike" dirty="0">
                        <a:solidFill>
                          <a:srgbClr val="000000"/>
                        </a:solidFill>
                        <a:effectLst/>
                        <a:latin typeface="Cambria" panose="02040503050406030204" pitchFamily="18" charset="0"/>
                      </a:endParaRPr>
                    </a:p>
                  </a:txBody>
                  <a:tcPr marL="9525" marR="9525" marT="9525" marB="0" anchor="ctr"/>
                </a:tc>
                <a:tc gridSpan="2">
                  <a:txBody>
                    <a:bodyPr/>
                    <a:lstStyle/>
                    <a:p>
                      <a:pPr marL="0" marR="0" lvl="0" indent="0" algn="ctr" defTabSz="6858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11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6,552</a:t>
                      </a: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GB" sz="650" b="1" i="0" u="none" strike="noStrike" dirty="0" smtClean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/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en-GB" sz="110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6,263</a:t>
                      </a:r>
                      <a:endParaRPr lang="en-GB" sz="1100" b="1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GB" sz="650" b="1" i="0" u="none" strike="noStrike" dirty="0" smtClean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/>
                </a:tc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10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6,042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100" b="1" dirty="0">
                        <a:latin typeface="Cambria" pitchFamily="18" charset="0"/>
                        <a:ea typeface="Times New Roman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AD7FD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10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5,404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b"/>
                      <a:endParaRPr lang="en-US" sz="1000" b="1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</a:endParaRPr>
                    </a:p>
                  </a:txBody>
                  <a:tcPr marL="9525" marR="9525" marT="9525" marB="0" anchor="ctr"/>
                </a:tc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10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5,727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b"/>
                      <a:endParaRPr lang="en-US" sz="1000" b="1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</a:endParaRPr>
                    </a:p>
                  </a:txBody>
                  <a:tcPr marL="9525" marR="9525" marT="9525" marB="0" anchor="ctr"/>
                </a:tc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10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5,891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 dirty="0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GB" sz="1100" b="1" dirty="0" smtClean="0">
                          <a:latin typeface="+mn-lt"/>
                        </a:rPr>
                        <a:t>6,461</a:t>
                      </a:r>
                      <a:endParaRPr lang="en-GB" sz="1100" b="1" dirty="0">
                        <a:latin typeface="+mn-lt"/>
                      </a:endParaRPr>
                    </a:p>
                  </a:txBody>
                  <a:tcPr marL="9525" marR="9525" marT="9525" marB="0" anchor="ctr"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marL="0" marR="0" lvl="0" indent="0" algn="ctr" defTabSz="6858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11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7,951</a:t>
                      </a:r>
                    </a:p>
                  </a:txBody>
                  <a:tcPr marL="9524" marR="9524" marT="9525" marB="0" anchor="ctr"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fontAlgn="b"/>
                      <a:r>
                        <a:rPr lang="en-GB" sz="120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80,328</a:t>
                      </a:r>
                      <a:endParaRPr lang="en-GB" sz="1200" b="1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0" marT="0" marB="0" anchor="b"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r" fontAlgn="b"/>
                      <a:endParaRPr lang="en-GB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AD7FD"/>
                    </a:solidFill>
                  </a:tcPr>
                </a:tc>
              </a:tr>
              <a:tr h="570994">
                <a:tc gridSpan="2">
                  <a:txBody>
                    <a:bodyPr/>
                    <a:lstStyle/>
                    <a:p>
                      <a:pPr algn="ctr"/>
                      <a:r>
                        <a:rPr lang="en-GB" sz="770" b="1" dirty="0" smtClean="0">
                          <a:latin typeface="Cambria" pitchFamily="18" charset="0"/>
                          <a:ea typeface="Cambria" panose="02040503050406030204" pitchFamily="18" charset="0"/>
                        </a:rPr>
                        <a:t>TOTAL N</a:t>
                      </a:r>
                      <a:r>
                        <a:rPr lang="en-GB" sz="770" b="1" baseline="0" dirty="0" smtClean="0">
                          <a:latin typeface="Cambria" pitchFamily="18" charset="0"/>
                          <a:ea typeface="Cambria" panose="02040503050406030204" pitchFamily="18" charset="0"/>
                        </a:rPr>
                        <a:t>O</a:t>
                      </a:r>
                      <a:r>
                        <a:rPr lang="en-GB" sz="770" b="1" baseline="0" dirty="0">
                          <a:latin typeface="Cambria" pitchFamily="18" charset="0"/>
                          <a:ea typeface="Cambria" panose="02040503050406030204" pitchFamily="18" charset="0"/>
                        </a:rPr>
                        <a:t>. OF  </a:t>
                      </a:r>
                      <a:r>
                        <a:rPr lang="en-GB" sz="770" b="1" baseline="0" dirty="0" smtClean="0">
                          <a:latin typeface="Cambria" pitchFamily="18" charset="0"/>
                          <a:ea typeface="Cambria" panose="02040503050406030204" pitchFamily="18" charset="0"/>
                        </a:rPr>
                        <a:t>OTHER COMPLAINTS (</a:t>
                      </a:r>
                      <a:r>
                        <a:rPr lang="en-US" sz="770" b="1" dirty="0" smtClean="0">
                          <a:latin typeface="Cambria" pitchFamily="18" charset="0"/>
                          <a:ea typeface="Calibri" pitchFamily="34" charset="0"/>
                          <a:cs typeface="Times New Roman" pitchFamily="18" charset="0"/>
                        </a:rPr>
                        <a:t>PILFERAGE, DISCOURTESY, PEBEC ETC.)</a:t>
                      </a:r>
                      <a:endParaRPr lang="en-GB" sz="770" b="1" dirty="0"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6405" marR="6405" marT="640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en-GB" sz="800" dirty="0">
                        <a:latin typeface="Cambria" pitchFamily="18" charset="0"/>
                      </a:endParaRPr>
                    </a:p>
                  </a:txBody>
                  <a:tcPr marL="6405" marR="6405" marT="640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6FE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GB" sz="1100" b="1" i="0" dirty="0" smtClean="0">
                          <a:latin typeface="+mn-lt"/>
                          <a:ea typeface="Cambria" panose="02040503050406030204" pitchFamily="18" charset="0"/>
                        </a:rPr>
                        <a:t>7</a:t>
                      </a:r>
                      <a:endParaRPr lang="en-GB" sz="1100" b="1" i="0" dirty="0">
                        <a:latin typeface="+mn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50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anchor="ctr"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GB" sz="1100" b="1" i="0" dirty="0" smtClean="0">
                          <a:latin typeface="+mn-lt"/>
                          <a:ea typeface="Cambria" panose="02040503050406030204" pitchFamily="18" charset="0"/>
                        </a:rPr>
                        <a:t>18</a:t>
                      </a:r>
                      <a:endParaRPr lang="en-GB" sz="1100" b="1" i="0" dirty="0">
                        <a:latin typeface="+mn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50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anchor="ctr"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GB" sz="1100" b="1" i="0" dirty="0" smtClean="0">
                          <a:latin typeface="+mn-lt"/>
                          <a:ea typeface="Cambria" panose="02040503050406030204" pitchFamily="18" charset="0"/>
                        </a:rPr>
                        <a:t>14</a:t>
                      </a:r>
                      <a:endParaRPr lang="en-GB" sz="1100" b="1" i="0" dirty="0">
                        <a:latin typeface="+mn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50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GB" sz="1100" b="1" dirty="0" smtClean="0">
                          <a:latin typeface="+mn-lt"/>
                        </a:rPr>
                        <a:t>29</a:t>
                      </a:r>
                      <a:endParaRPr lang="en-GB" sz="1100" b="1" dirty="0">
                        <a:latin typeface="+mn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GB" sz="650" b="1" i="0" u="none" strike="noStrike" dirty="0" smtClean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GB" sz="1100" b="1" dirty="0" smtClean="0">
                          <a:latin typeface="+mn-lt"/>
                        </a:rPr>
                        <a:t>15</a:t>
                      </a:r>
                      <a:endParaRPr lang="en-GB" sz="1100" b="1" dirty="0">
                        <a:latin typeface="+mn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GB" sz="650" b="1" i="0" u="none" strike="noStrike" dirty="0" smtClean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GB" sz="1100" b="1" dirty="0" smtClean="0">
                          <a:latin typeface="+mn-lt"/>
                        </a:rPr>
                        <a:t>14</a:t>
                      </a:r>
                      <a:endParaRPr lang="en-GB" sz="1100" b="1" dirty="0">
                        <a:latin typeface="+mn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GB" sz="650" b="1" i="0" u="none" strike="noStrike" dirty="0" smtClean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GB" sz="1100" b="1" dirty="0" smtClean="0">
                          <a:latin typeface="+mn-lt"/>
                        </a:rPr>
                        <a:t>9</a:t>
                      </a:r>
                      <a:endParaRPr lang="en-GB" sz="1100" b="1" dirty="0">
                        <a:latin typeface="+mn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50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GB" sz="1100" b="1" dirty="0" smtClean="0">
                          <a:latin typeface="+mn-lt"/>
                        </a:rPr>
                        <a:t>6</a:t>
                      </a:r>
                      <a:endParaRPr lang="en-GB" sz="1100" b="1" dirty="0">
                        <a:latin typeface="+mn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50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anchor="ctr"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GB" sz="1100" b="1" dirty="0" smtClean="0">
                          <a:latin typeface="+mn-lt"/>
                        </a:rPr>
                        <a:t>5</a:t>
                      </a:r>
                      <a:endParaRPr lang="en-GB" sz="1100" b="1" dirty="0">
                        <a:latin typeface="+mn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50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anchor="ctr"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GB" sz="1100" b="1" dirty="0" smtClean="0">
                          <a:latin typeface="+mn-lt"/>
                        </a:rPr>
                        <a:t>15</a:t>
                      </a:r>
                      <a:endParaRPr lang="en-GB" sz="1100" b="1" dirty="0">
                        <a:latin typeface="+mn-lt"/>
                      </a:endParaRPr>
                    </a:p>
                  </a:txBody>
                  <a:tcPr marL="9524" marR="9524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 dirty="0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GB" sz="1100" b="1" dirty="0" smtClean="0">
                          <a:latin typeface="+mn-lt"/>
                        </a:rPr>
                        <a:t>28</a:t>
                      </a:r>
                      <a:endParaRPr lang="en-GB" sz="1100" b="1" dirty="0">
                        <a:latin typeface="+mn-lt"/>
                      </a:endParaRPr>
                    </a:p>
                  </a:txBody>
                  <a:tcPr marL="9524" marR="9524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GB" sz="1100" b="1" dirty="0" smtClean="0">
                          <a:latin typeface="+mn-lt"/>
                        </a:rPr>
                        <a:t>11</a:t>
                      </a:r>
                      <a:endParaRPr lang="en-GB" sz="1100" b="1" dirty="0">
                        <a:latin typeface="+mn-lt"/>
                      </a:endParaRPr>
                    </a:p>
                  </a:txBody>
                  <a:tcPr marL="9524" marR="9524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GB" sz="1200" b="1" dirty="0" smtClean="0">
                          <a:latin typeface="+mn-lt"/>
                        </a:rPr>
                        <a:t>171</a:t>
                      </a:r>
                      <a:endParaRPr lang="en-GB" sz="1200" b="1" dirty="0">
                        <a:latin typeface="+mn-lt"/>
                      </a:endParaRPr>
                    </a:p>
                  </a:txBody>
                  <a:tcPr marL="9524" marR="9524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sz="800" b="1" i="0" u="none" strike="noStrike" dirty="0">
                        <a:solidFill>
                          <a:srgbClr val="000000"/>
                        </a:solidFill>
                        <a:latin typeface="Cambri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</a:tr>
            </a:tbl>
          </a:graphicData>
        </a:graphic>
      </p:graphicFrame>
      <p:sp>
        <p:nvSpPr>
          <p:cNvPr id="31746" name="Rectangle 2"/>
          <p:cNvSpPr>
            <a:spLocks noChangeArrowheads="1"/>
          </p:cNvSpPr>
          <p:nvPr/>
        </p:nvSpPr>
        <p:spPr bwMode="auto">
          <a:xfrm>
            <a:off x="3233679" y="97795"/>
            <a:ext cx="5724644" cy="26161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indent="457200" algn="just" fontAlgn="base">
              <a:spcBef>
                <a:spcPct val="0"/>
              </a:spcBef>
              <a:spcAft>
                <a:spcPct val="0"/>
              </a:spcAft>
            </a:pPr>
            <a:r>
              <a:rPr lang="en-US" sz="1100" dirty="0">
                <a:solidFill>
                  <a:prstClr val="black"/>
                </a:solidFill>
                <a:ea typeface="Calibri" pitchFamily="34" charset="0"/>
                <a:cs typeface="Times New Roman" pitchFamily="18" charset="0"/>
              </a:rPr>
              <a:t>						</a:t>
            </a:r>
            <a:endParaRPr lang="en-US" dirty="0">
              <a:solidFill>
                <a:prstClr val="black"/>
              </a:solidFill>
              <a:latin typeface="Arial" pitchFamily="34" charset="0"/>
            </a:endParaRPr>
          </a:p>
        </p:txBody>
      </p:sp>
      <p:sp>
        <p:nvSpPr>
          <p:cNvPr id="31747" name="Rectangle 3"/>
          <p:cNvSpPr>
            <a:spLocks noChangeArrowheads="1"/>
          </p:cNvSpPr>
          <p:nvPr/>
        </p:nvSpPr>
        <p:spPr bwMode="auto">
          <a:xfrm>
            <a:off x="1703512" y="124767"/>
            <a:ext cx="8741150" cy="61555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indent="457200" algn="ctr" fontAlgn="base">
              <a:spcBef>
                <a:spcPct val="0"/>
              </a:spcBef>
              <a:spcAft>
                <a:spcPct val="0"/>
              </a:spcAft>
              <a:tabLst>
                <a:tab pos="384175" algn="l"/>
              </a:tabLst>
            </a:pPr>
            <a:r>
              <a:rPr lang="en-GB" sz="1100" b="1" dirty="0" smtClean="0">
                <a:solidFill>
                  <a:prstClr val="black"/>
                </a:solidFill>
                <a:latin typeface="Cambria" pitchFamily="18" charset="0"/>
                <a:ea typeface="Calibri" pitchFamily="34" charset="0"/>
                <a:cs typeface="Times New Roman" pitchFamily="18" charset="0"/>
              </a:rPr>
              <a:t>NIGERIA </a:t>
            </a:r>
            <a:r>
              <a:rPr lang="en-GB" sz="1100" b="1" dirty="0">
                <a:solidFill>
                  <a:prstClr val="black"/>
                </a:solidFill>
                <a:latin typeface="Cambria" pitchFamily="18" charset="0"/>
                <a:ea typeface="Calibri" pitchFamily="34" charset="0"/>
                <a:cs typeface="Times New Roman" pitchFamily="18" charset="0"/>
              </a:rPr>
              <a:t>CIVIL AVIATION AUTHORITY</a:t>
            </a:r>
          </a:p>
          <a:p>
            <a:pPr indent="457200" algn="ctr" fontAlgn="base">
              <a:spcBef>
                <a:spcPct val="0"/>
              </a:spcBef>
              <a:spcAft>
                <a:spcPct val="0"/>
              </a:spcAft>
              <a:tabLst>
                <a:tab pos="384175" algn="l"/>
              </a:tabLst>
            </a:pPr>
            <a:r>
              <a:rPr lang="en-US" sz="1100" b="1" dirty="0">
                <a:solidFill>
                  <a:prstClr val="black"/>
                </a:solidFill>
                <a:latin typeface="Cambria" pitchFamily="18" charset="0"/>
                <a:ea typeface="Calibri" pitchFamily="34" charset="0"/>
                <a:cs typeface="Times New Roman" pitchFamily="18" charset="0"/>
              </a:rPr>
              <a:t>OTHER COMPLAINTS (PILFERAGE, DISCOURTESY, PEBEC ETC): DOMESTIC AIRLINE OPERATIONS </a:t>
            </a:r>
            <a:endParaRPr lang="en-US" sz="1100" dirty="0">
              <a:solidFill>
                <a:prstClr val="black"/>
              </a:solidFill>
              <a:latin typeface="Cambria" pitchFamily="18" charset="0"/>
            </a:endParaRPr>
          </a:p>
          <a:p>
            <a:pPr indent="457200" algn="ctr" eaLnBrk="0" fontAlgn="base" hangingPunct="0">
              <a:spcBef>
                <a:spcPct val="0"/>
              </a:spcBef>
              <a:spcAft>
                <a:spcPct val="0"/>
              </a:spcAft>
              <a:tabLst>
                <a:tab pos="384175" algn="l"/>
              </a:tabLst>
            </a:pPr>
            <a:r>
              <a:rPr lang="en-US" sz="1100" b="1" dirty="0">
                <a:solidFill>
                  <a:prstClr val="black"/>
                </a:solidFill>
                <a:latin typeface="Cambria" pitchFamily="18" charset="0"/>
                <a:ea typeface="Calibri" pitchFamily="34" charset="0"/>
                <a:cs typeface="Times New Roman" pitchFamily="18" charset="0"/>
              </a:rPr>
              <a:t>(JANUARY –  DECEMBER, </a:t>
            </a:r>
            <a:r>
              <a:rPr lang="en-US" sz="1100" b="1" dirty="0" smtClean="0">
                <a:solidFill>
                  <a:prstClr val="black"/>
                </a:solidFill>
                <a:latin typeface="Cambria" pitchFamily="18" charset="0"/>
                <a:ea typeface="Calibri" pitchFamily="34" charset="0"/>
                <a:cs typeface="Times New Roman" pitchFamily="18" charset="0"/>
              </a:rPr>
              <a:t>2022)</a:t>
            </a:r>
            <a:endParaRPr lang="en-US" sz="1100" dirty="0">
              <a:solidFill>
                <a:prstClr val="black"/>
              </a:solidFill>
              <a:latin typeface="Cambria" pitchFamily="18" charset="0"/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>
          <a:xfrm>
            <a:off x="11668794" y="6398107"/>
            <a:ext cx="445341" cy="274320"/>
          </a:xfrm>
        </p:spPr>
        <p:txBody>
          <a:bodyPr/>
          <a:lstStyle/>
          <a:p>
            <a:fld id="{8D2F9CA4-9937-4A99-BDB3-FF54C592ED21}" type="slidenum">
              <a:rPr lang="en-US" b="1" smtClean="0">
                <a:solidFill>
                  <a:prstClr val="black">
                    <a:tint val="75000"/>
                  </a:prstClr>
                </a:solidFill>
              </a:rPr>
              <a:pPr/>
              <a:t>27</a:t>
            </a:fld>
            <a:endParaRPr lang="en-US" b="1" dirty="0">
              <a:solidFill>
                <a:prstClr val="black">
                  <a:tint val="75000"/>
                </a:prstClr>
              </a:solidFill>
            </a:endParaRPr>
          </a:p>
        </p:txBody>
      </p:sp>
      <p:graphicFrame>
        <p:nvGraphicFramePr>
          <p:cNvPr id="8" name="Object 7"/>
          <p:cNvGraphicFramePr>
            <a:graphicFrameLocks noChangeAspect="1"/>
          </p:cNvGraphicFramePr>
          <p:nvPr>
            <p:extLst/>
          </p:nvPr>
        </p:nvGraphicFramePr>
        <p:xfrm>
          <a:off x="11362760" y="161318"/>
          <a:ext cx="612069" cy="54245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55302" r:id="rId4" imgW="568482" imgH="638663" progId="">
                  <p:embed/>
                </p:oleObj>
              </mc:Choice>
              <mc:Fallback>
                <p:oleObj r:id="rId4" imgW="568482" imgH="638663" progId="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5"/>
                      <a:stretch>
                        <a:fillRect/>
                      </a:stretch>
                    </p:blipFill>
                    <p:spPr>
                      <a:xfrm>
                        <a:off x="11362760" y="161318"/>
                        <a:ext cx="612069" cy="542450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</p:spTree>
    <p:extLst>
      <p:ext uri="{BB962C8B-B14F-4D97-AF65-F5344CB8AC3E}">
        <p14:creationId xmlns:p14="http://schemas.microsoft.com/office/powerpoint/2010/main" val="339411132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/>
      </p:par>
    </p:tn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 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39668948"/>
              </p:ext>
            </p:extLst>
          </p:nvPr>
        </p:nvGraphicFramePr>
        <p:xfrm>
          <a:off x="723211" y="783029"/>
          <a:ext cx="10989411" cy="5708306"/>
        </p:xfrm>
        <a:graphic>
          <a:graphicData uri="http://schemas.openxmlformats.org/drawingml/2006/table">
            <a:tbl>
              <a:tblPr/>
              <a:tblGrid>
                <a:gridCol w="199287"/>
                <a:gridCol w="1023997"/>
                <a:gridCol w="452673"/>
                <a:gridCol w="344032"/>
                <a:gridCol w="336329"/>
                <a:gridCol w="345125"/>
                <a:gridCol w="345125"/>
                <a:gridCol w="395524"/>
                <a:gridCol w="350734"/>
                <a:gridCol w="318513"/>
                <a:gridCol w="315729"/>
                <a:gridCol w="362758"/>
                <a:gridCol w="359396"/>
                <a:gridCol w="359396"/>
                <a:gridCol w="359396"/>
                <a:gridCol w="370960"/>
                <a:gridCol w="431406"/>
                <a:gridCol w="345125"/>
                <a:gridCol w="345125"/>
                <a:gridCol w="345125"/>
                <a:gridCol w="345125"/>
                <a:gridCol w="345125"/>
                <a:gridCol w="345125"/>
                <a:gridCol w="345125"/>
                <a:gridCol w="439057"/>
                <a:gridCol w="402602"/>
                <a:gridCol w="530385"/>
                <a:gridCol w="531112"/>
              </a:tblGrid>
              <a:tr h="354395">
                <a:tc rowSpan="2">
                  <a:txBody>
                    <a:bodyPr/>
                    <a:lstStyle/>
                    <a:p>
                      <a:pPr algn="l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US" sz="550" kern="1200" dirty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Arial"/>
                        </a:rPr>
                        <a:t>    </a:t>
                      </a:r>
                      <a:r>
                        <a:rPr lang="en-US" sz="55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Arial"/>
                        </a:rPr>
                        <a:t>S/N </a:t>
                      </a:r>
                      <a:endParaRPr lang="en-US" sz="55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640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US" sz="550" b="1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AIRLINES</a:t>
                      </a:r>
                      <a:r>
                        <a:rPr lang="en-US" sz="55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Calibri"/>
                          <a:cs typeface="Times New Roman"/>
                        </a:rPr>
                        <a:t> </a:t>
                      </a:r>
                      <a:endParaRPr lang="en-US" sz="55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640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GB" sz="550" b="1" kern="1200" dirty="0" smtClean="0">
                        <a:solidFill>
                          <a:srgbClr val="000000"/>
                        </a:solidFill>
                        <a:latin typeface="Cambria" pitchFamily="18" charset="0"/>
                        <a:ea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550" b="1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JANUARY</a:t>
                      </a:r>
                      <a:endParaRPr lang="en-US" sz="550" b="1" kern="1200" dirty="0" smtClean="0">
                        <a:solidFill>
                          <a:srgbClr val="000000"/>
                        </a:solidFill>
                        <a:latin typeface="Cambria" pitchFamily="18" charset="0"/>
                        <a:ea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550" b="1" kern="1200" dirty="0" smtClean="0">
                        <a:solidFill>
                          <a:srgbClr val="000000"/>
                        </a:solidFill>
                        <a:latin typeface="Cambria" pitchFamily="18" charset="0"/>
                        <a:ea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US" sz="550" b="1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FEBRU</a:t>
                      </a:r>
                      <a:r>
                        <a:rPr lang="en-US" sz="550" b="1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ARY </a:t>
                      </a:r>
                      <a:r>
                        <a:rPr lang="en-US" sz="550" b="1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</a:t>
                      </a:r>
                      <a:endParaRPr lang="en-US" sz="55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GB" sz="550" b="1" dirty="0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550" b="1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MARCH </a:t>
                      </a:r>
                      <a:endParaRPr lang="en-US" sz="55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50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GB" sz="550" b="1" dirty="0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550" b="1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APRIL</a:t>
                      </a:r>
                      <a:endParaRPr lang="en-US" sz="55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50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GB" sz="550" b="1" dirty="0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550" b="1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MAY</a:t>
                      </a:r>
                      <a:endParaRPr lang="en-US" sz="55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50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GB" sz="550" b="1" dirty="0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550" b="1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JUNE</a:t>
                      </a:r>
                      <a:endParaRPr lang="en-US" sz="55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GB" sz="550" b="1" dirty="0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550" b="1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JULY</a:t>
                      </a:r>
                      <a:endParaRPr lang="en-US" sz="55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50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GB" sz="550" b="1" dirty="0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550" b="1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AUGUST</a:t>
                      </a:r>
                      <a:endParaRPr lang="en-US" sz="55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GB" sz="550" b="1" dirty="0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550" b="1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SEPTEMBER</a:t>
                      </a:r>
                      <a:endParaRPr lang="en-US" sz="55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GB" sz="550" b="1" dirty="0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550" b="1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OCTOBER</a:t>
                      </a:r>
                      <a:endParaRPr lang="en-US" sz="55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GB" sz="550" b="1" dirty="0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550" b="1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NOVERMBER</a:t>
                      </a:r>
                      <a:endParaRPr lang="en-US" sz="55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GB" sz="550" b="1" dirty="0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550" b="1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DECEMBER</a:t>
                      </a:r>
                      <a:endParaRPr lang="en-US" sz="55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en-US" sz="600" b="1" kern="1200" dirty="0" smtClean="0">
                        <a:solidFill>
                          <a:srgbClr val="000000"/>
                        </a:solidFill>
                        <a:latin typeface="Cambria" pitchFamily="18" charset="0"/>
                        <a:ea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600" b="1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Total</a:t>
                      </a:r>
                    </a:p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600" b="1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No.</a:t>
                      </a:r>
                      <a:r>
                        <a:rPr lang="en-US" sz="600" b="1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Of Delayed/</a:t>
                      </a:r>
                    </a:p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kumimoji="0" lang="en-US" sz="6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mbria" pitchFamily="18" charset="0"/>
                          <a:ea typeface="Calibri" pitchFamily="34" charset="0"/>
                          <a:cs typeface="Times New Roman" pitchFamily="18" charset="0"/>
                        </a:rPr>
                        <a:t>Missing Baggage</a:t>
                      </a:r>
                      <a:endParaRPr lang="en-US" sz="60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19641" marR="19641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en-GB" sz="600" b="1" dirty="0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GB" sz="600" b="1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Total</a:t>
                      </a:r>
                    </a:p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GB" sz="600" b="1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No.</a:t>
                      </a:r>
                      <a:r>
                        <a:rPr lang="en-GB" sz="600" b="1" baseline="0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 Of Baggage Found</a:t>
                      </a:r>
                      <a:endParaRPr lang="en-US" sz="60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19641" marR="19641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928624">
                <a:tc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algn="l">
                        <a:lnSpc>
                          <a:spcPct val="150000"/>
                        </a:lnSpc>
                      </a:pPr>
                      <a:endParaRPr lang="en-US" sz="700" dirty="0">
                        <a:latin typeface="Cambria" pitchFamily="18" charset="0"/>
                        <a:ea typeface="Times New Roman"/>
                      </a:endParaRPr>
                    </a:p>
                  </a:txBody>
                  <a:tcPr marL="6405" marR="6405" marT="6405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55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No.</a:t>
                      </a:r>
                      <a:r>
                        <a:rPr lang="en-US" sz="55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Of </a:t>
                      </a:r>
                      <a:r>
                        <a:rPr kumimoji="0" lang="en-US" sz="55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mbria" pitchFamily="18" charset="0"/>
                          <a:ea typeface="Calibri" pitchFamily="34" charset="0"/>
                          <a:cs typeface="Times New Roman" pitchFamily="18" charset="0"/>
                        </a:rPr>
                        <a:t>Missing Baggage</a:t>
                      </a:r>
                      <a:endParaRPr lang="en-US" sz="55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19641" marR="19641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GB" sz="550" b="0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No.</a:t>
                      </a:r>
                      <a:r>
                        <a:rPr lang="en-GB" sz="550" b="0" baseline="0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 Of Baggage Found</a:t>
                      </a:r>
                      <a:endParaRPr lang="en-US" sz="55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19641" marR="19641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55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No.</a:t>
                      </a:r>
                      <a:r>
                        <a:rPr lang="en-US" sz="55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Of </a:t>
                      </a:r>
                      <a:r>
                        <a:rPr kumimoji="0" lang="en-US" sz="55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mbria" pitchFamily="18" charset="0"/>
                          <a:ea typeface="Calibri" pitchFamily="34" charset="0"/>
                          <a:cs typeface="Times New Roman" pitchFamily="18" charset="0"/>
                        </a:rPr>
                        <a:t>Missing Baggage</a:t>
                      </a:r>
                      <a:endParaRPr lang="en-US" sz="55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19641" marR="19641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GB" sz="550" b="0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No.</a:t>
                      </a:r>
                      <a:r>
                        <a:rPr lang="en-GB" sz="550" b="0" baseline="0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 Of Baggage Found</a:t>
                      </a:r>
                      <a:endParaRPr lang="en-US" sz="55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19641" marR="19641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55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No.</a:t>
                      </a:r>
                      <a:r>
                        <a:rPr lang="en-US" sz="55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Of </a:t>
                      </a:r>
                      <a:r>
                        <a:rPr kumimoji="0" lang="en-US" sz="55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mbria" pitchFamily="18" charset="0"/>
                          <a:ea typeface="Calibri" pitchFamily="34" charset="0"/>
                          <a:cs typeface="Times New Roman" pitchFamily="18" charset="0"/>
                        </a:rPr>
                        <a:t>Missing Baggage</a:t>
                      </a:r>
                      <a:endParaRPr lang="en-US" sz="55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19641" marR="19641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GB" sz="550" b="0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No.</a:t>
                      </a:r>
                      <a:r>
                        <a:rPr lang="en-GB" sz="550" b="0" baseline="0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 Of Baggage Found</a:t>
                      </a:r>
                      <a:endParaRPr lang="en-US" sz="55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19641" marR="19641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55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No.</a:t>
                      </a:r>
                      <a:r>
                        <a:rPr lang="en-US" sz="55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Of </a:t>
                      </a:r>
                      <a:r>
                        <a:rPr kumimoji="0" lang="en-US" sz="55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mbria" pitchFamily="18" charset="0"/>
                          <a:ea typeface="Calibri" pitchFamily="34" charset="0"/>
                          <a:cs typeface="Times New Roman" pitchFamily="18" charset="0"/>
                        </a:rPr>
                        <a:t>Missing Baggage</a:t>
                      </a:r>
                      <a:endParaRPr lang="en-US" sz="55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19641" marR="19641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GB" sz="550" b="0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No.</a:t>
                      </a:r>
                      <a:r>
                        <a:rPr lang="en-GB" sz="550" b="0" baseline="0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 Of Baggage Found</a:t>
                      </a:r>
                      <a:endParaRPr lang="en-US" sz="55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19641" marR="19641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55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No.</a:t>
                      </a:r>
                      <a:r>
                        <a:rPr lang="en-US" sz="55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Of </a:t>
                      </a:r>
                      <a:r>
                        <a:rPr kumimoji="0" lang="en-US" sz="55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mbria" pitchFamily="18" charset="0"/>
                          <a:ea typeface="Calibri" pitchFamily="34" charset="0"/>
                          <a:cs typeface="Times New Roman" pitchFamily="18" charset="0"/>
                        </a:rPr>
                        <a:t>Missing Baggage</a:t>
                      </a:r>
                      <a:endParaRPr lang="en-US" sz="55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19641" marR="19641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GB" sz="550" b="0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No.</a:t>
                      </a:r>
                      <a:r>
                        <a:rPr lang="en-GB" sz="550" b="0" baseline="0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 Of Baggage Found</a:t>
                      </a:r>
                      <a:endParaRPr lang="en-US" sz="55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19641" marR="19641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55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No.</a:t>
                      </a:r>
                      <a:r>
                        <a:rPr lang="en-US" sz="55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Of </a:t>
                      </a:r>
                      <a:r>
                        <a:rPr kumimoji="0" lang="en-US" sz="55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mbria" pitchFamily="18" charset="0"/>
                          <a:ea typeface="Calibri" pitchFamily="34" charset="0"/>
                          <a:cs typeface="Times New Roman" pitchFamily="18" charset="0"/>
                        </a:rPr>
                        <a:t>Missing Baggage</a:t>
                      </a:r>
                      <a:endParaRPr lang="en-US" sz="55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19641" marR="19641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GB" sz="550" b="0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No.</a:t>
                      </a:r>
                      <a:r>
                        <a:rPr lang="en-GB" sz="550" b="0" baseline="0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 Of Baggage Found</a:t>
                      </a:r>
                      <a:endParaRPr lang="en-US" sz="55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19641" marR="19641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55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No.</a:t>
                      </a:r>
                      <a:r>
                        <a:rPr lang="en-US" sz="55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Of </a:t>
                      </a:r>
                      <a:r>
                        <a:rPr kumimoji="0" lang="en-US" sz="55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mbria" pitchFamily="18" charset="0"/>
                          <a:ea typeface="Calibri" pitchFamily="34" charset="0"/>
                          <a:cs typeface="Times New Roman" pitchFamily="18" charset="0"/>
                        </a:rPr>
                        <a:t>Missing Baggage</a:t>
                      </a:r>
                      <a:endParaRPr lang="en-US" sz="55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19641" marR="19641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GB" sz="550" b="0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No.</a:t>
                      </a:r>
                      <a:r>
                        <a:rPr lang="en-GB" sz="550" b="0" baseline="0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 Of Baggage Found</a:t>
                      </a:r>
                      <a:endParaRPr lang="en-US" sz="55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19641" marR="19641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55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No.</a:t>
                      </a:r>
                      <a:r>
                        <a:rPr lang="en-US" sz="55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Of </a:t>
                      </a:r>
                      <a:r>
                        <a:rPr kumimoji="0" lang="en-US" sz="55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mbria" pitchFamily="18" charset="0"/>
                          <a:ea typeface="Calibri" pitchFamily="34" charset="0"/>
                          <a:cs typeface="Times New Roman" pitchFamily="18" charset="0"/>
                        </a:rPr>
                        <a:t>Missing Baggage</a:t>
                      </a:r>
                      <a:endParaRPr lang="en-US" sz="55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19641" marR="19641" marT="4270" marB="0" vert="vert270" anchor="ctr"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GB" sz="550" b="0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No.</a:t>
                      </a:r>
                      <a:r>
                        <a:rPr lang="en-GB" sz="550" b="0" baseline="0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 Of Baggage Found</a:t>
                      </a:r>
                      <a:endParaRPr lang="en-US" sz="55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19641" marR="19641" marT="4270" marB="0" vert="vert27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55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No.</a:t>
                      </a:r>
                      <a:r>
                        <a:rPr lang="en-US" sz="55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Of </a:t>
                      </a:r>
                      <a:r>
                        <a:rPr kumimoji="0" lang="en-US" sz="55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mbria" pitchFamily="18" charset="0"/>
                          <a:ea typeface="Calibri" pitchFamily="34" charset="0"/>
                          <a:cs typeface="Times New Roman" pitchFamily="18" charset="0"/>
                        </a:rPr>
                        <a:t>Missing Baggage</a:t>
                      </a:r>
                      <a:endParaRPr lang="en-US" sz="55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19641" marR="19641" marT="4270" marB="0" vert="vert270" anchor="ctr"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GB" sz="550" b="0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No.</a:t>
                      </a:r>
                      <a:r>
                        <a:rPr lang="en-GB" sz="550" b="0" baseline="0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 Of Baggage Found</a:t>
                      </a:r>
                      <a:endParaRPr lang="en-US" sz="55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19641" marR="19641" marT="4270" marB="0" vert="vert27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55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No.</a:t>
                      </a:r>
                      <a:r>
                        <a:rPr lang="en-US" sz="55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Of </a:t>
                      </a:r>
                      <a:r>
                        <a:rPr kumimoji="0" lang="en-US" sz="55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mbria" pitchFamily="18" charset="0"/>
                          <a:ea typeface="Calibri" pitchFamily="34" charset="0"/>
                          <a:cs typeface="Times New Roman" pitchFamily="18" charset="0"/>
                        </a:rPr>
                        <a:t>Missing Baggage</a:t>
                      </a:r>
                      <a:endParaRPr lang="en-US" sz="55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19641" marR="19641" marT="4270" marB="0" vert="vert270" anchor="ctr"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GB" sz="550" b="0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No.</a:t>
                      </a:r>
                      <a:r>
                        <a:rPr lang="en-GB" sz="550" b="0" baseline="0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 Of Baggage Found</a:t>
                      </a:r>
                      <a:endParaRPr lang="en-US" sz="55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19641" marR="19641" marT="4270" marB="0" vert="vert27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55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No.</a:t>
                      </a:r>
                      <a:r>
                        <a:rPr lang="en-US" sz="55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Of </a:t>
                      </a:r>
                      <a:r>
                        <a:rPr kumimoji="0" lang="en-US" sz="55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mbria" pitchFamily="18" charset="0"/>
                          <a:ea typeface="Calibri" pitchFamily="34" charset="0"/>
                          <a:cs typeface="Times New Roman" pitchFamily="18" charset="0"/>
                        </a:rPr>
                        <a:t>Missing Baggage</a:t>
                      </a:r>
                      <a:endParaRPr lang="en-US" sz="55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19641" marR="19641" marT="4270" marB="0" vert="vert270" anchor="ctr"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GB" sz="550" b="0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No.</a:t>
                      </a:r>
                      <a:r>
                        <a:rPr lang="en-GB" sz="550" b="0" baseline="0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 Of Baggage Found</a:t>
                      </a:r>
                      <a:endParaRPr lang="en-US" sz="55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19641" marR="19641" marT="4270" marB="0" vert="vert27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55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No.</a:t>
                      </a:r>
                      <a:r>
                        <a:rPr lang="en-US" sz="55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Of </a:t>
                      </a:r>
                      <a:r>
                        <a:rPr kumimoji="0" lang="en-US" sz="55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mbria" pitchFamily="18" charset="0"/>
                          <a:ea typeface="Calibri" pitchFamily="34" charset="0"/>
                          <a:cs typeface="Times New Roman" pitchFamily="18" charset="0"/>
                        </a:rPr>
                        <a:t>Missing Baggage</a:t>
                      </a:r>
                      <a:endParaRPr lang="en-US" sz="55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19641" marR="19641" marT="4270" marB="0" vert="vert270" anchor="ctr"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GB" sz="550" b="0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No.</a:t>
                      </a:r>
                      <a:r>
                        <a:rPr lang="en-GB" sz="550" b="0" baseline="0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 Of Baggage Found</a:t>
                      </a:r>
                      <a:endParaRPr lang="en-US" sz="55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19641" marR="19641" marT="4270" marB="0" vert="vert270" anchor="ctr"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en-US" sz="70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19641" marR="19641" marT="4270" marB="0"/>
                </a:tc>
                <a:tc vMerge="1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en-US" sz="70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19641" marR="19641" marT="427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</a:tr>
              <a:tr h="527229"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US" sz="65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1</a:t>
                      </a:r>
                      <a:r>
                        <a:rPr lang="en-US" sz="65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Calibri"/>
                          <a:cs typeface="Times New Roman"/>
                        </a:rPr>
                        <a:t> </a:t>
                      </a:r>
                      <a:endParaRPr lang="en-US" sz="65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640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US" sz="900" b="0" dirty="0">
                          <a:solidFill>
                            <a:schemeClr val="tx1"/>
                          </a:solidFill>
                          <a:latin typeface="+mn-lt"/>
                          <a:ea typeface="Cambria" panose="02040503050406030204" pitchFamily="18" charset="0"/>
                        </a:rPr>
                        <a:t>AERO CONTRACTORS</a:t>
                      </a: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n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n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n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n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n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n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n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n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n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n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n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n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n-lt"/>
                          <a:ea typeface="Cambria" panose="02040503050406030204" pitchFamily="18" charset="0"/>
                          <a:cs typeface="Calibri" panose="020F0502020204030204" pitchFamily="34" charset="0"/>
                        </a:rPr>
                        <a:t>-</a:t>
                      </a:r>
                      <a:endParaRPr lang="en-GB" sz="1000" dirty="0">
                        <a:latin typeface="+mn-lt"/>
                        <a:ea typeface="Cambria" panose="02040503050406030204" pitchFamily="18" charset="0"/>
                        <a:cs typeface="Calibri" panose="020F050202020403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n-lt"/>
                          <a:ea typeface="Cambria" panose="02040503050406030204" pitchFamily="18" charset="0"/>
                          <a:cs typeface="Calibri" panose="020F0502020204030204" pitchFamily="34" charset="0"/>
                        </a:rPr>
                        <a:t>-</a:t>
                      </a:r>
                      <a:endParaRPr lang="en-GB" sz="1000" dirty="0">
                        <a:latin typeface="+mn-lt"/>
                        <a:ea typeface="Cambria" panose="02040503050406030204" pitchFamily="18" charset="0"/>
                        <a:cs typeface="Calibri" panose="020F050202020403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n-lt"/>
                        </a:rPr>
                        <a:t>-</a:t>
                      </a:r>
                      <a:endParaRPr lang="en-GB" sz="1000" dirty="0">
                        <a:latin typeface="+mn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n-lt"/>
                        </a:rPr>
                        <a:t>-</a:t>
                      </a:r>
                      <a:endParaRPr lang="en-GB" sz="1000" dirty="0">
                        <a:latin typeface="+mn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0" dirty="0" smtClean="0">
                          <a:latin typeface="+mn-lt"/>
                        </a:rPr>
                        <a:t>-</a:t>
                      </a:r>
                      <a:endParaRPr lang="en-GB" sz="1000" b="0" dirty="0">
                        <a:latin typeface="+mn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0" dirty="0" smtClean="0">
                          <a:latin typeface="+mn-lt"/>
                        </a:rPr>
                        <a:t>-</a:t>
                      </a:r>
                      <a:endParaRPr lang="en-GB" sz="1000" b="0" dirty="0">
                        <a:latin typeface="+mn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n-lt"/>
                        </a:rPr>
                        <a:t>-</a:t>
                      </a:r>
                      <a:endParaRPr lang="en-GB" sz="1000" dirty="0">
                        <a:latin typeface="+mn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n-lt"/>
                        </a:rPr>
                        <a:t>-</a:t>
                      </a:r>
                      <a:endParaRPr lang="en-GB" sz="1000" dirty="0">
                        <a:latin typeface="+mn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n-lt"/>
                        </a:rPr>
                        <a:t>-</a:t>
                      </a:r>
                      <a:endParaRPr lang="en-GB" sz="1000" dirty="0">
                        <a:latin typeface="+mn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n-lt"/>
                        </a:rPr>
                        <a:t>-</a:t>
                      </a:r>
                      <a:endParaRPr lang="en-GB" sz="1000" dirty="0">
                        <a:latin typeface="+mn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n-lt"/>
                        </a:rPr>
                        <a:t>-</a:t>
                      </a:r>
                      <a:endParaRPr lang="en-GB" sz="1000" dirty="0">
                        <a:latin typeface="+mn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n-lt"/>
                        </a:rPr>
                        <a:t>-</a:t>
                      </a:r>
                      <a:endParaRPr lang="en-GB" sz="1000" dirty="0">
                        <a:latin typeface="+mn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n-lt"/>
                        </a:rPr>
                        <a:t>-</a:t>
                      </a:r>
                      <a:endParaRPr lang="en-GB" sz="1000" dirty="0">
                        <a:latin typeface="+mn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n-lt"/>
                        </a:rPr>
                        <a:t>-</a:t>
                      </a:r>
                      <a:endParaRPr lang="en-GB" sz="1000" dirty="0">
                        <a:latin typeface="+mn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n-lt"/>
                        </a:rPr>
                        <a:t>-</a:t>
                      </a:r>
                      <a:endParaRPr lang="en-GB" sz="1000" dirty="0">
                        <a:latin typeface="+mn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n-lt"/>
                        </a:rPr>
                        <a:t>-</a:t>
                      </a:r>
                      <a:endParaRPr lang="en-GB" sz="1000" dirty="0">
                        <a:latin typeface="+mn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0" dirty="0" smtClean="0">
                          <a:latin typeface="+mn-lt"/>
                        </a:rPr>
                        <a:t>1</a:t>
                      </a:r>
                      <a:endParaRPr lang="en-GB" sz="1000" b="0" dirty="0">
                        <a:latin typeface="+mn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0" dirty="0" smtClean="0">
                          <a:latin typeface="+mn-lt"/>
                        </a:rPr>
                        <a:t>1</a:t>
                      </a:r>
                      <a:endParaRPr lang="en-GB" sz="1000" b="0" dirty="0">
                        <a:latin typeface="+mn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345255"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US" sz="65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2</a:t>
                      </a:r>
                      <a:r>
                        <a:rPr lang="en-US" sz="65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Calibri"/>
                          <a:cs typeface="Times New Roman"/>
                        </a:rPr>
                        <a:t> </a:t>
                      </a:r>
                      <a:endParaRPr lang="en-US" sz="65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640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US" sz="900" b="0" dirty="0">
                          <a:solidFill>
                            <a:schemeClr val="tx1"/>
                          </a:solidFill>
                          <a:latin typeface="+mn-lt"/>
                          <a:ea typeface="Cambria" panose="02040503050406030204" pitchFamily="18" charset="0"/>
                        </a:rPr>
                        <a:t>ARIK AIR</a:t>
                      </a: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n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n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n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n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n-lt"/>
                          <a:ea typeface="Cambria" panose="02040503050406030204" pitchFamily="18" charset="0"/>
                        </a:rPr>
                        <a:t>19</a:t>
                      </a:r>
                      <a:endParaRPr lang="en-GB" sz="1000" dirty="0">
                        <a:latin typeface="+mn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n-lt"/>
                          <a:ea typeface="Cambria" panose="02040503050406030204" pitchFamily="18" charset="0"/>
                        </a:rPr>
                        <a:t>19</a:t>
                      </a:r>
                      <a:endParaRPr lang="en-GB" sz="1000" dirty="0">
                        <a:latin typeface="+mn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n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n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n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n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n-lt"/>
                          <a:ea typeface="Cambria" panose="02040503050406030204" pitchFamily="18" charset="0"/>
                          <a:cs typeface="Calibri" panose="020F0502020204030204" pitchFamily="34" charset="0"/>
                        </a:rPr>
                        <a:t>-</a:t>
                      </a:r>
                      <a:endParaRPr lang="en-GB" sz="1000" dirty="0">
                        <a:latin typeface="+mn-lt"/>
                        <a:ea typeface="Cambria" panose="02040503050406030204" pitchFamily="18" charset="0"/>
                        <a:cs typeface="Calibri" panose="020F050202020403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n-lt"/>
                          <a:ea typeface="Cambria" panose="02040503050406030204" pitchFamily="18" charset="0"/>
                          <a:cs typeface="Calibri" panose="020F0502020204030204" pitchFamily="34" charset="0"/>
                        </a:rPr>
                        <a:t>-</a:t>
                      </a:r>
                      <a:endParaRPr lang="en-GB" sz="1000" dirty="0">
                        <a:latin typeface="+mn-lt"/>
                        <a:ea typeface="Cambria" panose="02040503050406030204" pitchFamily="18" charset="0"/>
                        <a:cs typeface="Calibri" panose="020F050202020403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n-lt"/>
                        </a:rPr>
                        <a:t>19</a:t>
                      </a:r>
                      <a:endParaRPr lang="en-GB" sz="1000" dirty="0">
                        <a:latin typeface="+mn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n-lt"/>
                        </a:rPr>
                        <a:t>19</a:t>
                      </a:r>
                      <a:endParaRPr lang="en-GB" sz="1000" dirty="0">
                        <a:latin typeface="+mn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0" dirty="0" smtClean="0">
                          <a:latin typeface="+mn-lt"/>
                        </a:rPr>
                        <a:t>5</a:t>
                      </a:r>
                      <a:endParaRPr lang="en-GB" sz="1000" b="0" dirty="0">
                        <a:latin typeface="+mn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0" dirty="0" smtClean="0">
                          <a:latin typeface="+mn-lt"/>
                        </a:rPr>
                        <a:t>5</a:t>
                      </a:r>
                      <a:endParaRPr lang="en-GB" sz="1000" b="0" dirty="0">
                        <a:latin typeface="+mn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n-lt"/>
                        </a:rPr>
                        <a:t>-</a:t>
                      </a:r>
                      <a:endParaRPr lang="en-GB" sz="1000" dirty="0">
                        <a:latin typeface="+mn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n-lt"/>
                        </a:rPr>
                        <a:t>-</a:t>
                      </a:r>
                      <a:endParaRPr lang="en-GB" sz="1000" dirty="0">
                        <a:latin typeface="+mn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n-lt"/>
                        </a:rPr>
                        <a:t>-</a:t>
                      </a:r>
                      <a:endParaRPr lang="en-GB" sz="1000" dirty="0">
                        <a:latin typeface="+mn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n-lt"/>
                        </a:rPr>
                        <a:t>-</a:t>
                      </a:r>
                      <a:endParaRPr lang="en-GB" sz="1000" dirty="0">
                        <a:latin typeface="+mn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n-lt"/>
                        </a:rPr>
                        <a:t>-</a:t>
                      </a:r>
                      <a:endParaRPr lang="en-GB" sz="1000" dirty="0">
                        <a:latin typeface="+mn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n-lt"/>
                        </a:rPr>
                        <a:t>-</a:t>
                      </a:r>
                      <a:endParaRPr lang="en-GB" sz="1000" dirty="0">
                        <a:latin typeface="+mn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n-lt"/>
                        </a:rPr>
                        <a:t>-</a:t>
                      </a:r>
                      <a:endParaRPr lang="en-GB" sz="1000" dirty="0">
                        <a:latin typeface="+mn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n-lt"/>
                        </a:rPr>
                        <a:t>-</a:t>
                      </a:r>
                      <a:endParaRPr lang="en-GB" sz="1000" dirty="0">
                        <a:latin typeface="+mn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0" dirty="0" smtClean="0">
                          <a:latin typeface="+mn-lt"/>
                        </a:rPr>
                        <a:t>7</a:t>
                      </a:r>
                      <a:endParaRPr lang="en-GB" sz="1000" b="0" dirty="0">
                        <a:latin typeface="+mn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0" dirty="0" smtClean="0">
                          <a:latin typeface="+mn-lt"/>
                        </a:rPr>
                        <a:t>7</a:t>
                      </a:r>
                      <a:endParaRPr lang="en-GB" sz="1000" b="0" dirty="0">
                        <a:latin typeface="+mn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0" dirty="0" smtClean="0">
                          <a:latin typeface="+mn-lt"/>
                        </a:rPr>
                        <a:t>100</a:t>
                      </a:r>
                      <a:endParaRPr lang="en-GB" sz="1000" b="0" dirty="0">
                        <a:latin typeface="+mn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0" dirty="0" smtClean="0">
                          <a:latin typeface="+mn-lt"/>
                        </a:rPr>
                        <a:t>100</a:t>
                      </a:r>
                      <a:endParaRPr lang="en-GB" sz="1000" b="0" dirty="0">
                        <a:latin typeface="+mn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150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150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90003"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US" sz="65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3</a:t>
                      </a:r>
                      <a:r>
                        <a:rPr lang="en-US" sz="65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Calibri"/>
                          <a:cs typeface="Times New Roman"/>
                        </a:rPr>
                        <a:t> </a:t>
                      </a:r>
                      <a:endParaRPr lang="en-US" sz="65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640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US" sz="900" b="0" dirty="0" smtClean="0">
                          <a:solidFill>
                            <a:schemeClr val="tx1"/>
                          </a:solidFill>
                          <a:latin typeface="+mn-lt"/>
                          <a:ea typeface="Cambria" panose="02040503050406030204" pitchFamily="18" charset="0"/>
                        </a:rPr>
                        <a:t>AZMAN </a:t>
                      </a:r>
                      <a:r>
                        <a:rPr lang="en-US" sz="900" b="0" dirty="0">
                          <a:solidFill>
                            <a:schemeClr val="tx1"/>
                          </a:solidFill>
                          <a:latin typeface="+mn-lt"/>
                          <a:ea typeface="Cambria" panose="02040503050406030204" pitchFamily="18" charset="0"/>
                        </a:rPr>
                        <a:t>AIR</a:t>
                      </a: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n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n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n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n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GB" sz="1000" dirty="0">
                        <a:latin typeface="+mn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n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n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n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n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n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n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n-lt"/>
                          <a:ea typeface="Cambria" panose="02040503050406030204" pitchFamily="18" charset="0"/>
                          <a:cs typeface="Calibri" panose="020F0502020204030204" pitchFamily="34" charset="0"/>
                        </a:rPr>
                        <a:t>-</a:t>
                      </a:r>
                      <a:endParaRPr lang="en-GB" sz="1000" dirty="0">
                        <a:latin typeface="+mn-lt"/>
                        <a:ea typeface="Cambria" panose="02040503050406030204" pitchFamily="18" charset="0"/>
                        <a:cs typeface="Calibri" panose="020F050202020403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n-lt"/>
                          <a:ea typeface="Cambria" panose="02040503050406030204" pitchFamily="18" charset="0"/>
                          <a:cs typeface="Calibri" panose="020F0502020204030204" pitchFamily="34" charset="0"/>
                        </a:rPr>
                        <a:t>-</a:t>
                      </a:r>
                      <a:endParaRPr lang="en-GB" sz="1000" dirty="0">
                        <a:latin typeface="+mn-lt"/>
                        <a:ea typeface="Cambria" panose="02040503050406030204" pitchFamily="18" charset="0"/>
                        <a:cs typeface="Calibri" panose="020F050202020403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n-lt"/>
                        </a:rPr>
                        <a:t>-</a:t>
                      </a:r>
                      <a:endParaRPr lang="en-GB" sz="1000" dirty="0">
                        <a:latin typeface="+mn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n-lt"/>
                        </a:rPr>
                        <a:t>-</a:t>
                      </a:r>
                      <a:endParaRPr lang="en-GB" sz="1000" dirty="0">
                        <a:latin typeface="+mn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0" dirty="0" smtClean="0">
                          <a:latin typeface="+mn-lt"/>
                        </a:rPr>
                        <a:t>-</a:t>
                      </a:r>
                      <a:endParaRPr lang="en-GB" sz="1000" b="0" dirty="0">
                        <a:latin typeface="+mn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0" dirty="0" smtClean="0">
                          <a:latin typeface="+mn-lt"/>
                        </a:rPr>
                        <a:t>-</a:t>
                      </a:r>
                      <a:endParaRPr lang="en-GB" sz="1000" b="0" dirty="0">
                        <a:latin typeface="+mn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n-lt"/>
                        </a:rPr>
                        <a:t>-</a:t>
                      </a:r>
                      <a:endParaRPr lang="en-GB" sz="1000" dirty="0">
                        <a:latin typeface="+mn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n-lt"/>
                        </a:rPr>
                        <a:t>-</a:t>
                      </a:r>
                      <a:endParaRPr lang="en-GB" sz="1000" dirty="0">
                        <a:latin typeface="+mn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n-lt"/>
                        </a:rPr>
                        <a:t>-</a:t>
                      </a:r>
                      <a:endParaRPr lang="en-GB" sz="1000" dirty="0">
                        <a:latin typeface="+mn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n-lt"/>
                        </a:rPr>
                        <a:t>-</a:t>
                      </a:r>
                      <a:endParaRPr lang="en-GB" sz="1000" dirty="0">
                        <a:latin typeface="+mn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n-lt"/>
                        </a:rPr>
                        <a:t>-</a:t>
                      </a:r>
                      <a:endParaRPr lang="en-GB" sz="1000" dirty="0">
                        <a:latin typeface="+mn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n-lt"/>
                        </a:rPr>
                        <a:t>-</a:t>
                      </a:r>
                      <a:endParaRPr lang="en-GB" sz="1000" dirty="0">
                        <a:latin typeface="+mn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n-lt"/>
                        </a:rPr>
                        <a:t>-</a:t>
                      </a:r>
                      <a:endParaRPr lang="en-GB" sz="1000" dirty="0">
                        <a:latin typeface="+mn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n-lt"/>
                        </a:rPr>
                        <a:t>-</a:t>
                      </a:r>
                      <a:endParaRPr lang="en-GB" sz="1000" dirty="0">
                        <a:latin typeface="+mn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0" dirty="0" smtClean="0">
                          <a:latin typeface="+mn-lt"/>
                        </a:rPr>
                        <a:t>-</a:t>
                      </a:r>
                      <a:endParaRPr lang="en-GB" sz="1000" b="0" dirty="0">
                        <a:latin typeface="+mn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0" dirty="0" smtClean="0">
                          <a:latin typeface="+mn-lt"/>
                        </a:rPr>
                        <a:t>-</a:t>
                      </a:r>
                      <a:endParaRPr lang="en-GB" sz="1000" b="0" dirty="0">
                        <a:latin typeface="+mn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0" dirty="0" smtClean="0">
                          <a:latin typeface="+mn-lt"/>
                        </a:rPr>
                        <a:t>-</a:t>
                      </a:r>
                      <a:endParaRPr lang="en-GB" sz="1000" b="0" dirty="0">
                        <a:latin typeface="+mn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0" dirty="0" smtClean="0">
                          <a:latin typeface="+mn-lt"/>
                        </a:rPr>
                        <a:t>-</a:t>
                      </a:r>
                      <a:endParaRPr lang="en-GB" sz="1000" b="0" dirty="0">
                        <a:latin typeface="+mn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-</a:t>
                      </a:r>
                      <a:endParaRPr lang="en-GB" sz="1100" b="1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-</a:t>
                      </a:r>
                      <a:endParaRPr lang="en-GB" sz="1100" b="1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90003"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US" sz="65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4</a:t>
                      </a:r>
                      <a:r>
                        <a:rPr lang="en-US" sz="65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Calibri"/>
                          <a:cs typeface="Times New Roman"/>
                        </a:rPr>
                        <a:t> </a:t>
                      </a:r>
                      <a:endParaRPr lang="en-US" sz="65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640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US" sz="900" b="0" dirty="0" smtClean="0">
                          <a:solidFill>
                            <a:schemeClr val="tx1"/>
                          </a:solidFill>
                          <a:latin typeface="+mn-lt"/>
                          <a:ea typeface="Cambria" panose="02040503050406030204" pitchFamily="18" charset="0"/>
                        </a:rPr>
                        <a:t>DANA </a:t>
                      </a:r>
                      <a:r>
                        <a:rPr lang="en-US" sz="900" b="0" dirty="0">
                          <a:solidFill>
                            <a:schemeClr val="tx1"/>
                          </a:solidFill>
                          <a:latin typeface="+mn-lt"/>
                          <a:ea typeface="Cambria" panose="02040503050406030204" pitchFamily="18" charset="0"/>
                        </a:rPr>
                        <a:t>AIR</a:t>
                      </a: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n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n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n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n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n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n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n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n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n-lt"/>
                          <a:ea typeface="Cambria" panose="02040503050406030204" pitchFamily="18" charset="0"/>
                        </a:rPr>
                        <a:t>32</a:t>
                      </a:r>
                      <a:endParaRPr lang="en-GB" sz="1000" dirty="0">
                        <a:latin typeface="+mn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n-lt"/>
                          <a:ea typeface="Cambria" panose="02040503050406030204" pitchFamily="18" charset="0"/>
                        </a:rPr>
                        <a:t>32</a:t>
                      </a:r>
                      <a:endParaRPr lang="en-GB" sz="1000" dirty="0">
                        <a:latin typeface="+mn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n-lt"/>
                          <a:ea typeface="Cambria" panose="02040503050406030204" pitchFamily="18" charset="0"/>
                          <a:cs typeface="Calibri" panose="020F0502020204030204" pitchFamily="34" charset="0"/>
                        </a:rPr>
                        <a:t>4</a:t>
                      </a:r>
                      <a:endParaRPr lang="en-GB" sz="1000" dirty="0">
                        <a:latin typeface="+mn-lt"/>
                        <a:ea typeface="Cambria" panose="02040503050406030204" pitchFamily="18" charset="0"/>
                        <a:cs typeface="Calibri" panose="020F050202020403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n-lt"/>
                          <a:ea typeface="Cambria" panose="02040503050406030204" pitchFamily="18" charset="0"/>
                          <a:cs typeface="Calibri" panose="020F0502020204030204" pitchFamily="34" charset="0"/>
                        </a:rPr>
                        <a:t>4</a:t>
                      </a:r>
                      <a:endParaRPr lang="en-GB" sz="1000" dirty="0">
                        <a:latin typeface="+mn-lt"/>
                        <a:ea typeface="Cambria" panose="02040503050406030204" pitchFamily="18" charset="0"/>
                        <a:cs typeface="Calibri" panose="020F050202020403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n-lt"/>
                        </a:rPr>
                        <a:t>1</a:t>
                      </a:r>
                      <a:endParaRPr lang="en-GB" sz="1000" dirty="0">
                        <a:latin typeface="+mn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n-lt"/>
                        </a:rPr>
                        <a:t>1</a:t>
                      </a:r>
                      <a:endParaRPr lang="en-GB" sz="1000" dirty="0">
                        <a:latin typeface="+mn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0" dirty="0" smtClean="0">
                          <a:latin typeface="+mn-lt"/>
                        </a:rPr>
                        <a:t>6</a:t>
                      </a:r>
                      <a:endParaRPr lang="en-GB" sz="1000" b="0" dirty="0">
                        <a:latin typeface="+mn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0" dirty="0" smtClean="0">
                          <a:latin typeface="+mn-lt"/>
                        </a:rPr>
                        <a:t>6</a:t>
                      </a:r>
                      <a:endParaRPr lang="en-GB" sz="1000" b="0" dirty="0">
                        <a:latin typeface="+mn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n-lt"/>
                        </a:rPr>
                        <a:t>-</a:t>
                      </a:r>
                      <a:endParaRPr lang="en-GB" sz="1000" dirty="0">
                        <a:latin typeface="+mn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n-lt"/>
                        </a:rPr>
                        <a:t>-</a:t>
                      </a:r>
                      <a:endParaRPr lang="en-GB" sz="1000" dirty="0">
                        <a:latin typeface="+mn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n-lt"/>
                        </a:rPr>
                        <a:t>-</a:t>
                      </a:r>
                      <a:endParaRPr lang="en-GB" sz="1000" dirty="0">
                        <a:latin typeface="+mn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n-lt"/>
                        </a:rPr>
                        <a:t>-</a:t>
                      </a:r>
                      <a:endParaRPr lang="en-GB" sz="1000" dirty="0">
                        <a:latin typeface="+mn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n-lt"/>
                        </a:rPr>
                        <a:t>-</a:t>
                      </a:r>
                      <a:endParaRPr lang="en-GB" sz="1000" dirty="0">
                        <a:latin typeface="+mn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n-lt"/>
                        </a:rPr>
                        <a:t>-</a:t>
                      </a:r>
                      <a:endParaRPr lang="en-GB" sz="1000" dirty="0">
                        <a:latin typeface="+mn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n-lt"/>
                        </a:rPr>
                        <a:t>-</a:t>
                      </a:r>
                      <a:endParaRPr lang="en-GB" sz="1000" dirty="0">
                        <a:latin typeface="+mn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n-lt"/>
                        </a:rPr>
                        <a:t>-</a:t>
                      </a:r>
                      <a:endParaRPr lang="en-GB" sz="1000" dirty="0">
                        <a:latin typeface="+mn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0" dirty="0" smtClean="0">
                          <a:latin typeface="+mn-lt"/>
                        </a:rPr>
                        <a:t>-</a:t>
                      </a:r>
                      <a:endParaRPr lang="en-GB" sz="1000" b="0" dirty="0">
                        <a:latin typeface="+mn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0" dirty="0" smtClean="0">
                          <a:latin typeface="+mn-lt"/>
                        </a:rPr>
                        <a:t>-</a:t>
                      </a:r>
                      <a:endParaRPr lang="en-GB" sz="1000" b="0" dirty="0">
                        <a:latin typeface="+mn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0" dirty="0" smtClean="0">
                          <a:latin typeface="+mn-lt"/>
                        </a:rPr>
                        <a:t>-</a:t>
                      </a:r>
                      <a:endParaRPr lang="en-GB" sz="1000" b="0" dirty="0">
                        <a:latin typeface="+mn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0" dirty="0" smtClean="0">
                          <a:latin typeface="+mn-lt"/>
                        </a:rPr>
                        <a:t>-</a:t>
                      </a:r>
                      <a:endParaRPr lang="en-GB" sz="1000" b="0" dirty="0">
                        <a:latin typeface="+mn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43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43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351091"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650" b="0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5</a:t>
                      </a:r>
                      <a:endParaRPr lang="en-US" sz="65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640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US" sz="900" b="0" dirty="0" smtClean="0">
                          <a:solidFill>
                            <a:schemeClr val="tx1"/>
                          </a:solidFill>
                          <a:latin typeface="+mn-lt"/>
                          <a:ea typeface="Cambria" panose="02040503050406030204" pitchFamily="18" charset="0"/>
                        </a:rPr>
                        <a:t>OVERLAND</a:t>
                      </a:r>
                      <a:endParaRPr lang="en-US" sz="900" b="0" dirty="0">
                        <a:solidFill>
                          <a:schemeClr val="tx1"/>
                        </a:solidFill>
                        <a:latin typeface="+mn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n-lt"/>
                          <a:ea typeface="Cambria" panose="02040503050406030204" pitchFamily="18" charset="0"/>
                        </a:rPr>
                        <a:t>1</a:t>
                      </a:r>
                      <a:endParaRPr lang="en-GB" sz="1000" dirty="0">
                        <a:latin typeface="+mn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n-lt"/>
                          <a:ea typeface="Cambria" panose="02040503050406030204" pitchFamily="18" charset="0"/>
                        </a:rPr>
                        <a:t>1</a:t>
                      </a:r>
                      <a:endParaRPr lang="en-GB" sz="1000" dirty="0">
                        <a:latin typeface="+mn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n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n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n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n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n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n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n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n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n-lt"/>
                          <a:ea typeface="Cambria" panose="02040503050406030204" pitchFamily="18" charset="0"/>
                          <a:cs typeface="Calibri" panose="020F0502020204030204" pitchFamily="34" charset="0"/>
                        </a:rPr>
                        <a:t>-</a:t>
                      </a:r>
                      <a:endParaRPr lang="en-GB" sz="1000" dirty="0">
                        <a:latin typeface="+mn-lt"/>
                        <a:ea typeface="Cambria" panose="02040503050406030204" pitchFamily="18" charset="0"/>
                        <a:cs typeface="Calibri" panose="020F0502020204030204" pitchFamily="34" charset="0"/>
                      </a:endParaRPr>
                    </a:p>
                  </a:txBody>
                  <a:tcPr marL="68580" marR="68580" marT="0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n-lt"/>
                          <a:ea typeface="Cambria" panose="02040503050406030204" pitchFamily="18" charset="0"/>
                          <a:cs typeface="Calibri" panose="020F0502020204030204" pitchFamily="34" charset="0"/>
                        </a:rPr>
                        <a:t>-</a:t>
                      </a:r>
                      <a:endParaRPr lang="en-GB" sz="1000" dirty="0">
                        <a:latin typeface="+mn-lt"/>
                        <a:ea typeface="Cambria" panose="02040503050406030204" pitchFamily="18" charset="0"/>
                        <a:cs typeface="Calibri" panose="020F0502020204030204" pitchFamily="34" charset="0"/>
                      </a:endParaRPr>
                    </a:p>
                  </a:txBody>
                  <a:tcPr marL="68580" marR="68580" marT="0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n-lt"/>
                        </a:rPr>
                        <a:t>-</a:t>
                      </a:r>
                      <a:endParaRPr lang="en-GB" sz="1000" dirty="0">
                        <a:latin typeface="+mn-lt"/>
                      </a:endParaRPr>
                    </a:p>
                  </a:txBody>
                  <a:tcPr marL="68580" marR="68580" marT="0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n-lt"/>
                        </a:rPr>
                        <a:t>-</a:t>
                      </a:r>
                      <a:endParaRPr lang="en-GB" sz="1000" dirty="0">
                        <a:latin typeface="+mn-lt"/>
                      </a:endParaRPr>
                    </a:p>
                  </a:txBody>
                  <a:tcPr marL="68580" marR="68580" marT="0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0" dirty="0" smtClean="0">
                          <a:latin typeface="+mn-lt"/>
                        </a:rPr>
                        <a:t>-</a:t>
                      </a:r>
                      <a:endParaRPr lang="en-GB" sz="1000" b="0" dirty="0">
                        <a:latin typeface="+mn-lt"/>
                      </a:endParaRPr>
                    </a:p>
                  </a:txBody>
                  <a:tcPr marL="68580" marR="68580" marT="0" marB="0" anchor="ctr"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0" dirty="0" smtClean="0">
                          <a:latin typeface="+mn-lt"/>
                        </a:rPr>
                        <a:t>-</a:t>
                      </a:r>
                      <a:endParaRPr lang="en-GB" sz="1000" b="0" dirty="0">
                        <a:latin typeface="+mn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n-lt"/>
                        </a:rPr>
                        <a:t>-</a:t>
                      </a:r>
                      <a:endParaRPr lang="en-GB" sz="1000" dirty="0">
                        <a:latin typeface="+mn-lt"/>
                      </a:endParaRPr>
                    </a:p>
                  </a:txBody>
                  <a:tcPr marL="68580" marR="68580" marT="0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n-lt"/>
                        </a:rPr>
                        <a:t>-</a:t>
                      </a:r>
                      <a:endParaRPr lang="en-GB" sz="1000" dirty="0">
                        <a:latin typeface="+mn-lt"/>
                      </a:endParaRPr>
                    </a:p>
                  </a:txBody>
                  <a:tcPr marL="68580" marR="68580" marT="0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n-lt"/>
                        </a:rPr>
                        <a:t>-</a:t>
                      </a:r>
                      <a:endParaRPr lang="en-GB" sz="1000" dirty="0">
                        <a:latin typeface="+mn-lt"/>
                      </a:endParaRPr>
                    </a:p>
                  </a:txBody>
                  <a:tcPr marL="68580" marR="68580" marT="0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n-lt"/>
                        </a:rPr>
                        <a:t>-</a:t>
                      </a:r>
                      <a:endParaRPr lang="en-GB" sz="1000" dirty="0">
                        <a:latin typeface="+mn-lt"/>
                      </a:endParaRPr>
                    </a:p>
                  </a:txBody>
                  <a:tcPr marL="68580" marR="68580" marT="0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n-lt"/>
                        </a:rPr>
                        <a:t>-</a:t>
                      </a:r>
                      <a:endParaRPr lang="en-GB" sz="1000" dirty="0">
                        <a:latin typeface="+mn-lt"/>
                      </a:endParaRPr>
                    </a:p>
                  </a:txBody>
                  <a:tcPr marL="68580" marR="68580" marT="0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n-lt"/>
                        </a:rPr>
                        <a:t>-</a:t>
                      </a:r>
                      <a:endParaRPr lang="en-GB" sz="1000" dirty="0">
                        <a:latin typeface="+mn-lt"/>
                      </a:endParaRPr>
                    </a:p>
                  </a:txBody>
                  <a:tcPr marL="68580" marR="68580" marT="0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-</a:t>
                      </a:r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 </a:t>
                      </a:r>
                    </a:p>
                  </a:txBody>
                  <a:tcPr marL="0" marR="0" marT="0" marB="0" anchor="ctr"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 </a:t>
                      </a:r>
                      <a:r>
                        <a:rPr lang="en-GB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-</a:t>
                      </a:r>
                      <a:endParaRPr lang="en-GB" sz="10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0" dirty="0" smtClean="0">
                          <a:latin typeface="+mn-lt"/>
                        </a:rPr>
                        <a:t>-</a:t>
                      </a:r>
                      <a:endParaRPr lang="en-GB" sz="1000" b="0" dirty="0">
                        <a:latin typeface="+mn-lt"/>
                      </a:endParaRPr>
                    </a:p>
                  </a:txBody>
                  <a:tcPr marL="0" marR="0" marT="0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0" dirty="0" smtClean="0">
                          <a:latin typeface="+mn-lt"/>
                        </a:rPr>
                        <a:t>-</a:t>
                      </a:r>
                      <a:endParaRPr lang="en-GB" sz="1000" b="0" dirty="0">
                        <a:latin typeface="+mn-lt"/>
                      </a:endParaRPr>
                    </a:p>
                  </a:txBody>
                  <a:tcPr marL="0" marR="0" marT="0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0" dirty="0" smtClean="0">
                          <a:latin typeface="+mn-lt"/>
                        </a:rPr>
                        <a:t>-</a:t>
                      </a:r>
                      <a:endParaRPr lang="en-GB" sz="1000" b="0" dirty="0">
                        <a:latin typeface="+mn-lt"/>
                      </a:endParaRPr>
                    </a:p>
                  </a:txBody>
                  <a:tcPr marL="0" marR="0" marT="0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0" dirty="0" smtClean="0">
                          <a:latin typeface="+mn-lt"/>
                        </a:rPr>
                        <a:t>-</a:t>
                      </a:r>
                      <a:endParaRPr lang="en-GB" sz="1000" b="0" dirty="0">
                        <a:latin typeface="+mn-lt"/>
                      </a:endParaRPr>
                    </a:p>
                  </a:txBody>
                  <a:tcPr marL="0" marR="0" marT="0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</a:t>
                      </a:r>
                    </a:p>
                  </a:txBody>
                  <a:tcPr marL="0" marR="0" marT="0" marB="0" anchor="b"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314607"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65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Calibri"/>
                          <a:cs typeface="Times New Roman"/>
                        </a:rPr>
                        <a:t>6</a:t>
                      </a:r>
                      <a:endParaRPr lang="en-US" sz="65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640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US" sz="900" b="0" dirty="0">
                          <a:solidFill>
                            <a:schemeClr val="tx1"/>
                          </a:solidFill>
                          <a:latin typeface="+mn-lt"/>
                          <a:ea typeface="Cambria" panose="02040503050406030204" pitchFamily="18" charset="0"/>
                        </a:rPr>
                        <a:t>AIR PEACE</a:t>
                      </a: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n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n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n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n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n-lt"/>
                          <a:ea typeface="Cambria" panose="02040503050406030204" pitchFamily="18" charset="0"/>
                        </a:rPr>
                        <a:t>27</a:t>
                      </a:r>
                      <a:endParaRPr lang="en-GB" sz="1000" dirty="0">
                        <a:latin typeface="+mn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n-lt"/>
                          <a:ea typeface="Cambria" panose="02040503050406030204" pitchFamily="18" charset="0"/>
                        </a:rPr>
                        <a:t>27</a:t>
                      </a:r>
                      <a:endParaRPr lang="en-GB" sz="1000" dirty="0">
                        <a:latin typeface="+mn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n-lt"/>
                          <a:ea typeface="Cambria" panose="02040503050406030204" pitchFamily="18" charset="0"/>
                        </a:rPr>
                        <a:t>4</a:t>
                      </a:r>
                      <a:endParaRPr lang="en-GB" sz="1000" dirty="0">
                        <a:latin typeface="+mn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n-lt"/>
                          <a:ea typeface="Cambria" panose="02040503050406030204" pitchFamily="18" charset="0"/>
                        </a:rPr>
                        <a:t>4</a:t>
                      </a:r>
                      <a:endParaRPr lang="en-GB" sz="1000" dirty="0">
                        <a:latin typeface="+mn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n-lt"/>
                          <a:ea typeface="Cambria" panose="02040503050406030204" pitchFamily="18" charset="0"/>
                          <a:cs typeface="Calibri" panose="020F0502020204030204" pitchFamily="34" charset="0"/>
                        </a:rPr>
                        <a:t>9</a:t>
                      </a:r>
                      <a:endParaRPr lang="en-GB" sz="1000" dirty="0">
                        <a:latin typeface="+mn-lt"/>
                        <a:ea typeface="Cambria" panose="02040503050406030204" pitchFamily="18" charset="0"/>
                        <a:cs typeface="Calibri" panose="020F050202020403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n-lt"/>
                          <a:ea typeface="Cambria" panose="02040503050406030204" pitchFamily="18" charset="0"/>
                          <a:cs typeface="Calibri" panose="020F0502020204030204" pitchFamily="34" charset="0"/>
                        </a:rPr>
                        <a:t>9</a:t>
                      </a:r>
                      <a:endParaRPr lang="en-GB" sz="1000" dirty="0">
                        <a:latin typeface="+mn-lt"/>
                        <a:ea typeface="Cambria" panose="02040503050406030204" pitchFamily="18" charset="0"/>
                        <a:cs typeface="Calibri" panose="020F050202020403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n-lt"/>
                        </a:rPr>
                        <a:t>13</a:t>
                      </a:r>
                      <a:endParaRPr lang="en-GB" sz="1000" dirty="0">
                        <a:latin typeface="+mn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n-lt"/>
                        </a:rPr>
                        <a:t>13</a:t>
                      </a:r>
                      <a:endParaRPr lang="en-GB" sz="1000" dirty="0">
                        <a:latin typeface="+mn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0" dirty="0" smtClean="0">
                          <a:latin typeface="+mn-lt"/>
                        </a:rPr>
                        <a:t>4</a:t>
                      </a:r>
                      <a:endParaRPr lang="en-GB" sz="1000" b="0" dirty="0">
                        <a:latin typeface="+mn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0" dirty="0" smtClean="0">
                          <a:latin typeface="+mn-lt"/>
                        </a:rPr>
                        <a:t>4</a:t>
                      </a:r>
                      <a:endParaRPr lang="en-GB" sz="1000" b="0" dirty="0">
                        <a:latin typeface="+mn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n-lt"/>
                        </a:rPr>
                        <a:t>2</a:t>
                      </a:r>
                      <a:endParaRPr lang="en-GB" sz="1000" dirty="0">
                        <a:latin typeface="+mn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n-lt"/>
                        </a:rPr>
                        <a:t>2</a:t>
                      </a:r>
                      <a:endParaRPr lang="en-GB" sz="1000" dirty="0">
                        <a:latin typeface="+mn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0" dirty="0" smtClean="0">
                          <a:latin typeface="+mn-lt"/>
                        </a:rPr>
                        <a:t>3</a:t>
                      </a:r>
                      <a:endParaRPr lang="en-GB" sz="1000" b="0" dirty="0">
                        <a:latin typeface="+mn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0" dirty="0" smtClean="0">
                          <a:latin typeface="+mn-lt"/>
                        </a:rPr>
                        <a:t>3</a:t>
                      </a:r>
                      <a:endParaRPr lang="en-GB" sz="1000" b="0" dirty="0">
                        <a:latin typeface="+mn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0" dirty="0" smtClean="0">
                          <a:latin typeface="+mn-lt"/>
                        </a:rPr>
                        <a:t>22</a:t>
                      </a:r>
                      <a:endParaRPr lang="en-GB" sz="1000" b="0" dirty="0">
                        <a:latin typeface="+mn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0" dirty="0" smtClean="0">
                          <a:latin typeface="+mn-lt"/>
                        </a:rPr>
                        <a:t>22</a:t>
                      </a:r>
                      <a:endParaRPr lang="en-GB" sz="1000" b="0" dirty="0">
                        <a:latin typeface="+mn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96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96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90003"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US" sz="65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Calibri"/>
                          <a:cs typeface="Times New Roman"/>
                        </a:rPr>
                        <a:t>7 </a:t>
                      </a:r>
                      <a:endParaRPr lang="en-US" sz="65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640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900" b="0" dirty="0">
                          <a:solidFill>
                            <a:schemeClr val="tx1"/>
                          </a:solidFill>
                          <a:latin typeface="+mn-lt"/>
                          <a:ea typeface="Cambria" panose="02040503050406030204" pitchFamily="18" charset="0"/>
                        </a:rPr>
                        <a:t>MAX AIR</a:t>
                      </a:r>
                      <a:endParaRPr lang="en-US" sz="900" b="0" dirty="0">
                        <a:solidFill>
                          <a:schemeClr val="tx1"/>
                        </a:solidFill>
                        <a:latin typeface="+mn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n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n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n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n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n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n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n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n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n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n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n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n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n-lt"/>
                          <a:ea typeface="Cambria" panose="02040503050406030204" pitchFamily="18" charset="0"/>
                          <a:cs typeface="Calibri" panose="020F0502020204030204" pitchFamily="34" charset="0"/>
                        </a:rPr>
                        <a:t>-</a:t>
                      </a:r>
                      <a:endParaRPr lang="en-GB" sz="1000" dirty="0">
                        <a:latin typeface="+mn-lt"/>
                        <a:ea typeface="Cambria" panose="02040503050406030204" pitchFamily="18" charset="0"/>
                        <a:cs typeface="Calibri" panose="020F050202020403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n-lt"/>
                          <a:ea typeface="Cambria" panose="02040503050406030204" pitchFamily="18" charset="0"/>
                          <a:cs typeface="Calibri" panose="020F0502020204030204" pitchFamily="34" charset="0"/>
                        </a:rPr>
                        <a:t>-</a:t>
                      </a:r>
                      <a:endParaRPr lang="en-GB" sz="1000" dirty="0">
                        <a:latin typeface="+mn-lt"/>
                        <a:ea typeface="Cambria" panose="02040503050406030204" pitchFamily="18" charset="0"/>
                        <a:cs typeface="Calibri" panose="020F050202020403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n-lt"/>
                        </a:rPr>
                        <a:t>-</a:t>
                      </a:r>
                      <a:endParaRPr lang="en-GB" sz="1000" dirty="0">
                        <a:latin typeface="+mn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n-lt"/>
                        </a:rPr>
                        <a:t>-</a:t>
                      </a:r>
                      <a:endParaRPr lang="en-GB" sz="1000" dirty="0">
                        <a:latin typeface="+mn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0" dirty="0" smtClean="0">
                          <a:latin typeface="+mn-lt"/>
                        </a:rPr>
                        <a:t>-</a:t>
                      </a:r>
                      <a:endParaRPr lang="en-GB" sz="1000" b="0" dirty="0">
                        <a:latin typeface="+mn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0" dirty="0" smtClean="0">
                          <a:latin typeface="+mn-lt"/>
                        </a:rPr>
                        <a:t>-</a:t>
                      </a:r>
                      <a:endParaRPr lang="en-GB" sz="1000" b="0" dirty="0">
                        <a:latin typeface="+mn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n-lt"/>
                        </a:rPr>
                        <a:t>-</a:t>
                      </a:r>
                      <a:endParaRPr lang="en-GB" sz="1000" dirty="0">
                        <a:latin typeface="+mn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n-lt"/>
                        </a:rPr>
                        <a:t>-</a:t>
                      </a:r>
                      <a:endParaRPr lang="en-GB" sz="1000" dirty="0">
                        <a:latin typeface="+mn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n-lt"/>
                        </a:rPr>
                        <a:t>-</a:t>
                      </a:r>
                      <a:endParaRPr lang="en-GB" sz="1000" dirty="0">
                        <a:latin typeface="+mn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n-lt"/>
                        </a:rPr>
                        <a:t>-</a:t>
                      </a:r>
                      <a:endParaRPr lang="en-GB" sz="1000" dirty="0">
                        <a:latin typeface="+mn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 </a:t>
                      </a:r>
                      <a:r>
                        <a:rPr lang="en-GB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-</a:t>
                      </a:r>
                      <a:endParaRPr lang="en-GB" sz="10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 </a:t>
                      </a:r>
                      <a:r>
                        <a:rPr lang="en-GB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-</a:t>
                      </a:r>
                      <a:endParaRPr lang="en-GB" sz="10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0" dirty="0" smtClean="0">
                          <a:latin typeface="+mn-lt"/>
                        </a:rPr>
                        <a:t>-</a:t>
                      </a:r>
                      <a:endParaRPr lang="en-GB" sz="1000" b="0" dirty="0">
                        <a:latin typeface="+mn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0" dirty="0" smtClean="0">
                          <a:latin typeface="+mn-lt"/>
                        </a:rPr>
                        <a:t>-                 </a:t>
                      </a:r>
                      <a:endParaRPr lang="en-GB" sz="1000" b="0" dirty="0">
                        <a:latin typeface="+mn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0" dirty="0" smtClean="0">
                          <a:latin typeface="+mn-lt"/>
                        </a:rPr>
                        <a:t>4</a:t>
                      </a:r>
                      <a:endParaRPr lang="en-GB" sz="1000" b="0" dirty="0">
                        <a:latin typeface="+mn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0" dirty="0" smtClean="0">
                          <a:latin typeface="+mn-lt"/>
                        </a:rPr>
                        <a:t>4</a:t>
                      </a:r>
                      <a:endParaRPr lang="en-GB" sz="1000" b="0" dirty="0">
                        <a:latin typeface="+mn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10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10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354122"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US" sz="650" b="0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8</a:t>
                      </a:r>
                      <a:endParaRPr lang="en-US" sz="65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640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900" b="0" dirty="0">
                          <a:solidFill>
                            <a:schemeClr val="tx1"/>
                          </a:solidFill>
                          <a:latin typeface="+mn-lt"/>
                          <a:ea typeface="Cambria" panose="02040503050406030204" pitchFamily="18" charset="0"/>
                        </a:rPr>
                        <a:t>IBOM</a:t>
                      </a:r>
                      <a:endParaRPr lang="en-US" sz="900" b="0" dirty="0">
                        <a:solidFill>
                          <a:schemeClr val="tx1"/>
                        </a:solidFill>
                        <a:latin typeface="+mn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n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n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n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n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n-lt"/>
                          <a:ea typeface="Cambria" panose="02040503050406030204" pitchFamily="18" charset="0"/>
                        </a:rPr>
                        <a:t>60</a:t>
                      </a:r>
                      <a:endParaRPr lang="en-GB" sz="1000" dirty="0">
                        <a:latin typeface="+mn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n-lt"/>
                          <a:ea typeface="Cambria" panose="02040503050406030204" pitchFamily="18" charset="0"/>
                        </a:rPr>
                        <a:t>60</a:t>
                      </a:r>
                      <a:endParaRPr lang="en-GB" sz="1000" dirty="0">
                        <a:latin typeface="+mn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n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n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n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n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n-lt"/>
                          <a:ea typeface="Cambria" panose="02040503050406030204" pitchFamily="18" charset="0"/>
                          <a:cs typeface="Calibri" panose="020F0502020204030204" pitchFamily="34" charset="0"/>
                        </a:rPr>
                        <a:t>10</a:t>
                      </a:r>
                      <a:endParaRPr lang="en-GB" sz="1000" dirty="0">
                        <a:latin typeface="+mn-lt"/>
                        <a:ea typeface="Cambria" panose="02040503050406030204" pitchFamily="18" charset="0"/>
                        <a:cs typeface="Calibri" panose="020F050202020403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n-lt"/>
                          <a:ea typeface="Cambria" panose="02040503050406030204" pitchFamily="18" charset="0"/>
                          <a:cs typeface="Calibri" panose="020F0502020204030204" pitchFamily="34" charset="0"/>
                        </a:rPr>
                        <a:t>10</a:t>
                      </a:r>
                      <a:endParaRPr lang="en-GB" sz="1000" dirty="0">
                        <a:latin typeface="+mn-lt"/>
                        <a:ea typeface="Cambria" panose="02040503050406030204" pitchFamily="18" charset="0"/>
                        <a:cs typeface="Calibri" panose="020F050202020403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n-lt"/>
                        </a:rPr>
                        <a:t>-</a:t>
                      </a:r>
                      <a:endParaRPr lang="en-GB" sz="1000" dirty="0">
                        <a:latin typeface="+mn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n-lt"/>
                        </a:rPr>
                        <a:t>-</a:t>
                      </a:r>
                      <a:endParaRPr lang="en-GB" sz="1000" dirty="0">
                        <a:latin typeface="+mn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0" dirty="0" smtClean="0">
                          <a:latin typeface="+mn-lt"/>
                        </a:rPr>
                        <a:t>-</a:t>
                      </a:r>
                      <a:endParaRPr lang="en-GB" sz="1000" b="0" dirty="0">
                        <a:latin typeface="+mn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0" dirty="0" smtClean="0">
                          <a:latin typeface="+mn-lt"/>
                        </a:rPr>
                        <a:t>-</a:t>
                      </a:r>
                      <a:endParaRPr lang="en-GB" sz="1000" b="0" dirty="0">
                        <a:latin typeface="+mn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n-lt"/>
                        </a:rPr>
                        <a:t>1</a:t>
                      </a:r>
                      <a:endParaRPr lang="en-GB" sz="1000" dirty="0">
                        <a:latin typeface="+mn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n-lt"/>
                        </a:rPr>
                        <a:t>1</a:t>
                      </a:r>
                      <a:endParaRPr lang="en-GB" sz="1000" dirty="0">
                        <a:latin typeface="+mn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0" dirty="0" smtClean="0">
                          <a:latin typeface="+mn-lt"/>
                        </a:rPr>
                        <a:t>-</a:t>
                      </a:r>
                      <a:endParaRPr lang="en-GB" sz="1000" b="0" dirty="0">
                        <a:latin typeface="+mn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0" dirty="0" smtClean="0">
                          <a:latin typeface="+mn-lt"/>
                        </a:rPr>
                        <a:t>-</a:t>
                      </a:r>
                      <a:endParaRPr lang="en-GB" sz="1000" b="0" dirty="0">
                        <a:latin typeface="+mn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0" dirty="0" smtClean="0">
                          <a:latin typeface="+mn-lt"/>
                        </a:rPr>
                        <a:t>23</a:t>
                      </a:r>
                      <a:endParaRPr lang="en-GB" sz="1000" b="0" dirty="0">
                        <a:latin typeface="+mn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0" dirty="0" smtClean="0">
                          <a:latin typeface="+mn-lt"/>
                        </a:rPr>
                        <a:t>23</a:t>
                      </a:r>
                      <a:endParaRPr lang="en-GB" sz="1000" b="0" dirty="0">
                        <a:latin typeface="+mn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123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123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354122"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US" sz="650" b="0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9</a:t>
                      </a:r>
                      <a:endParaRPr lang="en-US" sz="65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640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900" b="0" dirty="0">
                          <a:solidFill>
                            <a:schemeClr val="tx1"/>
                          </a:solidFill>
                          <a:latin typeface="+mn-lt"/>
                          <a:ea typeface="Cambria" panose="02040503050406030204" pitchFamily="18" charset="0"/>
                        </a:rPr>
                        <a:t>UNITED AIRLINES</a:t>
                      </a:r>
                      <a:endParaRPr lang="en-US" sz="900" b="0" dirty="0">
                        <a:solidFill>
                          <a:schemeClr val="tx1"/>
                        </a:solidFill>
                        <a:latin typeface="+mn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n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n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n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n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n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n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n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n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n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n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n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n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n-lt"/>
                          <a:ea typeface="Cambria" panose="02040503050406030204" pitchFamily="18" charset="0"/>
                          <a:cs typeface="Calibri" panose="020F0502020204030204" pitchFamily="34" charset="0"/>
                        </a:rPr>
                        <a:t>-</a:t>
                      </a:r>
                      <a:endParaRPr lang="en-GB" sz="1000" dirty="0">
                        <a:latin typeface="+mn-lt"/>
                        <a:ea typeface="Cambria" panose="02040503050406030204" pitchFamily="18" charset="0"/>
                        <a:cs typeface="Calibri" panose="020F050202020403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n-lt"/>
                          <a:ea typeface="Cambria" panose="02040503050406030204" pitchFamily="18" charset="0"/>
                          <a:cs typeface="Calibri" panose="020F0502020204030204" pitchFamily="34" charset="0"/>
                        </a:rPr>
                        <a:t>-</a:t>
                      </a:r>
                      <a:endParaRPr lang="en-GB" sz="1000" dirty="0">
                        <a:latin typeface="+mn-lt"/>
                        <a:ea typeface="Cambria" panose="02040503050406030204" pitchFamily="18" charset="0"/>
                        <a:cs typeface="Calibri" panose="020F050202020403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n-lt"/>
                        </a:rPr>
                        <a:t>-</a:t>
                      </a:r>
                      <a:endParaRPr lang="en-GB" sz="1000" dirty="0">
                        <a:latin typeface="+mn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n-lt"/>
                        </a:rPr>
                        <a:t>-</a:t>
                      </a:r>
                      <a:endParaRPr lang="en-GB" sz="1000" dirty="0">
                        <a:latin typeface="+mn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0" dirty="0" smtClean="0">
                          <a:latin typeface="+mn-lt"/>
                        </a:rPr>
                        <a:t>-</a:t>
                      </a:r>
                      <a:endParaRPr lang="en-GB" sz="1000" b="0" dirty="0">
                        <a:latin typeface="+mn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0" dirty="0" smtClean="0">
                          <a:latin typeface="+mn-lt"/>
                        </a:rPr>
                        <a:t>-</a:t>
                      </a:r>
                      <a:endParaRPr lang="en-GB" sz="1000" b="0" dirty="0">
                        <a:latin typeface="+mn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n-lt"/>
                        </a:rPr>
                        <a:t>-</a:t>
                      </a:r>
                      <a:endParaRPr lang="en-GB" sz="1000" dirty="0">
                        <a:latin typeface="+mn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n-lt"/>
                        </a:rPr>
                        <a:t>-</a:t>
                      </a:r>
                      <a:endParaRPr lang="en-GB" sz="1000" dirty="0">
                        <a:latin typeface="+mn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n-lt"/>
                        </a:rPr>
                        <a:t>-</a:t>
                      </a:r>
                      <a:endParaRPr lang="en-GB" sz="1000" dirty="0">
                        <a:latin typeface="+mn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n-lt"/>
                        </a:rPr>
                        <a:t>-</a:t>
                      </a:r>
                      <a:endParaRPr lang="en-GB" sz="1000" dirty="0">
                        <a:latin typeface="+mn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n-lt"/>
                        </a:rPr>
                        <a:t>-</a:t>
                      </a:r>
                      <a:endParaRPr lang="en-GB" sz="1000" dirty="0">
                        <a:latin typeface="+mn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n-lt"/>
                        </a:rPr>
                        <a:t>-</a:t>
                      </a:r>
                      <a:endParaRPr lang="en-GB" sz="1000" dirty="0">
                        <a:latin typeface="+mn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-</a:t>
                      </a:r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 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-</a:t>
                      </a:r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 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0" dirty="0" smtClean="0">
                          <a:latin typeface="+mn-lt"/>
                        </a:rPr>
                        <a:t>-</a:t>
                      </a:r>
                      <a:endParaRPr lang="en-GB" sz="1000" b="0" dirty="0">
                        <a:latin typeface="+mn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0" dirty="0" smtClean="0">
                          <a:latin typeface="+mn-lt"/>
                        </a:rPr>
                        <a:t>-</a:t>
                      </a:r>
                      <a:endParaRPr lang="en-GB" sz="1000" b="0" dirty="0">
                        <a:latin typeface="+mn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0" dirty="0" smtClean="0">
                          <a:latin typeface="+mn-lt"/>
                        </a:rPr>
                        <a:t>-</a:t>
                      </a:r>
                      <a:endParaRPr lang="en-GB" sz="1000" b="0" dirty="0">
                        <a:latin typeface="+mn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0" dirty="0" smtClean="0">
                          <a:latin typeface="+mn-lt"/>
                        </a:rPr>
                        <a:t>-</a:t>
                      </a:r>
                      <a:endParaRPr lang="en-GB" sz="1000" b="0" dirty="0">
                        <a:latin typeface="+mn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-</a:t>
                      </a:r>
                      <a:endParaRPr lang="en-GB" sz="1100" b="1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-</a:t>
                      </a:r>
                      <a:endParaRPr lang="en-GB" sz="1100" b="1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354122"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US" sz="650" b="0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10</a:t>
                      </a:r>
                      <a:endParaRPr lang="en-US" sz="65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640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US" sz="900" b="0" dirty="0" smtClean="0">
                          <a:solidFill>
                            <a:schemeClr val="tx1"/>
                          </a:solidFill>
                          <a:latin typeface="+mn-lt"/>
                          <a:ea typeface="Cambria" panose="02040503050406030204" pitchFamily="18" charset="0"/>
                        </a:rPr>
                        <a:t>GREEN AFRICA</a:t>
                      </a:r>
                      <a:endParaRPr lang="en-US" sz="900" b="0" dirty="0">
                        <a:solidFill>
                          <a:schemeClr val="tx1"/>
                        </a:solidFill>
                        <a:latin typeface="+mn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n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n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n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n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n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n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n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n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n-lt"/>
                          <a:ea typeface="Cambria" panose="02040503050406030204" pitchFamily="18" charset="0"/>
                        </a:rPr>
                        <a:t>2</a:t>
                      </a:r>
                      <a:endParaRPr lang="en-GB" sz="1000" dirty="0">
                        <a:latin typeface="+mn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n-lt"/>
                          <a:ea typeface="Cambria" panose="02040503050406030204" pitchFamily="18" charset="0"/>
                        </a:rPr>
                        <a:t>2</a:t>
                      </a:r>
                      <a:endParaRPr lang="en-GB" sz="1000" dirty="0">
                        <a:latin typeface="+mn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n-lt"/>
                          <a:ea typeface="Cambria" panose="02040503050406030204" pitchFamily="18" charset="0"/>
                          <a:cs typeface="Calibri" panose="020F0502020204030204" pitchFamily="34" charset="0"/>
                        </a:rPr>
                        <a:t>-</a:t>
                      </a:r>
                      <a:endParaRPr lang="en-GB" sz="1000" dirty="0">
                        <a:latin typeface="+mn-lt"/>
                        <a:ea typeface="Cambria" panose="02040503050406030204" pitchFamily="18" charset="0"/>
                        <a:cs typeface="Calibri" panose="020F050202020403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n-lt"/>
                          <a:ea typeface="Cambria" panose="02040503050406030204" pitchFamily="18" charset="0"/>
                          <a:cs typeface="Calibri" panose="020F0502020204030204" pitchFamily="34" charset="0"/>
                        </a:rPr>
                        <a:t>-</a:t>
                      </a:r>
                      <a:endParaRPr lang="en-GB" sz="1000" dirty="0">
                        <a:latin typeface="+mn-lt"/>
                        <a:ea typeface="Cambria" panose="02040503050406030204" pitchFamily="18" charset="0"/>
                        <a:cs typeface="Calibri" panose="020F050202020403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n-lt"/>
                        </a:rPr>
                        <a:t>-</a:t>
                      </a:r>
                      <a:endParaRPr lang="en-GB" sz="1000" dirty="0">
                        <a:latin typeface="+mn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n-lt"/>
                        </a:rPr>
                        <a:t>-</a:t>
                      </a:r>
                      <a:endParaRPr lang="en-GB" sz="1000" dirty="0">
                        <a:latin typeface="+mn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0" dirty="0" smtClean="0">
                          <a:latin typeface="+mn-lt"/>
                        </a:rPr>
                        <a:t>1</a:t>
                      </a:r>
                      <a:endParaRPr lang="en-GB" sz="1000" b="0" dirty="0">
                        <a:latin typeface="+mn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0" dirty="0" smtClean="0">
                          <a:latin typeface="+mn-lt"/>
                        </a:rPr>
                        <a:t>1</a:t>
                      </a:r>
                      <a:endParaRPr lang="en-GB" sz="1000" b="0" dirty="0">
                        <a:latin typeface="+mn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n-lt"/>
                        </a:rPr>
                        <a:t>-</a:t>
                      </a:r>
                      <a:endParaRPr lang="en-GB" sz="1000" dirty="0">
                        <a:latin typeface="+mn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n-lt"/>
                        </a:rPr>
                        <a:t>-</a:t>
                      </a:r>
                      <a:endParaRPr lang="en-GB" sz="1000" dirty="0">
                        <a:latin typeface="+mn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n-lt"/>
                        </a:rPr>
                        <a:t>-</a:t>
                      </a:r>
                      <a:endParaRPr lang="en-GB" sz="1000" dirty="0">
                        <a:latin typeface="+mn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n-lt"/>
                        </a:rPr>
                        <a:t>-</a:t>
                      </a:r>
                      <a:endParaRPr lang="en-GB" sz="1000" dirty="0">
                        <a:latin typeface="+mn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n-lt"/>
                        </a:rPr>
                        <a:t>-</a:t>
                      </a:r>
                      <a:endParaRPr lang="en-GB" sz="1000" dirty="0">
                        <a:latin typeface="+mn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n-lt"/>
                        </a:rPr>
                        <a:t>-</a:t>
                      </a:r>
                      <a:endParaRPr lang="en-GB" sz="1000" dirty="0">
                        <a:latin typeface="+mn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 </a:t>
                      </a:r>
                      <a:r>
                        <a:rPr lang="en-GB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-</a:t>
                      </a:r>
                      <a:endParaRPr lang="en-GB" sz="10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-</a:t>
                      </a:r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 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0" dirty="0" smtClean="0">
                          <a:latin typeface="+mn-lt"/>
                        </a:rPr>
                        <a:t>-</a:t>
                      </a:r>
                      <a:endParaRPr lang="en-GB" sz="1000" b="0" dirty="0">
                        <a:latin typeface="+mn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0" dirty="0" smtClean="0">
                          <a:latin typeface="+mn-lt"/>
                        </a:rPr>
                        <a:t>-</a:t>
                      </a:r>
                      <a:endParaRPr lang="en-GB" sz="1000" b="0" dirty="0">
                        <a:latin typeface="+mn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0" dirty="0" smtClean="0">
                          <a:latin typeface="+mn-lt"/>
                        </a:rPr>
                        <a:t>22</a:t>
                      </a:r>
                      <a:endParaRPr lang="en-GB" sz="1000" b="0" dirty="0">
                        <a:latin typeface="+mn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0" dirty="0" smtClean="0">
                          <a:latin typeface="+mn-lt"/>
                        </a:rPr>
                        <a:t>22</a:t>
                      </a:r>
                      <a:endParaRPr lang="en-GB" sz="1000" b="0" dirty="0">
                        <a:latin typeface="+mn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25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25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354122"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US" sz="650" b="0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11</a:t>
                      </a:r>
                      <a:endParaRPr lang="en-US" sz="65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640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US" sz="900" b="0" dirty="0" smtClean="0">
                          <a:solidFill>
                            <a:schemeClr val="tx1"/>
                          </a:solidFill>
                          <a:latin typeface="+mn-lt"/>
                          <a:ea typeface="Cambria" panose="02040503050406030204" pitchFamily="18" charset="0"/>
                        </a:rPr>
                        <a:t>VALUE JET </a:t>
                      </a:r>
                      <a:endParaRPr lang="en-US" sz="900" b="0" dirty="0">
                        <a:solidFill>
                          <a:schemeClr val="tx1"/>
                        </a:solidFill>
                        <a:latin typeface="+mn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n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n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n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n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n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n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n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n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n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n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n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n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n-lt"/>
                          <a:ea typeface="Cambria" panose="02040503050406030204" pitchFamily="18" charset="0"/>
                          <a:cs typeface="Calibri" panose="020F0502020204030204" pitchFamily="34" charset="0"/>
                        </a:rPr>
                        <a:t>-</a:t>
                      </a:r>
                      <a:endParaRPr lang="en-GB" sz="1000" dirty="0">
                        <a:latin typeface="+mn-lt"/>
                        <a:ea typeface="Cambria" panose="02040503050406030204" pitchFamily="18" charset="0"/>
                        <a:cs typeface="Calibri" panose="020F050202020403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n-lt"/>
                          <a:ea typeface="Cambria" panose="02040503050406030204" pitchFamily="18" charset="0"/>
                          <a:cs typeface="Calibri" panose="020F0502020204030204" pitchFamily="34" charset="0"/>
                        </a:rPr>
                        <a:t>-</a:t>
                      </a:r>
                      <a:endParaRPr lang="en-GB" sz="1000" dirty="0">
                        <a:latin typeface="+mn-lt"/>
                        <a:ea typeface="Cambria" panose="02040503050406030204" pitchFamily="18" charset="0"/>
                        <a:cs typeface="Calibri" panose="020F050202020403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n-lt"/>
                        </a:rPr>
                        <a:t>-</a:t>
                      </a:r>
                      <a:endParaRPr lang="en-GB" sz="1000" dirty="0">
                        <a:latin typeface="+mn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n-lt"/>
                        </a:rPr>
                        <a:t>-</a:t>
                      </a:r>
                      <a:endParaRPr lang="en-GB" sz="1000" dirty="0">
                        <a:latin typeface="+mn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0" dirty="0" smtClean="0">
                          <a:latin typeface="+mn-lt"/>
                        </a:rPr>
                        <a:t>-</a:t>
                      </a:r>
                      <a:endParaRPr lang="en-GB" sz="1000" b="0" dirty="0">
                        <a:latin typeface="+mn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0" dirty="0" smtClean="0">
                          <a:latin typeface="+mn-lt"/>
                        </a:rPr>
                        <a:t>-</a:t>
                      </a:r>
                      <a:endParaRPr lang="en-GB" sz="1000" b="0" dirty="0">
                        <a:latin typeface="+mn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n-lt"/>
                        </a:rPr>
                        <a:t>-</a:t>
                      </a:r>
                      <a:endParaRPr lang="en-GB" sz="1000" dirty="0">
                        <a:latin typeface="+mn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n-lt"/>
                        </a:rPr>
                        <a:t>-</a:t>
                      </a:r>
                      <a:endParaRPr lang="en-GB" sz="1000" dirty="0">
                        <a:latin typeface="+mn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n-lt"/>
                        </a:rPr>
                        <a:t>-</a:t>
                      </a:r>
                      <a:endParaRPr lang="en-GB" sz="1000" dirty="0">
                        <a:latin typeface="+mn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n-lt"/>
                        </a:rPr>
                        <a:t>-</a:t>
                      </a:r>
                      <a:endParaRPr lang="en-GB" sz="1000" dirty="0">
                        <a:latin typeface="+mn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n-lt"/>
                        </a:rPr>
                        <a:t>-</a:t>
                      </a:r>
                      <a:endParaRPr lang="en-GB" sz="1000" dirty="0">
                        <a:latin typeface="+mn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n-lt"/>
                        </a:rPr>
                        <a:t>-</a:t>
                      </a:r>
                      <a:endParaRPr lang="en-GB" sz="1000" dirty="0">
                        <a:latin typeface="+mn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 </a:t>
                      </a:r>
                      <a:r>
                        <a:rPr lang="en-GB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-</a:t>
                      </a:r>
                      <a:endParaRPr lang="en-GB" sz="10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-</a:t>
                      </a:r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 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0" dirty="0" smtClean="0">
                          <a:latin typeface="+mn-lt"/>
                        </a:rPr>
                        <a:t>-</a:t>
                      </a:r>
                      <a:endParaRPr lang="en-GB" sz="1000" b="0" dirty="0">
                        <a:latin typeface="+mn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0" dirty="0" smtClean="0">
                          <a:latin typeface="+mn-lt"/>
                        </a:rPr>
                        <a:t>-</a:t>
                      </a:r>
                      <a:endParaRPr lang="en-GB" sz="1000" b="0" dirty="0">
                        <a:latin typeface="+mn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0" dirty="0" smtClean="0">
                          <a:latin typeface="+mn-lt"/>
                        </a:rPr>
                        <a:t>-</a:t>
                      </a:r>
                      <a:endParaRPr lang="en-GB" sz="1000" b="0" dirty="0">
                        <a:latin typeface="+mn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0" dirty="0" smtClean="0">
                          <a:latin typeface="+mn-lt"/>
                        </a:rPr>
                        <a:t>-</a:t>
                      </a:r>
                      <a:endParaRPr lang="en-GB" sz="1000" b="0" dirty="0">
                        <a:latin typeface="+mn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-</a:t>
                      </a:r>
                      <a:endParaRPr lang="en-GB" sz="1100" b="1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-</a:t>
                      </a:r>
                      <a:endParaRPr lang="en-GB" sz="1100" b="1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361642"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770" b="1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Cambria" panose="02040503050406030204" pitchFamily="18" charset="0"/>
                          <a:cs typeface="Times New Roman"/>
                        </a:rPr>
                        <a:t>TOTAL NO</a:t>
                      </a:r>
                      <a:r>
                        <a:rPr lang="en-US" sz="770" b="1" kern="1200" dirty="0">
                          <a:solidFill>
                            <a:srgbClr val="000000"/>
                          </a:solidFill>
                          <a:latin typeface="Cambria" pitchFamily="18" charset="0"/>
                          <a:ea typeface="Cambria" panose="02040503050406030204" pitchFamily="18" charset="0"/>
                          <a:cs typeface="Times New Roman"/>
                        </a:rPr>
                        <a:t>.</a:t>
                      </a:r>
                      <a:r>
                        <a:rPr lang="en-US" sz="770" b="1" kern="1200" baseline="0" dirty="0">
                          <a:solidFill>
                            <a:srgbClr val="000000"/>
                          </a:solidFill>
                          <a:latin typeface="Cambria" pitchFamily="18" charset="0"/>
                          <a:ea typeface="Cambria" panose="02040503050406030204" pitchFamily="18" charset="0"/>
                          <a:cs typeface="Times New Roman"/>
                        </a:rPr>
                        <a:t> OF </a:t>
                      </a:r>
                      <a:endParaRPr lang="en-US" sz="770" b="1" kern="1200" baseline="0" dirty="0" smtClean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kumimoji="0" lang="en-US" sz="77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mbria" pitchFamily="18" charset="0"/>
                          <a:ea typeface="Cambria" panose="02040503050406030204" pitchFamily="18" charset="0"/>
                          <a:cs typeface="Times New Roman" pitchFamily="18" charset="0"/>
                        </a:rPr>
                        <a:t>DELAYED/MISSING BAGGAGE</a:t>
                      </a:r>
                      <a:endParaRPr lang="en-US" sz="770" b="1" dirty="0"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19641" marR="19641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en-US" sz="70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19641" marR="19641" marT="427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AD7FD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endParaRPr lang="en-GB" sz="1100" b="1" i="0" dirty="0" smtClean="0">
                        <a:latin typeface="+mn-lt"/>
                        <a:ea typeface="Cambria" panose="02040503050406030204" pitchFamily="18" charset="0"/>
                      </a:endParaRPr>
                    </a:p>
                    <a:p>
                      <a:pPr algn="ctr"/>
                      <a:r>
                        <a:rPr lang="en-GB" sz="1100" b="1" i="0" dirty="0" smtClean="0">
                          <a:latin typeface="+mn-lt"/>
                          <a:ea typeface="Cambria" panose="02040503050406030204" pitchFamily="18" charset="0"/>
                        </a:rPr>
                        <a:t>1</a:t>
                      </a:r>
                      <a:endParaRPr lang="en-GB" sz="1100" b="1" i="0" dirty="0">
                        <a:latin typeface="+mn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GB" dirty="0"/>
                    </a:p>
                  </a:txBody>
                  <a:tcPr marL="68580" marR="68580" marT="0" marB="0" anchor="ctr"/>
                </a:tc>
                <a:tc gridSpan="2">
                  <a:txBody>
                    <a:bodyPr/>
                    <a:lstStyle/>
                    <a:p>
                      <a:pPr algn="ctr"/>
                      <a:endParaRPr lang="en-GB" sz="1100" b="1" i="0" dirty="0" smtClean="0">
                        <a:latin typeface="+mn-lt"/>
                        <a:ea typeface="Cambria" panose="02040503050406030204" pitchFamily="18" charset="0"/>
                      </a:endParaRPr>
                    </a:p>
                    <a:p>
                      <a:pPr algn="ctr"/>
                      <a:r>
                        <a:rPr lang="en-GB" sz="1100" b="1" i="0" dirty="0" smtClean="0">
                          <a:latin typeface="+mn-lt"/>
                          <a:ea typeface="Cambria" panose="02040503050406030204" pitchFamily="18" charset="0"/>
                        </a:rPr>
                        <a:t>106</a:t>
                      </a:r>
                      <a:endParaRPr lang="en-GB" sz="1100" b="1" i="0" dirty="0">
                        <a:latin typeface="+mn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50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anchor="ctr"/>
                </a:tc>
                <a:tc gridSpan="2">
                  <a:txBody>
                    <a:bodyPr/>
                    <a:lstStyle/>
                    <a:p>
                      <a:pPr algn="ctr"/>
                      <a:endParaRPr lang="en-GB" sz="1100" b="1" i="0" dirty="0" smtClean="0">
                        <a:latin typeface="+mn-lt"/>
                        <a:ea typeface="Cambria" panose="02040503050406030204" pitchFamily="18" charset="0"/>
                      </a:endParaRPr>
                    </a:p>
                    <a:p>
                      <a:pPr algn="ctr"/>
                      <a:r>
                        <a:rPr lang="en-GB" sz="1100" b="1" i="0" dirty="0" smtClean="0">
                          <a:latin typeface="+mn-lt"/>
                          <a:ea typeface="Cambria" panose="02040503050406030204" pitchFamily="18" charset="0"/>
                        </a:rPr>
                        <a:t>38</a:t>
                      </a:r>
                      <a:endParaRPr lang="en-GB" sz="1100" b="1" i="0" dirty="0">
                        <a:latin typeface="+mn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50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AD7FD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fontAlgn="ctr"/>
                      <a:endParaRPr lang="en-GB" sz="1100" b="1" i="0" u="none" strike="noStrike" dirty="0" smtClean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  <a:p>
                      <a:pPr algn="ctr" fontAlgn="ctr"/>
                      <a:r>
                        <a:rPr lang="en-GB" sz="110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23</a:t>
                      </a:r>
                      <a:endParaRPr lang="en-GB" sz="1100" b="1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GB" sz="1100" b="1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AD7FD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endParaRPr lang="en-GB" sz="1100" b="1" i="0" dirty="0" smtClean="0">
                        <a:latin typeface="+mn-lt"/>
                      </a:endParaRPr>
                    </a:p>
                    <a:p>
                      <a:pPr algn="ctr"/>
                      <a:r>
                        <a:rPr lang="en-GB" sz="1100" b="1" i="0" dirty="0" smtClean="0">
                          <a:latin typeface="+mn-lt"/>
                        </a:rPr>
                        <a:t>33</a:t>
                      </a:r>
                      <a:endParaRPr lang="en-GB" sz="1100" b="1" i="0" dirty="0">
                        <a:latin typeface="+mn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en-GB" sz="1100" b="1" dirty="0"/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AD7FD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fontAlgn="ctr"/>
                      <a:endParaRPr lang="en-GB" sz="1100" b="1" i="0" u="none" strike="noStrike" dirty="0" smtClean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  <a:p>
                      <a:pPr algn="ctr" fontAlgn="ctr"/>
                      <a:r>
                        <a:rPr lang="en-GB" sz="110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16</a:t>
                      </a:r>
                      <a:endParaRPr lang="en-GB" sz="1100" b="1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GB" sz="1100" b="1" i="0" u="none" strike="noStrike" dirty="0">
                        <a:solidFill>
                          <a:srgbClr val="000000"/>
                        </a:solidFill>
                        <a:effectLst/>
                        <a:latin typeface="Cambria" panose="02040503050406030204" pitchFamily="18" charset="0"/>
                      </a:endParaRPr>
                    </a:p>
                  </a:txBody>
                  <a:tcPr marL="9525" marR="9525" marT="9525" marB="0" anchor="ctr"/>
                </a:tc>
                <a:tc gridSpan="2">
                  <a:txBody>
                    <a:bodyPr/>
                    <a:lstStyle/>
                    <a:p>
                      <a:pPr algn="ctr"/>
                      <a:endParaRPr lang="en-GB" sz="1100" b="1" i="0" dirty="0" smtClean="0">
                        <a:latin typeface="+mn-lt"/>
                      </a:endParaRPr>
                    </a:p>
                    <a:p>
                      <a:pPr algn="ctr"/>
                      <a:r>
                        <a:rPr lang="en-GB" sz="1100" b="1" i="0" dirty="0" smtClean="0">
                          <a:latin typeface="+mn-lt"/>
                        </a:rPr>
                        <a:t>3</a:t>
                      </a:r>
                      <a:endParaRPr lang="en-GB" sz="1100" b="1" i="0" dirty="0">
                        <a:latin typeface="+mn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50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AD7FD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endParaRPr lang="en-GB" sz="1100" b="1" i="0" dirty="0" smtClean="0">
                        <a:latin typeface="+mn-lt"/>
                      </a:endParaRPr>
                    </a:p>
                    <a:p>
                      <a:pPr algn="ctr"/>
                      <a:r>
                        <a:rPr lang="en-GB" sz="1100" b="1" i="0" dirty="0" smtClean="0">
                          <a:latin typeface="+mn-lt"/>
                        </a:rPr>
                        <a:t>17</a:t>
                      </a:r>
                      <a:endParaRPr lang="en-GB" sz="1100" b="1" i="0" dirty="0">
                        <a:latin typeface="+mn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50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anchor="ctr"/>
                </a:tc>
                <a:tc gridSpan="2">
                  <a:txBody>
                    <a:bodyPr/>
                    <a:lstStyle/>
                    <a:p>
                      <a:pPr algn="ctr"/>
                      <a:endParaRPr lang="en-GB" sz="1100" b="1" i="1" dirty="0" smtClean="0">
                        <a:latin typeface="+mn-lt"/>
                      </a:endParaRPr>
                    </a:p>
                    <a:p>
                      <a:pPr algn="ctr"/>
                      <a:r>
                        <a:rPr lang="en-GB" sz="1100" b="1" i="1" dirty="0" smtClean="0">
                          <a:latin typeface="+mn-lt"/>
                        </a:rPr>
                        <a:t>15</a:t>
                      </a:r>
                      <a:endParaRPr lang="en-GB" sz="1100" b="1" i="1" dirty="0">
                        <a:latin typeface="+mn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50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anchor="ctr"/>
                </a:tc>
                <a:tc gridSpan="2">
                  <a:txBody>
                    <a:bodyPr/>
                    <a:lstStyle/>
                    <a:p>
                      <a:pPr algn="ctr"/>
                      <a:endParaRPr lang="en-GB" sz="1100" b="1" i="1" dirty="0" smtClean="0">
                        <a:latin typeface="+mn-lt"/>
                      </a:endParaRPr>
                    </a:p>
                    <a:p>
                      <a:pPr algn="ctr"/>
                      <a:r>
                        <a:rPr lang="en-GB" sz="1100" b="1" i="1" dirty="0" smtClean="0">
                          <a:latin typeface="+mn-lt"/>
                        </a:rPr>
                        <a:t>15</a:t>
                      </a:r>
                      <a:endParaRPr lang="en-GB" sz="1100" b="1" i="1" dirty="0">
                        <a:latin typeface="+mn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en-GB" sz="850" b="1" dirty="0">
                        <a:latin typeface="Cambria" panose="02040503050406030204" pitchFamily="18" charset="0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/>
                </a:tc>
                <a:tc gridSpan="2">
                  <a:txBody>
                    <a:bodyPr/>
                    <a:lstStyle/>
                    <a:p>
                      <a:pPr algn="ctr"/>
                      <a:endParaRPr lang="en-GB" sz="1100" b="1" i="1" dirty="0" smtClean="0">
                        <a:latin typeface="+mn-lt"/>
                      </a:endParaRPr>
                    </a:p>
                    <a:p>
                      <a:pPr algn="ctr"/>
                      <a:r>
                        <a:rPr lang="en-GB" sz="1100" b="1" i="1" dirty="0" smtClean="0">
                          <a:latin typeface="+mn-lt"/>
                        </a:rPr>
                        <a:t>10</a:t>
                      </a:r>
                      <a:endParaRPr lang="en-GB" sz="1100" b="1" i="1" dirty="0">
                        <a:latin typeface="+mn-lt"/>
                      </a:endParaRPr>
                    </a:p>
                  </a:txBody>
                  <a:tcPr marL="68580" marR="68580" marT="0" marB="0" anchor="ctr"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700" dirty="0">
                        <a:latin typeface="Cambria" pitchFamily="18" charset="0"/>
                        <a:ea typeface="Times New Roman"/>
                      </a:endParaRPr>
                    </a:p>
                  </a:txBody>
                  <a:tcPr marL="68580" marR="68580" marT="0" marB="0" anchor="ctr"/>
                </a:tc>
                <a:tc gridSpan="2">
                  <a:txBody>
                    <a:bodyPr/>
                    <a:lstStyle/>
                    <a:p>
                      <a:pPr algn="ctr"/>
                      <a:endParaRPr lang="en-GB" sz="1100" b="1" i="1" dirty="0" smtClean="0">
                        <a:latin typeface="+mn-lt"/>
                      </a:endParaRPr>
                    </a:p>
                    <a:p>
                      <a:pPr algn="ctr"/>
                      <a:r>
                        <a:rPr lang="en-GB" sz="1100" b="1" i="1" dirty="0" smtClean="0">
                          <a:latin typeface="+mn-lt"/>
                        </a:rPr>
                        <a:t>172</a:t>
                      </a:r>
                      <a:endParaRPr lang="en-GB" sz="1100" b="1" i="1" dirty="0">
                        <a:latin typeface="+mn-lt"/>
                      </a:endParaRPr>
                    </a:p>
                  </a:txBody>
                  <a:tcPr marL="9524" marR="9524" marT="9525" marB="0" anchor="ctr"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GB" sz="1200" b="1" dirty="0" smtClean="0">
                          <a:latin typeface="+mn-lt"/>
                        </a:rPr>
                        <a:t>449</a:t>
                      </a:r>
                      <a:endParaRPr lang="en-GB" sz="1200" b="1" dirty="0">
                        <a:latin typeface="+mn-lt"/>
                      </a:endParaRPr>
                    </a:p>
                  </a:txBody>
                  <a:tcPr marL="9524" marR="9524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sz="800" b="1" i="0" u="none" strike="noStrike" dirty="0">
                        <a:solidFill>
                          <a:srgbClr val="000000"/>
                        </a:solidFill>
                        <a:latin typeface="Cambri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AD7FD"/>
                    </a:solidFill>
                  </a:tcPr>
                </a:tc>
              </a:tr>
              <a:tr h="237161"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GB" sz="770" b="1" dirty="0" smtClean="0">
                          <a:latin typeface="Cambria" pitchFamily="18" charset="0"/>
                          <a:ea typeface="Cambria" panose="02040503050406030204" pitchFamily="18" charset="0"/>
                          <a:cs typeface="Times New Roman"/>
                        </a:rPr>
                        <a:t>TOTAL NO</a:t>
                      </a:r>
                      <a:r>
                        <a:rPr lang="en-GB" sz="770" b="1" dirty="0">
                          <a:latin typeface="Cambria" pitchFamily="18" charset="0"/>
                          <a:ea typeface="Cambria" panose="02040503050406030204" pitchFamily="18" charset="0"/>
                          <a:cs typeface="Times New Roman"/>
                        </a:rPr>
                        <a:t>.</a:t>
                      </a:r>
                      <a:r>
                        <a:rPr lang="en-GB" sz="770" b="1" baseline="0" dirty="0">
                          <a:latin typeface="Cambria" pitchFamily="18" charset="0"/>
                          <a:ea typeface="Cambria" panose="02040503050406030204" pitchFamily="18" charset="0"/>
                          <a:cs typeface="Times New Roman"/>
                        </a:rPr>
                        <a:t> OF </a:t>
                      </a:r>
                      <a:endParaRPr lang="en-GB" sz="770" b="1" baseline="0" dirty="0" smtClean="0"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GB" sz="770" b="1" baseline="0" dirty="0" smtClean="0">
                          <a:latin typeface="Cambria" pitchFamily="18" charset="0"/>
                          <a:ea typeface="Cambria" panose="02040503050406030204" pitchFamily="18" charset="0"/>
                          <a:cs typeface="Times New Roman"/>
                        </a:rPr>
                        <a:t>BAGGAGE FOUND</a:t>
                      </a:r>
                      <a:endParaRPr lang="en-US" sz="770" b="1" dirty="0"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19641" marR="19641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en-US" sz="70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19641" marR="19641" marT="427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6FE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GB" sz="1100" b="1" i="0" dirty="0" smtClean="0">
                          <a:latin typeface="+mn-lt"/>
                          <a:ea typeface="Cambria" panose="02040503050406030204" pitchFamily="18" charset="0"/>
                        </a:rPr>
                        <a:t>1</a:t>
                      </a:r>
                      <a:endParaRPr lang="en-GB" sz="1100" b="1" i="0" dirty="0">
                        <a:latin typeface="+mn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GB" dirty="0"/>
                    </a:p>
                  </a:txBody>
                  <a:tcPr marL="68580" marR="68580" marT="0" marB="0" anchor="ctr"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GB" sz="1100" b="1" i="0" dirty="0" smtClean="0">
                          <a:latin typeface="+mn-lt"/>
                          <a:ea typeface="Cambria" panose="02040503050406030204" pitchFamily="18" charset="0"/>
                        </a:rPr>
                        <a:t>106</a:t>
                      </a:r>
                      <a:endParaRPr lang="en-GB" sz="1100" b="1" i="0" dirty="0">
                        <a:latin typeface="+mn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50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anchor="ctr"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GB" sz="1100" b="1" i="0" dirty="0" smtClean="0">
                          <a:latin typeface="+mn-lt"/>
                          <a:ea typeface="Cambria" panose="02040503050406030204" pitchFamily="18" charset="0"/>
                        </a:rPr>
                        <a:t>38</a:t>
                      </a:r>
                      <a:endParaRPr lang="en-GB" sz="1100" b="1" i="0" dirty="0">
                        <a:latin typeface="+mn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50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GB" sz="1100" b="1" i="0" dirty="0" smtClean="0">
                          <a:latin typeface="+mn-lt"/>
                        </a:rPr>
                        <a:t>23</a:t>
                      </a:r>
                      <a:endParaRPr lang="en-GB" sz="1100" b="1" i="0" dirty="0">
                        <a:latin typeface="+mn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GB" sz="650" b="1" i="0" u="none" strike="noStrike" dirty="0" smtClean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GB" sz="1100" b="1" i="0" dirty="0" smtClean="0">
                          <a:latin typeface="+mn-lt"/>
                        </a:rPr>
                        <a:t>33</a:t>
                      </a:r>
                      <a:endParaRPr lang="en-GB" sz="1100" b="1" i="0" dirty="0">
                        <a:latin typeface="+mn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GB" sz="650" b="1" i="0" u="none" strike="noStrike" dirty="0" smtClean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GB" sz="1100" b="1" i="0" dirty="0" smtClean="0">
                          <a:latin typeface="+mn-lt"/>
                        </a:rPr>
                        <a:t>16</a:t>
                      </a:r>
                      <a:endParaRPr lang="en-GB" sz="1100" b="1" i="0" dirty="0">
                        <a:latin typeface="+mn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GB" sz="650" b="1" i="0" u="none" strike="noStrike" dirty="0" smtClean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GB" sz="1100" b="1" i="0" dirty="0" smtClean="0">
                          <a:latin typeface="+mn-lt"/>
                        </a:rPr>
                        <a:t>3</a:t>
                      </a:r>
                      <a:endParaRPr lang="en-GB" sz="1100" b="1" i="0" dirty="0">
                        <a:latin typeface="+mn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50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GB" sz="1100" b="1" i="0" dirty="0" smtClean="0">
                          <a:latin typeface="+mn-lt"/>
                        </a:rPr>
                        <a:t>17</a:t>
                      </a:r>
                      <a:endParaRPr lang="en-GB" sz="1100" b="1" i="0" dirty="0">
                        <a:latin typeface="+mn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50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anchor="ctr"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GB" sz="1100" b="1" i="1" dirty="0" smtClean="0">
                          <a:latin typeface="+mn-lt"/>
                        </a:rPr>
                        <a:t>15</a:t>
                      </a:r>
                      <a:endParaRPr lang="en-GB" sz="1100" b="1" i="1" dirty="0">
                        <a:latin typeface="+mn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50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anchor="ctr"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GB" sz="1100" b="1" i="1" dirty="0" smtClean="0">
                          <a:latin typeface="+mn-lt"/>
                        </a:rPr>
                        <a:t>15</a:t>
                      </a:r>
                      <a:endParaRPr lang="en-GB" sz="1100" b="1" i="1" dirty="0">
                        <a:latin typeface="+mn-lt"/>
                      </a:endParaRPr>
                    </a:p>
                  </a:txBody>
                  <a:tcPr marL="9524" marR="9524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GB" sz="1100" b="1" i="1" dirty="0" smtClean="0">
                          <a:latin typeface="+mn-lt"/>
                        </a:rPr>
                        <a:t>10</a:t>
                      </a:r>
                      <a:endParaRPr lang="en-GB" sz="1100" b="1" i="1" dirty="0">
                        <a:latin typeface="+mn-lt"/>
                      </a:endParaRPr>
                    </a:p>
                  </a:txBody>
                  <a:tcPr marL="9524" marR="9524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GB" sz="1100" b="1" i="1" dirty="0" smtClean="0">
                          <a:latin typeface="+mn-lt"/>
                        </a:rPr>
                        <a:t>172</a:t>
                      </a:r>
                      <a:endParaRPr lang="en-GB" sz="1100" b="1" i="1" dirty="0">
                        <a:latin typeface="+mn-lt"/>
                      </a:endParaRPr>
                    </a:p>
                  </a:txBody>
                  <a:tcPr marL="9524" marR="9524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GB" sz="1200" b="1" dirty="0" smtClean="0">
                          <a:latin typeface="+mn-lt"/>
                        </a:rPr>
                        <a:t>449</a:t>
                      </a:r>
                      <a:endParaRPr lang="en-GB" sz="1200" b="1" dirty="0">
                        <a:latin typeface="+mn-lt"/>
                      </a:endParaRPr>
                    </a:p>
                  </a:txBody>
                  <a:tcPr marL="9524" marR="9524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sz="800" b="1" i="0" u="none" strike="noStrike" dirty="0">
                        <a:solidFill>
                          <a:srgbClr val="000000"/>
                        </a:solidFill>
                        <a:latin typeface="Cambri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</a:tr>
            </a:tbl>
          </a:graphicData>
        </a:graphic>
      </p:graphicFrame>
      <p:sp>
        <p:nvSpPr>
          <p:cNvPr id="31746" name="Rectangle 2"/>
          <p:cNvSpPr>
            <a:spLocks noChangeArrowheads="1"/>
          </p:cNvSpPr>
          <p:nvPr/>
        </p:nvSpPr>
        <p:spPr bwMode="auto">
          <a:xfrm>
            <a:off x="3233679" y="97795"/>
            <a:ext cx="5724644" cy="26161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indent="457200" algn="just" fontAlgn="base">
              <a:spcBef>
                <a:spcPct val="0"/>
              </a:spcBef>
              <a:spcAft>
                <a:spcPct val="0"/>
              </a:spcAft>
            </a:pPr>
            <a:r>
              <a:rPr lang="en-US" sz="1100" dirty="0">
                <a:solidFill>
                  <a:prstClr val="black"/>
                </a:solidFill>
                <a:ea typeface="Calibri" pitchFamily="34" charset="0"/>
                <a:cs typeface="Times New Roman" pitchFamily="18" charset="0"/>
              </a:rPr>
              <a:t>						</a:t>
            </a:r>
            <a:endParaRPr lang="en-US" dirty="0">
              <a:solidFill>
                <a:prstClr val="black"/>
              </a:solidFill>
              <a:latin typeface="Arial" pitchFamily="34" charset="0"/>
            </a:endParaRPr>
          </a:p>
        </p:txBody>
      </p:sp>
      <p:sp>
        <p:nvSpPr>
          <p:cNvPr id="31747" name="Rectangle 3"/>
          <p:cNvSpPr>
            <a:spLocks noChangeArrowheads="1"/>
          </p:cNvSpPr>
          <p:nvPr/>
        </p:nvSpPr>
        <p:spPr bwMode="auto">
          <a:xfrm>
            <a:off x="1703512" y="169278"/>
            <a:ext cx="8784976" cy="61555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indent="457200" algn="ctr" fontAlgn="base">
              <a:spcBef>
                <a:spcPct val="0"/>
              </a:spcBef>
              <a:spcAft>
                <a:spcPct val="0"/>
              </a:spcAft>
              <a:tabLst>
                <a:tab pos="384175" algn="l"/>
              </a:tabLst>
            </a:pPr>
            <a:r>
              <a:rPr lang="en-GB" sz="1100" b="1" dirty="0" smtClean="0">
                <a:solidFill>
                  <a:prstClr val="black"/>
                </a:solidFill>
                <a:latin typeface="Cambria" pitchFamily="18" charset="0"/>
                <a:ea typeface="Calibri" pitchFamily="34" charset="0"/>
                <a:cs typeface="Times New Roman" pitchFamily="18" charset="0"/>
              </a:rPr>
              <a:t>NIGERIA </a:t>
            </a:r>
            <a:r>
              <a:rPr lang="en-GB" sz="1100" b="1" dirty="0">
                <a:solidFill>
                  <a:prstClr val="black"/>
                </a:solidFill>
                <a:latin typeface="Cambria" pitchFamily="18" charset="0"/>
                <a:ea typeface="Calibri" pitchFamily="34" charset="0"/>
                <a:cs typeface="Times New Roman" pitchFamily="18" charset="0"/>
              </a:rPr>
              <a:t>CIVIL AVIATION AUTHORITY</a:t>
            </a:r>
          </a:p>
          <a:p>
            <a:pPr indent="457200" algn="ctr" fontAlgn="base">
              <a:spcBef>
                <a:spcPct val="0"/>
              </a:spcBef>
              <a:spcAft>
                <a:spcPct val="0"/>
              </a:spcAft>
              <a:tabLst>
                <a:tab pos="384175" algn="l"/>
              </a:tabLst>
            </a:pPr>
            <a:r>
              <a:rPr lang="en-US" sz="1100" b="1" dirty="0">
                <a:solidFill>
                  <a:prstClr val="black"/>
                </a:solidFill>
                <a:latin typeface="Cambria" pitchFamily="18" charset="0"/>
                <a:ea typeface="Calibri" pitchFamily="34" charset="0"/>
                <a:cs typeface="Times New Roman" pitchFamily="18" charset="0"/>
              </a:rPr>
              <a:t>MISSING BAGGAGE/ BAGGAGE FOUND: DOMESTIC AIRLINE OPERATIONS </a:t>
            </a:r>
            <a:endParaRPr lang="en-US" sz="1100" dirty="0">
              <a:solidFill>
                <a:prstClr val="black"/>
              </a:solidFill>
              <a:latin typeface="Cambria" pitchFamily="18" charset="0"/>
            </a:endParaRPr>
          </a:p>
          <a:p>
            <a:pPr indent="457200" algn="ctr" eaLnBrk="0" fontAlgn="base" hangingPunct="0">
              <a:spcBef>
                <a:spcPct val="0"/>
              </a:spcBef>
              <a:spcAft>
                <a:spcPct val="0"/>
              </a:spcAft>
              <a:tabLst>
                <a:tab pos="384175" algn="l"/>
              </a:tabLst>
            </a:pPr>
            <a:r>
              <a:rPr lang="en-US" sz="1100" b="1" dirty="0">
                <a:solidFill>
                  <a:prstClr val="black"/>
                </a:solidFill>
                <a:latin typeface="Cambria" pitchFamily="18" charset="0"/>
                <a:ea typeface="Calibri" pitchFamily="34" charset="0"/>
                <a:cs typeface="Times New Roman" pitchFamily="18" charset="0"/>
              </a:rPr>
              <a:t>(JANUARY –  DECEMBER, </a:t>
            </a:r>
            <a:r>
              <a:rPr lang="en-US" sz="1100" b="1" dirty="0" smtClean="0">
                <a:solidFill>
                  <a:prstClr val="black"/>
                </a:solidFill>
                <a:latin typeface="Cambria" pitchFamily="18" charset="0"/>
                <a:ea typeface="Calibri" pitchFamily="34" charset="0"/>
                <a:cs typeface="Times New Roman" pitchFamily="18" charset="0"/>
              </a:rPr>
              <a:t>2022)</a:t>
            </a:r>
            <a:endParaRPr lang="en-US" sz="1100" dirty="0">
              <a:solidFill>
                <a:prstClr val="black"/>
              </a:solidFill>
              <a:latin typeface="Cambria" pitchFamily="18" charset="0"/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>
          <a:xfrm>
            <a:off x="11712620" y="6420177"/>
            <a:ext cx="398271" cy="274320"/>
          </a:xfrm>
        </p:spPr>
        <p:txBody>
          <a:bodyPr/>
          <a:lstStyle/>
          <a:p>
            <a:fld id="{8D2F9CA4-9937-4A99-BDB3-FF54C592ED21}" type="slidenum">
              <a:rPr lang="en-US" b="1" smtClean="0">
                <a:solidFill>
                  <a:prstClr val="black">
                    <a:tint val="75000"/>
                  </a:prstClr>
                </a:solidFill>
              </a:rPr>
              <a:pPr/>
              <a:t>28</a:t>
            </a:fld>
            <a:endParaRPr lang="en-US" b="1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8" name="Rectangle 7"/>
          <p:cNvSpPr/>
          <p:nvPr/>
        </p:nvSpPr>
        <p:spPr>
          <a:xfrm>
            <a:off x="714297" y="6557337"/>
            <a:ext cx="8352928" cy="215444"/>
          </a:xfrm>
          <a:prstGeom prst="rect">
            <a:avLst/>
          </a:prstGeom>
          <a:solidFill>
            <a:srgbClr val="FF7C80"/>
          </a:solidFill>
        </p:spPr>
        <p:txBody>
          <a:bodyPr wrap="square">
            <a:spAutoFit/>
          </a:bodyPr>
          <a:lstStyle/>
          <a:p>
            <a:r>
              <a:rPr lang="en-GB" sz="800" b="1" dirty="0">
                <a:solidFill>
                  <a:prstClr val="black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NOTE: M</a:t>
            </a:r>
            <a:r>
              <a:rPr lang="en-GB" sz="800" b="1" dirty="0" smtClean="0">
                <a:solidFill>
                  <a:prstClr val="black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OST </a:t>
            </a:r>
            <a:r>
              <a:rPr lang="en-GB" sz="800" b="1" dirty="0">
                <a:solidFill>
                  <a:prstClr val="black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OF THESE CASES WERE RESOLVED AFTER FOLLOW-UP AND ADDITIONAL BACKLOG FROM THE PREVIOUS MONTHS</a:t>
            </a:r>
            <a:endParaRPr lang="en-US" sz="800" b="1" dirty="0">
              <a:solidFill>
                <a:prstClr val="black"/>
              </a:solidFill>
              <a:latin typeface="Cambria" panose="02040503050406030204" pitchFamily="18" charset="0"/>
              <a:ea typeface="Cambria" panose="02040503050406030204" pitchFamily="18" charset="0"/>
            </a:endParaRPr>
          </a:p>
        </p:txBody>
      </p:sp>
      <p:graphicFrame>
        <p:nvGraphicFramePr>
          <p:cNvPr id="9" name="Object 8"/>
          <p:cNvGraphicFramePr>
            <a:graphicFrameLocks noChangeAspect="1"/>
          </p:cNvGraphicFramePr>
          <p:nvPr>
            <p:extLst/>
          </p:nvPr>
        </p:nvGraphicFramePr>
        <p:xfrm>
          <a:off x="11406586" y="169278"/>
          <a:ext cx="612069" cy="54245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56326" r:id="rId4" imgW="568482" imgH="638663" progId="">
                  <p:embed/>
                </p:oleObj>
              </mc:Choice>
              <mc:Fallback>
                <p:oleObj r:id="rId4" imgW="568482" imgH="638663" progId="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5"/>
                      <a:stretch>
                        <a:fillRect/>
                      </a:stretch>
                    </p:blipFill>
                    <p:spPr>
                      <a:xfrm>
                        <a:off x="11406586" y="169278"/>
                        <a:ext cx="612069" cy="542450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</p:spTree>
    <p:extLst>
      <p:ext uri="{BB962C8B-B14F-4D97-AF65-F5344CB8AC3E}">
        <p14:creationId xmlns:p14="http://schemas.microsoft.com/office/powerpoint/2010/main" val="326804688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/>
      </p:par>
    </p:tn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 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67127248"/>
              </p:ext>
            </p:extLst>
          </p:nvPr>
        </p:nvGraphicFramePr>
        <p:xfrm>
          <a:off x="217284" y="836714"/>
          <a:ext cx="11716811" cy="5906728"/>
        </p:xfrm>
        <a:graphic>
          <a:graphicData uri="http://schemas.openxmlformats.org/drawingml/2006/table">
            <a:tbl>
              <a:tblPr/>
              <a:tblGrid>
                <a:gridCol w="217282"/>
                <a:gridCol w="615742"/>
                <a:gridCol w="380103"/>
                <a:gridCol w="354965"/>
                <a:gridCol w="372862"/>
                <a:gridCol w="357067"/>
                <a:gridCol w="364966"/>
                <a:gridCol w="364966"/>
                <a:gridCol w="346794"/>
                <a:gridCol w="373387"/>
                <a:gridCol w="340276"/>
                <a:gridCol w="394266"/>
                <a:gridCol w="386230"/>
                <a:gridCol w="373547"/>
                <a:gridCol w="373547"/>
                <a:gridCol w="373547"/>
                <a:gridCol w="366966"/>
                <a:gridCol w="454836"/>
                <a:gridCol w="373547"/>
                <a:gridCol w="448255"/>
                <a:gridCol w="448255"/>
                <a:gridCol w="409705"/>
                <a:gridCol w="499214"/>
                <a:gridCol w="454415"/>
                <a:gridCol w="495964"/>
                <a:gridCol w="488887"/>
                <a:gridCol w="660903"/>
                <a:gridCol w="626317"/>
              </a:tblGrid>
              <a:tr h="242676">
                <a:tc rowSpan="2">
                  <a:txBody>
                    <a:bodyPr/>
                    <a:lstStyle/>
                    <a:p>
                      <a:pPr algn="l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US" sz="550" kern="1200" dirty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Arial"/>
                        </a:rPr>
                        <a:t>    </a:t>
                      </a:r>
                      <a:r>
                        <a:rPr lang="en-US" sz="55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Arial"/>
                        </a:rPr>
                        <a:t>S/N </a:t>
                      </a:r>
                      <a:endParaRPr lang="en-US" sz="55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6405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en-US" sz="550" b="1" kern="1200" dirty="0" smtClean="0">
                        <a:solidFill>
                          <a:srgbClr val="000000"/>
                        </a:solidFill>
                        <a:latin typeface="Cambria" pitchFamily="18" charset="0"/>
                        <a:ea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en-US" sz="550" b="1" kern="1200" dirty="0" smtClean="0">
                        <a:solidFill>
                          <a:srgbClr val="000000"/>
                        </a:solidFill>
                        <a:latin typeface="Cambria" pitchFamily="18" charset="0"/>
                        <a:ea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550" b="1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AIRLINES</a:t>
                      </a:r>
                      <a:r>
                        <a:rPr lang="en-US" sz="55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Calibri"/>
                          <a:cs typeface="Times New Roman"/>
                        </a:rPr>
                        <a:t> </a:t>
                      </a:r>
                      <a:endParaRPr lang="en-US" sz="55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640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en-GB" sz="550" b="1" kern="1200" dirty="0" smtClean="0">
                        <a:solidFill>
                          <a:srgbClr val="000000"/>
                        </a:solidFill>
                        <a:latin typeface="Cambria" pitchFamily="18" charset="0"/>
                        <a:ea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GB" sz="550" b="1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JANUARY</a:t>
                      </a:r>
                      <a:endParaRPr lang="en-US" sz="550" b="1" kern="1200" dirty="0" smtClean="0">
                        <a:solidFill>
                          <a:srgbClr val="000000"/>
                        </a:solidFill>
                        <a:latin typeface="Cambria" pitchFamily="18" charset="0"/>
                        <a:ea typeface="Times New Roman"/>
                        <a:cs typeface="Times New Roman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en-US" sz="550" b="1" kern="1200" dirty="0" smtClean="0">
                        <a:solidFill>
                          <a:srgbClr val="000000"/>
                        </a:solidFill>
                        <a:latin typeface="Cambria" pitchFamily="18" charset="0"/>
                        <a:ea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550" b="1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FEBRU</a:t>
                      </a:r>
                      <a:r>
                        <a:rPr lang="en-US" sz="550" b="1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ARY </a:t>
                      </a:r>
                      <a:r>
                        <a:rPr lang="en-US" sz="550" b="1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</a:t>
                      </a:r>
                      <a:endParaRPr lang="en-US" sz="55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en-GB" sz="550" b="1" dirty="0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GB" sz="550" b="1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MARCH </a:t>
                      </a:r>
                      <a:endParaRPr lang="en-US" sz="55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50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en-GB" sz="550" b="1" dirty="0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GB" sz="550" b="1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APRIL</a:t>
                      </a:r>
                      <a:endParaRPr lang="en-US" sz="55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en-GB" sz="550" b="1" dirty="0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GB" sz="550" b="1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MAY</a:t>
                      </a:r>
                      <a:endParaRPr lang="en-US" sz="55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en-GB" sz="550" b="1" dirty="0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GB" sz="550" b="1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JUNE</a:t>
                      </a:r>
                      <a:endParaRPr lang="en-US" sz="55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en-GB" sz="550" b="1" dirty="0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GB" sz="550" b="1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JULY</a:t>
                      </a:r>
                      <a:endParaRPr lang="en-US" sz="55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en-GB" sz="550" b="1" dirty="0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GB" sz="550" b="1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AUGUST</a:t>
                      </a:r>
                      <a:endParaRPr lang="en-US" sz="55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en-GB" sz="550" b="1" dirty="0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GB" sz="550" b="1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SEPTEMBER</a:t>
                      </a:r>
                      <a:endParaRPr lang="en-US" sz="55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en-GB" sz="550" b="1" dirty="0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GB" sz="550" b="1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OCTOBER</a:t>
                      </a:r>
                      <a:endParaRPr lang="en-US" sz="55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en-GB" sz="550" b="1" dirty="0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GB" sz="550" b="1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NOVERMBER</a:t>
                      </a:r>
                      <a:endParaRPr lang="en-US" sz="55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en-GB" sz="550" b="1" dirty="0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GB" sz="550" b="1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DECEMBER</a:t>
                      </a:r>
                      <a:endParaRPr lang="en-US" sz="55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en-US" sz="600" b="1" kern="1200" dirty="0" smtClean="0">
                        <a:solidFill>
                          <a:srgbClr val="000000"/>
                        </a:solidFill>
                        <a:latin typeface="Cambria" pitchFamily="18" charset="0"/>
                        <a:ea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600" b="1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Total </a:t>
                      </a:r>
                    </a:p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600" b="1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No. Of </a:t>
                      </a:r>
                    </a:p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600" b="1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In-Bound Passengers</a:t>
                      </a:r>
                      <a:endParaRPr lang="en-US" sz="60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19641" marR="19641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en-GB" sz="600" b="1" dirty="0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GB" sz="600" b="1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Total </a:t>
                      </a:r>
                    </a:p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GB" sz="600" b="1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No.</a:t>
                      </a:r>
                      <a:r>
                        <a:rPr lang="en-GB" sz="600" b="1" baseline="0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 Of </a:t>
                      </a:r>
                    </a:p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GB" sz="600" b="1" baseline="0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Out-Bound Passengers</a:t>
                      </a:r>
                      <a:endParaRPr lang="en-US" sz="60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19641" marR="19641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450154">
                <a:tc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algn="l">
                        <a:lnSpc>
                          <a:spcPct val="150000"/>
                        </a:lnSpc>
                      </a:pPr>
                      <a:endParaRPr lang="en-US" sz="700" dirty="0">
                        <a:latin typeface="Cambria" pitchFamily="18" charset="0"/>
                        <a:ea typeface="Times New Roman"/>
                      </a:endParaRPr>
                    </a:p>
                  </a:txBody>
                  <a:tcPr marL="6405" marR="6405" marT="6405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No. of In-Bound Passengers</a:t>
                      </a:r>
                      <a:endParaRPr lang="en-US" sz="50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19641" marR="19641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GB" sz="500" b="0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No.</a:t>
                      </a:r>
                      <a:r>
                        <a:rPr lang="en-GB" sz="500" b="0" baseline="0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 Out-Bound Passengers</a:t>
                      </a:r>
                      <a:endParaRPr lang="en-US" sz="50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19641" marR="19641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No. of In-Bound Passengers</a:t>
                      </a:r>
                      <a:endParaRPr lang="en-US" sz="50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19641" marR="19641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GB" sz="500" b="0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No.</a:t>
                      </a:r>
                      <a:r>
                        <a:rPr lang="en-GB" sz="500" b="0" baseline="0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 Out-Bound Passengers</a:t>
                      </a:r>
                      <a:endParaRPr lang="en-US" sz="50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19641" marR="19641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No. of In-Bound Passengers</a:t>
                      </a:r>
                      <a:endParaRPr lang="en-US" sz="50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19641" marR="19641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GB" sz="500" b="0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No.</a:t>
                      </a:r>
                      <a:r>
                        <a:rPr lang="en-GB" sz="500" b="0" baseline="0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 Out-Bound Passengers</a:t>
                      </a:r>
                      <a:endParaRPr lang="en-US" sz="50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19641" marR="19641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No. of In-Bound Passengers</a:t>
                      </a:r>
                      <a:endParaRPr lang="en-US" sz="50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19641" marR="19641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GB" sz="500" b="0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No.</a:t>
                      </a:r>
                      <a:r>
                        <a:rPr lang="en-GB" sz="500" b="0" baseline="0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 Out-Bound Passengers</a:t>
                      </a:r>
                      <a:endParaRPr lang="en-US" sz="50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19641" marR="19641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No. of In-Bound Passengers</a:t>
                      </a:r>
                      <a:endParaRPr lang="en-US" sz="50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19641" marR="19641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GB" sz="500" b="0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No.</a:t>
                      </a:r>
                      <a:r>
                        <a:rPr lang="en-GB" sz="500" b="0" baseline="0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 Out-Bound Passengers</a:t>
                      </a:r>
                      <a:endParaRPr lang="en-US" sz="50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19641" marR="19641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No. of In-Bound Passengers</a:t>
                      </a:r>
                      <a:endParaRPr lang="en-US" sz="50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19641" marR="19641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GB" sz="500" b="0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No.</a:t>
                      </a:r>
                      <a:r>
                        <a:rPr lang="en-GB" sz="500" b="0" baseline="0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 Out-Bound Passengers</a:t>
                      </a:r>
                      <a:endParaRPr lang="en-US" sz="50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19641" marR="19641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No. of In-Bound Passengers</a:t>
                      </a:r>
                      <a:endParaRPr lang="en-US" sz="50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19641" marR="19641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GB" sz="500" b="0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No.</a:t>
                      </a:r>
                      <a:r>
                        <a:rPr lang="en-GB" sz="500" b="0" baseline="0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 Out-Bound Passengers</a:t>
                      </a:r>
                      <a:endParaRPr lang="en-US" sz="50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19641" marR="19641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No. of In-Bound Passengers</a:t>
                      </a:r>
                      <a:endParaRPr lang="en-US" sz="50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19641" marR="19641" marT="4270" marB="0" vert="vert270" anchor="ctr"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GB" sz="500" b="0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No.</a:t>
                      </a:r>
                      <a:r>
                        <a:rPr lang="en-GB" sz="500" b="0" baseline="0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 Out-Bound Passengers</a:t>
                      </a:r>
                      <a:endParaRPr lang="en-US" sz="50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19641" marR="19641" marT="4270" marB="0" vert="vert27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No. of In-Bound Passengers</a:t>
                      </a:r>
                      <a:endParaRPr lang="en-US" sz="50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19641" marR="19641" marT="4270" marB="0" vert="vert270" anchor="ctr"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GB" sz="500" b="0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No.</a:t>
                      </a:r>
                      <a:r>
                        <a:rPr lang="en-GB" sz="500" b="0" baseline="0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 Out-Bound Passengers</a:t>
                      </a:r>
                      <a:endParaRPr lang="en-US" sz="50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19641" marR="19641" marT="4270" marB="0" vert="vert27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No. of In-Bound Passengers</a:t>
                      </a:r>
                      <a:endParaRPr lang="en-US" sz="50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19641" marR="19641" marT="4270" marB="0" vert="vert270" anchor="ctr"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GB" sz="500" b="0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No.</a:t>
                      </a:r>
                      <a:r>
                        <a:rPr lang="en-GB" sz="500" b="0" baseline="0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 Out-Bound Passengers</a:t>
                      </a:r>
                      <a:endParaRPr lang="en-US" sz="50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19641" marR="19641" marT="4270" marB="0" vert="vert27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No. of In-Bound Passengers</a:t>
                      </a:r>
                      <a:endParaRPr lang="en-US" sz="50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19641" marR="19641" marT="4270" marB="0" vert="vert270" anchor="ctr"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GB" sz="500" b="0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No.</a:t>
                      </a:r>
                      <a:r>
                        <a:rPr lang="en-GB" sz="500" b="0" baseline="0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 Out-Bound Passengers</a:t>
                      </a:r>
                      <a:endParaRPr lang="en-US" sz="50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19641" marR="19641" marT="4270" marB="0" vert="vert27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No. of In-Bound Passengers</a:t>
                      </a:r>
                      <a:endParaRPr lang="en-US" sz="50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19641" marR="19641" marT="4270" marB="0" vert="vert270" anchor="ctr"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GB" sz="500" b="0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No.</a:t>
                      </a:r>
                      <a:r>
                        <a:rPr lang="en-GB" sz="500" b="0" baseline="0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 Out-Bound Passengers</a:t>
                      </a:r>
                      <a:endParaRPr lang="en-US" sz="50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19641" marR="19641" marT="4270" marB="0" vert="vert270" anchor="ctr"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>
                        <a:lnSpc>
                          <a:spcPts val="1505"/>
                        </a:lnSpc>
                        <a:spcAft>
                          <a:spcPts val="0"/>
                        </a:spcAft>
                      </a:pPr>
                      <a:endParaRPr lang="en-US" sz="62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19641" marR="19641" marT="4270" marB="0"/>
                </a:tc>
                <a:tc vMerge="1">
                  <a:txBody>
                    <a:bodyPr/>
                    <a:lstStyle/>
                    <a:p>
                      <a:pPr algn="ctr">
                        <a:lnSpc>
                          <a:spcPts val="1505"/>
                        </a:lnSpc>
                        <a:spcAft>
                          <a:spcPts val="0"/>
                        </a:spcAft>
                      </a:pPr>
                      <a:endParaRPr lang="en-US" sz="62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19641" marR="19641" marT="427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</a:tr>
              <a:tr h="368686"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530" b="0" kern="1200" dirty="0">
                        <a:solidFill>
                          <a:srgbClr val="000000"/>
                        </a:solidFill>
                        <a:latin typeface="Cambria" pitchFamily="18" charset="0"/>
                        <a:ea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US" sz="530" b="0" kern="1200" dirty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1</a:t>
                      </a:r>
                      <a:r>
                        <a:rPr lang="en-US" sz="530" b="0" kern="1200" dirty="0">
                          <a:solidFill>
                            <a:srgbClr val="000000"/>
                          </a:solidFill>
                          <a:latin typeface="Cambria" pitchFamily="18" charset="0"/>
                          <a:ea typeface="Calibri"/>
                          <a:cs typeface="Times New Roman"/>
                        </a:rPr>
                        <a:t> </a:t>
                      </a:r>
                      <a:endParaRPr lang="en-US" sz="53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640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US" sz="800" b="0" dirty="0">
                          <a:solidFill>
                            <a:schemeClr val="tx1"/>
                          </a:solidFill>
                          <a:latin typeface="+mn-lt"/>
                          <a:ea typeface="Cambria" panose="02040503050406030204" pitchFamily="18" charset="0"/>
                        </a:rPr>
                        <a:t>AERO CONTRACTORS</a:t>
                      </a: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5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53,025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53012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39405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40038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29292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29258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16988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17137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15724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15,301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17,370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17142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8390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8967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en-GB" sz="8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en-GB" sz="85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18495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18197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198689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199052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368686"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530" b="0" kern="1200" dirty="0">
                        <a:solidFill>
                          <a:srgbClr val="000000"/>
                        </a:solidFill>
                        <a:latin typeface="Cambria" pitchFamily="18" charset="0"/>
                        <a:ea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US" sz="530" b="0" kern="1200" dirty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2</a:t>
                      </a:r>
                      <a:r>
                        <a:rPr lang="en-US" sz="530" b="0" kern="1200" dirty="0">
                          <a:solidFill>
                            <a:srgbClr val="000000"/>
                          </a:solidFill>
                          <a:latin typeface="Cambria" pitchFamily="18" charset="0"/>
                          <a:ea typeface="Calibri"/>
                          <a:cs typeface="Times New Roman"/>
                        </a:rPr>
                        <a:t> </a:t>
                      </a:r>
                      <a:endParaRPr lang="en-US" sz="53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640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US" sz="800" b="0" dirty="0">
                          <a:solidFill>
                            <a:schemeClr val="tx1"/>
                          </a:solidFill>
                          <a:latin typeface="+mn-lt"/>
                          <a:ea typeface="Cambria" panose="02040503050406030204" pitchFamily="18" charset="0"/>
                        </a:rPr>
                        <a:t>ARIK AIR</a:t>
                      </a: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5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104610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5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108475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5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74879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75743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5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54343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54937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41202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42279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58637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59,381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64,318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64387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77278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76999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83,453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85,684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84573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83112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66866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67329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70527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73760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82202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86451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862888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878537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368686"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530" b="0" kern="1200" dirty="0">
                        <a:solidFill>
                          <a:srgbClr val="000000"/>
                        </a:solidFill>
                        <a:latin typeface="Cambria" pitchFamily="18" charset="0"/>
                        <a:ea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US" sz="530" b="0" kern="1200" dirty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3</a:t>
                      </a:r>
                      <a:r>
                        <a:rPr lang="en-US" sz="530" b="0" kern="1200" dirty="0">
                          <a:solidFill>
                            <a:srgbClr val="000000"/>
                          </a:solidFill>
                          <a:latin typeface="Cambria" pitchFamily="18" charset="0"/>
                          <a:ea typeface="Calibri"/>
                          <a:cs typeface="Times New Roman"/>
                        </a:rPr>
                        <a:t> </a:t>
                      </a:r>
                      <a:endParaRPr lang="en-US" sz="53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640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US" sz="800" b="0" dirty="0">
                          <a:solidFill>
                            <a:schemeClr val="tx1"/>
                          </a:solidFill>
                          <a:latin typeface="+mn-lt"/>
                          <a:ea typeface="Cambria" panose="02040503050406030204" pitchFamily="18" charset="0"/>
                        </a:rPr>
                        <a:t>AZMAN AIR</a:t>
                      </a: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35464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34249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5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31909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5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31242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24181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23142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5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20807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5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19969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20820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19076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22714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22289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19572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19639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14,635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13,551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16695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16608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27131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27460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28386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29152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31342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32418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293656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288795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368686"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530" b="0" kern="1200" dirty="0">
                        <a:solidFill>
                          <a:srgbClr val="000000"/>
                        </a:solidFill>
                        <a:latin typeface="Cambria" pitchFamily="18" charset="0"/>
                        <a:ea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US" sz="530" b="0" kern="1200" dirty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4</a:t>
                      </a:r>
                      <a:r>
                        <a:rPr lang="en-US" sz="530" b="0" kern="1200" dirty="0">
                          <a:solidFill>
                            <a:srgbClr val="000000"/>
                          </a:solidFill>
                          <a:latin typeface="Cambria" pitchFamily="18" charset="0"/>
                          <a:ea typeface="Calibri"/>
                          <a:cs typeface="Times New Roman"/>
                        </a:rPr>
                        <a:t> </a:t>
                      </a:r>
                      <a:endParaRPr lang="en-US" sz="53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640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US" sz="800" b="0" dirty="0">
                          <a:solidFill>
                            <a:schemeClr val="tx1"/>
                          </a:solidFill>
                          <a:latin typeface="+mn-lt"/>
                          <a:ea typeface="Cambria" panose="02040503050406030204" pitchFamily="18" charset="0"/>
                        </a:rPr>
                        <a:t>DANA AIR</a:t>
                      </a: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64,789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67,361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51586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5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51206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5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37871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37707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52962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54428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5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48237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5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47410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5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49,043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5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48804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35938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37213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5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  <a:endParaRPr lang="en-GB" sz="85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en-GB" sz="85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15361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15155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41644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52359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397431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411643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368686"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530" b="0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5</a:t>
                      </a:r>
                      <a:endParaRPr lang="en-US" sz="53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640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US" sz="800" b="0" dirty="0">
                          <a:solidFill>
                            <a:schemeClr val="tx1"/>
                          </a:solidFill>
                          <a:latin typeface="+mn-lt"/>
                          <a:ea typeface="Cambria" panose="02040503050406030204" pitchFamily="18" charset="0"/>
                        </a:rPr>
                        <a:t>OVERLAND</a:t>
                      </a: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8512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8292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8219</a:t>
                      </a:r>
                    </a:p>
                  </a:txBody>
                  <a:tcPr marL="0" marR="0" marT="0" marB="0" anchor="b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8178</a:t>
                      </a:r>
                    </a:p>
                  </a:txBody>
                  <a:tcPr marL="0" marR="0" marT="0" marB="0" anchor="b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8720</a:t>
                      </a:r>
                    </a:p>
                  </a:txBody>
                  <a:tcPr marL="0" marR="0" marT="0" marB="0" anchor="b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8846</a:t>
                      </a:r>
                    </a:p>
                  </a:txBody>
                  <a:tcPr marL="0" marR="0" marT="0" marB="0" anchor="b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5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9386</a:t>
                      </a:r>
                    </a:p>
                  </a:txBody>
                  <a:tcPr marL="0" marR="0" marT="0" marB="0" anchor="b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5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8412</a:t>
                      </a:r>
                    </a:p>
                  </a:txBody>
                  <a:tcPr marL="0" marR="0" marT="0" marB="0" anchor="b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5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9365</a:t>
                      </a:r>
                    </a:p>
                  </a:txBody>
                  <a:tcPr marL="0" marR="0" marT="0" marB="0" anchor="b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9621</a:t>
                      </a:r>
                    </a:p>
                  </a:txBody>
                  <a:tcPr marL="0" marR="0" marT="0" marB="0" anchor="b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7341</a:t>
                      </a:r>
                    </a:p>
                  </a:txBody>
                  <a:tcPr marL="0" marR="0" marT="0" marB="0" anchor="b"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5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7217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5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9781</a:t>
                      </a:r>
                    </a:p>
                  </a:txBody>
                  <a:tcPr marL="0" marR="0" marT="0" marB="0" anchor="b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5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10082</a:t>
                      </a:r>
                    </a:p>
                  </a:txBody>
                  <a:tcPr marL="0" marR="0" marT="0" marB="0" anchor="b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9,854</a:t>
                      </a:r>
                    </a:p>
                  </a:txBody>
                  <a:tcPr marL="0" marR="0" marT="0" marB="0" anchor="b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9,650</a:t>
                      </a:r>
                    </a:p>
                  </a:txBody>
                  <a:tcPr marL="0" marR="0" marT="0" marB="0" anchor="b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8720</a:t>
                      </a:r>
                    </a:p>
                  </a:txBody>
                  <a:tcPr marL="0" marR="0" marT="0" marB="0" anchor="b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9075</a:t>
                      </a:r>
                    </a:p>
                  </a:txBody>
                  <a:tcPr marL="0" marR="0" marT="0" marB="0" anchor="b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8653</a:t>
                      </a:r>
                    </a:p>
                  </a:txBody>
                  <a:tcPr marL="0" marR="0" marT="0" marB="0" anchor="b"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9022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7965</a:t>
                      </a:r>
                    </a:p>
                  </a:txBody>
                  <a:tcPr marL="0" marR="0" marT="0" marB="0" anchor="b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8157</a:t>
                      </a:r>
                    </a:p>
                  </a:txBody>
                  <a:tcPr marL="0" marR="0" marT="0" marB="0" anchor="b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10568</a:t>
                      </a:r>
                    </a:p>
                  </a:txBody>
                  <a:tcPr marL="0" marR="0" marT="0" marB="0" anchor="b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10652</a:t>
                      </a:r>
                    </a:p>
                  </a:txBody>
                  <a:tcPr marL="0" marR="0" marT="0" marB="0" anchor="b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107084</a:t>
                      </a:r>
                    </a:p>
                  </a:txBody>
                  <a:tcPr marL="0" marR="0" marT="0" marB="0" anchor="b"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107204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368686"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530" b="0" kern="1200" dirty="0">
                        <a:solidFill>
                          <a:srgbClr val="000000"/>
                        </a:solidFill>
                        <a:latin typeface="Cambria" pitchFamily="18" charset="0"/>
                        <a:ea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53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Calibri"/>
                          <a:cs typeface="Times New Roman"/>
                        </a:rPr>
                        <a:t>6</a:t>
                      </a:r>
                      <a:endParaRPr lang="en-US" sz="53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640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US" sz="800" b="0" dirty="0">
                          <a:solidFill>
                            <a:schemeClr val="tx1"/>
                          </a:solidFill>
                          <a:latin typeface="+mn-lt"/>
                          <a:ea typeface="Cambria" panose="02040503050406030204" pitchFamily="18" charset="0"/>
                        </a:rPr>
                        <a:t>AIR PEACE</a:t>
                      </a: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213270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209240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220207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220054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198724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181838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187016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186043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5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169148</a:t>
                      </a:r>
                    </a:p>
                  </a:txBody>
                  <a:tcPr marL="0" marR="0" marT="0" marB="0" anchor="b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5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168,168</a:t>
                      </a:r>
                    </a:p>
                  </a:txBody>
                  <a:tcPr marL="0" marR="0" marT="0" marB="0" anchor="b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5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162,029</a:t>
                      </a:r>
                    </a:p>
                  </a:txBody>
                  <a:tcPr marL="0" marR="0" marT="0" marB="0" anchor="b"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5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163993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171044</a:t>
                      </a:r>
                    </a:p>
                  </a:txBody>
                  <a:tcPr marL="0" marR="0" marT="0" marB="0" anchor="b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170359</a:t>
                      </a:r>
                    </a:p>
                  </a:txBody>
                  <a:tcPr marL="0" marR="0" marT="0" marB="0" anchor="b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5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171,953</a:t>
                      </a:r>
                    </a:p>
                  </a:txBody>
                  <a:tcPr marL="0" marR="0" marT="0" marB="0" anchor="b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5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174,028</a:t>
                      </a:r>
                    </a:p>
                  </a:txBody>
                  <a:tcPr marL="0" marR="0" marT="0" marB="0" anchor="b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166030</a:t>
                      </a:r>
                    </a:p>
                  </a:txBody>
                  <a:tcPr marL="0" marR="0" marT="0" marB="0" anchor="b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5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169800</a:t>
                      </a:r>
                    </a:p>
                  </a:txBody>
                  <a:tcPr marL="0" marR="0" marT="0" marB="0" anchor="b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5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183843</a:t>
                      </a:r>
                    </a:p>
                  </a:txBody>
                  <a:tcPr marL="0" marR="0" marT="0" marB="0" anchor="b"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191763</a:t>
                      </a:r>
                    </a:p>
                  </a:txBody>
                  <a:tcPr marL="0" marR="0" marT="0" marB="0" anchor="b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206905</a:t>
                      </a:r>
                    </a:p>
                  </a:txBody>
                  <a:tcPr marL="0" marR="0" marT="0" marB="0" anchor="b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207870</a:t>
                      </a:r>
                    </a:p>
                  </a:txBody>
                  <a:tcPr marL="0" marR="0" marT="0" marB="0" anchor="b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230755</a:t>
                      </a:r>
                    </a:p>
                  </a:txBody>
                  <a:tcPr marL="0" marR="0" marT="0" marB="0" anchor="b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250906</a:t>
                      </a:r>
                    </a:p>
                  </a:txBody>
                  <a:tcPr marL="0" marR="0" marT="0" marB="0" anchor="b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2280924</a:t>
                      </a:r>
                    </a:p>
                  </a:txBody>
                  <a:tcPr marL="0" marR="0" marT="0" marB="0" anchor="b"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2294062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368686"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530" b="0" kern="1200" dirty="0">
                        <a:solidFill>
                          <a:srgbClr val="000000"/>
                        </a:solidFill>
                        <a:latin typeface="Cambria" pitchFamily="18" charset="0"/>
                        <a:ea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US" sz="530" b="0" kern="1200" dirty="0">
                          <a:solidFill>
                            <a:srgbClr val="000000"/>
                          </a:solidFill>
                          <a:latin typeface="Cambria" pitchFamily="18" charset="0"/>
                          <a:ea typeface="Calibri"/>
                          <a:cs typeface="Times New Roman"/>
                        </a:rPr>
                        <a:t>7</a:t>
                      </a:r>
                      <a:r>
                        <a:rPr lang="en-US" sz="53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Calibri"/>
                          <a:cs typeface="Times New Roman"/>
                        </a:rPr>
                        <a:t> </a:t>
                      </a:r>
                      <a:endParaRPr lang="en-US" sz="53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640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800" b="0" dirty="0">
                          <a:solidFill>
                            <a:schemeClr val="tx1"/>
                          </a:solidFill>
                          <a:latin typeface="+mn-lt"/>
                          <a:ea typeface="Cambria" panose="02040503050406030204" pitchFamily="18" charset="0"/>
                        </a:rPr>
                        <a:t>MAX AIR</a:t>
                      </a:r>
                      <a:endParaRPr lang="en-US" sz="800" b="0" dirty="0">
                        <a:solidFill>
                          <a:schemeClr val="tx1"/>
                        </a:solidFill>
                        <a:latin typeface="+mn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73971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72650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71439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71,764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84255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83049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74115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74267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79,758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80,900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76,047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73770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5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72144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5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70955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72,190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5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74,508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5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69713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5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69448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5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69384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5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69368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5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62269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5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60319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62897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64257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868182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865255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407965"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US" sz="530" b="0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8</a:t>
                      </a:r>
                      <a:endParaRPr lang="en-US" sz="53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640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800" b="0" dirty="0">
                          <a:solidFill>
                            <a:schemeClr val="tx1"/>
                          </a:solidFill>
                          <a:latin typeface="+mn-lt"/>
                          <a:ea typeface="Cambria" panose="02040503050406030204" pitchFamily="18" charset="0"/>
                        </a:rPr>
                        <a:t>IBOM AIR</a:t>
                      </a:r>
                      <a:endParaRPr lang="en-US" sz="800" b="0" dirty="0">
                        <a:solidFill>
                          <a:schemeClr val="tx1"/>
                        </a:solidFill>
                        <a:latin typeface="+mn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75410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75975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69,672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70,445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79,267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81,095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79,959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81147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80,195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81,510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72,975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73971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70181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71590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53338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53797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56198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5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55089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5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53193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5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52245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5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67449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5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67796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5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84923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5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85611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842760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850271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400738"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US" sz="530" b="0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9</a:t>
                      </a:r>
                      <a:endParaRPr lang="en-US" sz="53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640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800" b="0" dirty="0">
                          <a:solidFill>
                            <a:schemeClr val="tx1"/>
                          </a:solidFill>
                          <a:latin typeface="+mn-lt"/>
                          <a:ea typeface="Cambria" panose="02040503050406030204" pitchFamily="18" charset="0"/>
                        </a:rPr>
                        <a:t>UNITED AIRLINES</a:t>
                      </a:r>
                      <a:endParaRPr lang="en-US" sz="800" b="0" dirty="0">
                        <a:solidFill>
                          <a:schemeClr val="tx1"/>
                        </a:solidFill>
                        <a:latin typeface="+mn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29729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28624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19,881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20,588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12450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12438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14,215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14496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15,531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15,548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15,635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15624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17693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17659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13467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13554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15638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16084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17090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17182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16234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28125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5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15798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5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12373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203361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212295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400738"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US" sz="530" b="0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10</a:t>
                      </a:r>
                      <a:endParaRPr lang="en-US" sz="53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640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US" sz="800" b="0" dirty="0" smtClean="0">
                          <a:solidFill>
                            <a:schemeClr val="tx1"/>
                          </a:solidFill>
                          <a:latin typeface="+mn-lt"/>
                          <a:ea typeface="Cambria" panose="02040503050406030204" pitchFamily="18" charset="0"/>
                        </a:rPr>
                        <a:t>GREEN AFRICA</a:t>
                      </a:r>
                      <a:endParaRPr lang="en-US" sz="800" b="0" dirty="0">
                        <a:solidFill>
                          <a:schemeClr val="tx1"/>
                        </a:solidFill>
                        <a:latin typeface="+mn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15839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15791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13425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13258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13137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13225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15,747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16014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16,134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16,042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17,457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17,047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18911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16390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22454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22191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24737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25501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26586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27821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18600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18280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21957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5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21483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224984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223043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400738"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US" sz="530" b="0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11</a:t>
                      </a:r>
                      <a:endParaRPr lang="en-US" sz="53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640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US" sz="800" b="0" dirty="0" smtClean="0">
                          <a:solidFill>
                            <a:schemeClr val="tx1"/>
                          </a:solidFill>
                          <a:latin typeface="+mn-lt"/>
                          <a:ea typeface="Cambria" panose="02040503050406030204" pitchFamily="18" charset="0"/>
                        </a:rPr>
                        <a:t>VALUE JET </a:t>
                      </a:r>
                      <a:endParaRPr lang="en-US" sz="800" b="0" dirty="0">
                        <a:solidFill>
                          <a:schemeClr val="tx1"/>
                        </a:solidFill>
                        <a:latin typeface="+mn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5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8355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8764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9375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9531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5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11973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85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11525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29703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29820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481381"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600" b="1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TOTAL NO</a:t>
                      </a:r>
                      <a:r>
                        <a:rPr lang="en-US" sz="600" b="1" kern="1200" dirty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. OF IN-BOUND PASSENGERS</a:t>
                      </a:r>
                      <a:endParaRPr lang="en-US" sz="60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19641" marR="19641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en-US" sz="70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19641" marR="19641" marT="427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AD7FD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fontAlgn="b"/>
                      <a:endParaRPr lang="en-US" sz="1050" b="1" i="0" u="none" strike="noStrike" dirty="0" smtClean="0">
                        <a:solidFill>
                          <a:srgbClr val="000000"/>
                        </a:solidFill>
                        <a:effectLst/>
                        <a:latin typeface="+mn-lt"/>
                        <a:ea typeface="Cambria" panose="02040503050406030204" pitchFamily="18" charset="0"/>
                      </a:endParaRPr>
                    </a:p>
                    <a:p>
                      <a:pPr algn="ctr" fontAlgn="b"/>
                      <a:endParaRPr lang="en-US" sz="1050" b="1" i="0" u="none" strike="noStrike" dirty="0" smtClean="0">
                        <a:solidFill>
                          <a:srgbClr val="000000"/>
                        </a:solidFill>
                        <a:effectLst/>
                        <a:latin typeface="+mn-lt"/>
                        <a:ea typeface="Cambria" panose="02040503050406030204" pitchFamily="18" charset="0"/>
                      </a:endParaRPr>
                    </a:p>
                    <a:p>
                      <a:pPr algn="ctr" fontAlgn="b"/>
                      <a:r>
                        <a:rPr lang="en-US" sz="105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lt"/>
                          <a:ea typeface="Cambria" panose="02040503050406030204" pitchFamily="18" charset="0"/>
                        </a:rPr>
                        <a:t>674,619</a:t>
                      </a:r>
                      <a:endParaRPr lang="en-US" sz="1050" b="1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en-US" sz="1100" b="1" i="0" u="none" strike="noStrike" dirty="0">
                        <a:solidFill>
                          <a:srgbClr val="000000"/>
                        </a:solidFill>
                        <a:effectLst/>
                        <a:latin typeface="Cambria" panose="02040503050406030204" pitchFamily="18" charset="0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/>
                </a:tc>
                <a:tc gridSpan="2">
                  <a:txBody>
                    <a:bodyPr/>
                    <a:lstStyle/>
                    <a:p>
                      <a:pPr algn="ctr" fontAlgn="ctr"/>
                      <a:endParaRPr lang="en-GB" sz="1050" b="1" i="0" u="none" strike="noStrike" dirty="0" smtClean="0">
                        <a:solidFill>
                          <a:srgbClr val="000000"/>
                        </a:solidFill>
                        <a:effectLst/>
                        <a:latin typeface="+mn-lt"/>
                        <a:ea typeface="Cambria" panose="02040503050406030204" pitchFamily="18" charset="0"/>
                      </a:endParaRPr>
                    </a:p>
                    <a:p>
                      <a:pPr algn="ctr" fontAlgn="ctr"/>
                      <a:endParaRPr lang="en-GB" sz="1050" b="1" i="0" u="none" strike="noStrike" dirty="0" smtClean="0">
                        <a:solidFill>
                          <a:srgbClr val="000000"/>
                        </a:solidFill>
                        <a:effectLst/>
                        <a:latin typeface="+mn-lt"/>
                        <a:ea typeface="Cambria" panose="02040503050406030204" pitchFamily="18" charset="0"/>
                      </a:endParaRPr>
                    </a:p>
                    <a:p>
                      <a:pPr algn="ctr" fontAlgn="ctr"/>
                      <a:r>
                        <a:rPr lang="en-GB" sz="105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lt"/>
                          <a:ea typeface="Cambria" panose="02040503050406030204" pitchFamily="18" charset="0"/>
                        </a:rPr>
                        <a:t>600,622</a:t>
                      </a:r>
                      <a:endParaRPr lang="en-GB" sz="1050" b="1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GB" sz="1000" b="1" i="0" u="none" strike="noStrike" dirty="0">
                        <a:solidFill>
                          <a:srgbClr val="000000"/>
                        </a:solidFill>
                        <a:effectLst/>
                        <a:latin typeface="Cambria" panose="02040503050406030204" pitchFamily="18" charset="0"/>
                      </a:endParaRPr>
                    </a:p>
                  </a:txBody>
                  <a:tcPr marL="9525" marR="9525" marT="9525" marB="0" anchor="ctr"/>
                </a:tc>
                <a:tc gridSpan="2">
                  <a:txBody>
                    <a:bodyPr/>
                    <a:lstStyle/>
                    <a:p>
                      <a:pPr algn="ctr" fontAlgn="ctr"/>
                      <a:endParaRPr lang="en-GB" sz="1050" b="1" i="0" u="none" strike="noStrike" dirty="0" smtClean="0">
                        <a:solidFill>
                          <a:srgbClr val="000000"/>
                        </a:solidFill>
                        <a:effectLst/>
                        <a:latin typeface="+mn-lt"/>
                        <a:ea typeface="Cambria" panose="02040503050406030204" pitchFamily="18" charset="0"/>
                      </a:endParaRPr>
                    </a:p>
                    <a:p>
                      <a:pPr algn="ctr" fontAlgn="ctr"/>
                      <a:endParaRPr lang="en-GB" sz="1050" b="1" i="0" u="none" strike="noStrike" dirty="0" smtClean="0">
                        <a:solidFill>
                          <a:srgbClr val="000000"/>
                        </a:solidFill>
                        <a:effectLst/>
                        <a:latin typeface="+mn-lt"/>
                        <a:ea typeface="Cambria" panose="02040503050406030204" pitchFamily="18" charset="0"/>
                      </a:endParaRPr>
                    </a:p>
                    <a:p>
                      <a:pPr algn="ctr" fontAlgn="ctr"/>
                      <a:r>
                        <a:rPr lang="en-GB" sz="105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lt"/>
                          <a:ea typeface="Cambria" panose="02040503050406030204" pitchFamily="18" charset="0"/>
                        </a:rPr>
                        <a:t>542,240</a:t>
                      </a:r>
                      <a:endParaRPr lang="en-GB" sz="1050" b="1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GB" sz="1000" b="1" i="0" u="none" strike="noStrike" dirty="0">
                        <a:solidFill>
                          <a:srgbClr val="000000"/>
                        </a:solidFill>
                        <a:effectLst/>
                        <a:latin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AD7FD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fontAlgn="ctr"/>
                      <a:endParaRPr lang="en-GB" sz="1050" b="1" i="0" u="none" strike="noStrike" dirty="0" smtClean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  <a:p>
                      <a:pPr algn="ctr" fontAlgn="ctr"/>
                      <a:endParaRPr lang="en-GB" sz="1050" b="1" i="0" u="none" strike="noStrike" dirty="0" smtClean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  <a:p>
                      <a:pPr algn="ctr" fontAlgn="ctr"/>
                      <a:r>
                        <a:rPr lang="en-GB" sz="105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512,397</a:t>
                      </a:r>
                      <a:endParaRPr lang="en-GB" sz="1050" b="1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GB" sz="1100" b="1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/>
                </a:tc>
                <a:tc gridSpan="2">
                  <a:txBody>
                    <a:bodyPr/>
                    <a:lstStyle/>
                    <a:p>
                      <a:pPr algn="ctr"/>
                      <a:endParaRPr lang="en-GB" sz="1050" b="1" dirty="0" smtClean="0">
                        <a:latin typeface="+mn-lt"/>
                      </a:endParaRPr>
                    </a:p>
                    <a:p>
                      <a:pPr algn="ctr"/>
                      <a:endParaRPr lang="en-GB" sz="1050" b="1" dirty="0" smtClean="0">
                        <a:latin typeface="+mn-lt"/>
                      </a:endParaRPr>
                    </a:p>
                    <a:p>
                      <a:pPr algn="ctr"/>
                      <a:r>
                        <a:rPr lang="en-GB" sz="1050" b="1" dirty="0" smtClean="0">
                          <a:latin typeface="+mn-lt"/>
                        </a:rPr>
                        <a:t>513,549</a:t>
                      </a:r>
                      <a:endParaRPr lang="en-GB" sz="1050" b="1" dirty="0">
                        <a:latin typeface="+mn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en-GB" sz="1100" b="1" dirty="0">
                        <a:latin typeface="+mj-lt"/>
                      </a:endParaRPr>
                    </a:p>
                  </a:txBody>
                  <a:tcPr marL="9525" marR="9525" marT="9525" marB="0" anchor="ctr"/>
                </a:tc>
                <a:tc gridSpan="2">
                  <a:txBody>
                    <a:bodyPr/>
                    <a:lstStyle/>
                    <a:p>
                      <a:pPr algn="ctr" fontAlgn="ctr"/>
                      <a:endParaRPr lang="en-GB" sz="1050" b="1" i="0" u="none" strike="noStrike" dirty="0" smtClean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  <a:p>
                      <a:pPr algn="ctr" fontAlgn="ctr"/>
                      <a:endParaRPr lang="en-GB" sz="1050" b="1" i="0" u="none" strike="noStrike" dirty="0" smtClean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  <a:p>
                      <a:pPr algn="ctr" fontAlgn="ctr"/>
                      <a:r>
                        <a:rPr lang="en-GB" sz="105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504,929</a:t>
                      </a:r>
                      <a:endParaRPr lang="en-GB" sz="1050" b="1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GB" sz="1100" b="1" i="0" u="none" strike="noStrike" dirty="0">
                        <a:solidFill>
                          <a:srgbClr val="000000"/>
                        </a:solidFill>
                        <a:effectLst/>
                        <a:latin typeface="Cambria" panose="02040503050406030204" pitchFamily="18" charset="0"/>
                      </a:endParaRPr>
                    </a:p>
                  </a:txBody>
                  <a:tcPr marL="9525" marR="9525" marT="9525" marB="0" anchor="ctr"/>
                </a:tc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GB" sz="1050" b="1" i="0" u="none" strike="noStrike" dirty="0" smtClean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GB" sz="1050" b="1" i="0" u="none" strike="noStrike" dirty="0" smtClean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5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500,932</a:t>
                      </a:r>
                      <a:endParaRPr lang="en-GB" sz="1050" b="1" i="0" u="none" strike="noStrike" dirty="0" smtClean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sz="900" b="1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</a:endParaRPr>
                    </a:p>
                  </a:txBody>
                  <a:tcPr marL="9525" marR="9525" marT="9525" marB="0" anchor="ctr"/>
                </a:tc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GB" sz="1050" b="1" i="0" u="none" strike="noStrike" dirty="0" smtClean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  <a:p>
                      <a:pPr marL="0" marR="0" lvl="0" indent="0" algn="ctr" defTabSz="6858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105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441,344</a:t>
                      </a:r>
                      <a:endParaRPr kumimoji="0" lang="en-GB" sz="1050" b="1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b"/>
                      <a:endParaRPr lang="en-US" sz="1000" b="1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</a:endParaRPr>
                    </a:p>
                  </a:txBody>
                  <a:tcPr marL="9525" marR="9525" marT="9525" marB="0" anchor="ctr"/>
                </a:tc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5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442,304</a:t>
                      </a: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en-US" sz="950" b="1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</a:endParaRPr>
                    </a:p>
                  </a:txBody>
                  <a:tcPr marL="9525" marR="9525" marT="9525" marB="0" anchor="ctr"/>
                </a:tc>
                <a:tc gridSpan="2">
                  <a:txBody>
                    <a:bodyPr/>
                    <a:lstStyle/>
                    <a:p>
                      <a:pPr algn="ctr" fontAlgn="b"/>
                      <a:r>
                        <a:rPr lang="en-GB" sz="105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461,101</a:t>
                      </a:r>
                      <a:endParaRPr lang="en-GB" sz="1050" b="1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4" marR="9524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fontAlgn="ctr"/>
                      <a:endParaRPr lang="en-GB" sz="1050" b="1" i="0" u="none" strike="noStrike" dirty="0" smtClean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  <a:p>
                      <a:pPr algn="ctr" fontAlgn="ctr"/>
                      <a:r>
                        <a:rPr lang="en-GB" sz="105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503,071</a:t>
                      </a:r>
                    </a:p>
                  </a:txBody>
                  <a:tcPr marL="9524" marR="9524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 marL="9524" marR="9524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ctr" defTabSz="6858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50" b="1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ctr" defTabSz="6858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50" b="1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ctr" defTabSz="6858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105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612,554</a:t>
                      </a:r>
                      <a:endParaRPr kumimoji="0" lang="en-GB" sz="1050" b="1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9524" marR="9524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fontAlgn="b"/>
                      <a:r>
                        <a:rPr lang="en-GB" sz="120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6,309,662</a:t>
                      </a:r>
                      <a:endParaRPr lang="en-GB" sz="1200" b="1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r" fontAlgn="b"/>
                      <a:endParaRPr lang="en-GB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AD7FD"/>
                    </a:solidFill>
                  </a:tcPr>
                </a:tc>
              </a:tr>
              <a:tr h="481381"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GB" sz="600" b="1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TOTAL NO</a:t>
                      </a:r>
                      <a:r>
                        <a:rPr lang="en-GB" sz="600" b="1" dirty="0">
                          <a:latin typeface="Cambria" pitchFamily="18" charset="0"/>
                          <a:ea typeface="Calibri"/>
                          <a:cs typeface="Times New Roman"/>
                        </a:rPr>
                        <a:t>.</a:t>
                      </a:r>
                      <a:r>
                        <a:rPr lang="en-GB" sz="600" b="1" baseline="0" dirty="0">
                          <a:latin typeface="Cambria" pitchFamily="18" charset="0"/>
                          <a:ea typeface="Calibri"/>
                          <a:cs typeface="Times New Roman"/>
                        </a:rPr>
                        <a:t> OF OUT-BOUND PASSENGERS</a:t>
                      </a:r>
                      <a:endParaRPr lang="en-US" sz="60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19641" marR="19641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en-US" sz="70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19641" marR="19641" marT="427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6FE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endParaRPr lang="en-GB" sz="1050" b="1" dirty="0" smtClean="0">
                        <a:latin typeface="+mn-lt"/>
                        <a:ea typeface="Cambria" panose="02040503050406030204" pitchFamily="18" charset="0"/>
                      </a:endParaRPr>
                    </a:p>
                    <a:p>
                      <a:pPr algn="ctr"/>
                      <a:endParaRPr lang="en-GB" sz="1050" b="1" dirty="0" smtClean="0">
                        <a:latin typeface="+mn-lt"/>
                        <a:ea typeface="Cambria" panose="02040503050406030204" pitchFamily="18" charset="0"/>
                      </a:endParaRPr>
                    </a:p>
                    <a:p>
                      <a:pPr algn="ctr"/>
                      <a:r>
                        <a:rPr lang="en-GB" sz="1050" b="1" dirty="0" smtClean="0">
                          <a:latin typeface="+mn-lt"/>
                          <a:ea typeface="Cambria" panose="02040503050406030204" pitchFamily="18" charset="0"/>
                        </a:rPr>
                        <a:t>673,669</a:t>
                      </a:r>
                      <a:endParaRPr lang="en-GB" sz="1050" b="1" dirty="0">
                        <a:latin typeface="+mn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50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anchor="ctr"/>
                </a:tc>
                <a:tc gridSpan="2">
                  <a:txBody>
                    <a:bodyPr/>
                    <a:lstStyle/>
                    <a:p>
                      <a:pPr algn="ctr"/>
                      <a:endParaRPr lang="en-GB" sz="1050" b="1" dirty="0" smtClean="0">
                        <a:latin typeface="+mn-lt"/>
                        <a:ea typeface="Cambria" panose="02040503050406030204" pitchFamily="18" charset="0"/>
                      </a:endParaRPr>
                    </a:p>
                    <a:p>
                      <a:pPr algn="ctr"/>
                      <a:endParaRPr lang="en-GB" sz="1050" b="1" dirty="0" smtClean="0">
                        <a:latin typeface="+mn-lt"/>
                        <a:ea typeface="Cambria" panose="02040503050406030204" pitchFamily="18" charset="0"/>
                      </a:endParaRPr>
                    </a:p>
                    <a:p>
                      <a:pPr algn="ctr"/>
                      <a:r>
                        <a:rPr lang="en-GB" sz="1050" b="1" dirty="0" smtClean="0">
                          <a:latin typeface="+mn-lt"/>
                          <a:ea typeface="Cambria" panose="02040503050406030204" pitchFamily="18" charset="0"/>
                        </a:rPr>
                        <a:t>602,516</a:t>
                      </a:r>
                      <a:endParaRPr lang="en-GB" sz="1050" b="1" dirty="0">
                        <a:latin typeface="+mn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50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anchor="ctr"/>
                </a:tc>
                <a:tc gridSpan="2">
                  <a:txBody>
                    <a:bodyPr/>
                    <a:lstStyle/>
                    <a:p>
                      <a:pPr algn="ctr"/>
                      <a:endParaRPr lang="en-GB" sz="1050" b="1" dirty="0" smtClean="0">
                        <a:latin typeface="+mn-lt"/>
                        <a:ea typeface="Cambria" panose="02040503050406030204" pitchFamily="18" charset="0"/>
                      </a:endParaRPr>
                    </a:p>
                    <a:p>
                      <a:pPr algn="ctr"/>
                      <a:endParaRPr lang="en-GB" sz="1050" b="1" dirty="0" smtClean="0">
                        <a:latin typeface="+mn-lt"/>
                        <a:ea typeface="Cambria" panose="02040503050406030204" pitchFamily="18" charset="0"/>
                      </a:endParaRPr>
                    </a:p>
                    <a:p>
                      <a:pPr algn="ctr"/>
                      <a:r>
                        <a:rPr lang="en-GB" sz="1050" b="1" dirty="0" smtClean="0">
                          <a:latin typeface="+mn-lt"/>
                          <a:ea typeface="Cambria" panose="02040503050406030204" pitchFamily="18" charset="0"/>
                        </a:rPr>
                        <a:t>525,535</a:t>
                      </a:r>
                      <a:endParaRPr lang="en-GB" sz="1050" b="1" dirty="0">
                        <a:latin typeface="+mn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b"/>
                      <a:endParaRPr lang="en-US" sz="800" b="1" i="0" u="none" strike="noStrike" dirty="0">
                        <a:solidFill>
                          <a:srgbClr val="000000"/>
                        </a:solidFill>
                        <a:effectLst/>
                        <a:latin typeface="Cambria" panose="02040503050406030204" pitchFamily="18" charset="0"/>
                      </a:endParaRP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endParaRPr lang="en-GB" sz="1050" b="1" dirty="0" smtClean="0">
                        <a:latin typeface="+mn-lt"/>
                      </a:endParaRPr>
                    </a:p>
                    <a:p>
                      <a:pPr algn="ctr"/>
                      <a:endParaRPr lang="en-GB" sz="1050" b="1" dirty="0" smtClean="0">
                        <a:latin typeface="+mn-lt"/>
                      </a:endParaRPr>
                    </a:p>
                    <a:p>
                      <a:pPr algn="ctr"/>
                      <a:r>
                        <a:rPr lang="en-GB" sz="1050" b="1" dirty="0" smtClean="0">
                          <a:latin typeface="+mn-lt"/>
                        </a:rPr>
                        <a:t>514,192</a:t>
                      </a:r>
                      <a:endParaRPr lang="en-GB" sz="1050" b="1" dirty="0">
                        <a:latin typeface="+mn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GB" sz="650" b="1" i="0" u="none" strike="noStrike" dirty="0" smtClean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/>
                </a:tc>
                <a:tc gridSpan="2">
                  <a:txBody>
                    <a:bodyPr/>
                    <a:lstStyle/>
                    <a:p>
                      <a:pPr algn="ctr"/>
                      <a:endParaRPr lang="en-GB" sz="1050" b="1" dirty="0" smtClean="0">
                        <a:latin typeface="+mn-lt"/>
                      </a:endParaRPr>
                    </a:p>
                    <a:p>
                      <a:pPr algn="ctr"/>
                      <a:endParaRPr lang="en-GB" sz="1050" b="1" dirty="0" smtClean="0">
                        <a:latin typeface="+mn-lt"/>
                      </a:endParaRPr>
                    </a:p>
                    <a:p>
                      <a:pPr algn="ctr"/>
                      <a:r>
                        <a:rPr lang="en-GB" sz="1050" b="1" dirty="0" smtClean="0">
                          <a:latin typeface="+mn-lt"/>
                        </a:rPr>
                        <a:t>512,957</a:t>
                      </a:r>
                      <a:endParaRPr lang="en-GB" sz="1050" b="1" dirty="0">
                        <a:latin typeface="+mn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GB" sz="650" b="1" i="0" u="none" strike="noStrike" dirty="0" smtClean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/>
                </a:tc>
                <a:tc gridSpan="2">
                  <a:txBody>
                    <a:bodyPr/>
                    <a:lstStyle/>
                    <a:p>
                      <a:pPr algn="ctr"/>
                      <a:endParaRPr lang="en-GB" sz="1050" b="1" dirty="0" smtClean="0">
                        <a:latin typeface="+mn-lt"/>
                      </a:endParaRPr>
                    </a:p>
                    <a:p>
                      <a:pPr algn="ctr"/>
                      <a:endParaRPr lang="en-GB" sz="1050" b="1" dirty="0" smtClean="0">
                        <a:latin typeface="+mn-lt"/>
                      </a:endParaRPr>
                    </a:p>
                    <a:p>
                      <a:pPr algn="ctr"/>
                      <a:r>
                        <a:rPr lang="en-GB" sz="1050" b="1" dirty="0" smtClean="0">
                          <a:latin typeface="+mn-lt"/>
                        </a:rPr>
                        <a:t>504,244</a:t>
                      </a:r>
                      <a:endParaRPr lang="en-GB" sz="1050" b="1" dirty="0">
                        <a:latin typeface="+mn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GB" sz="650" b="1" i="0" u="none" strike="noStrike" dirty="0" smtClean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/>
                </a:tc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5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499,853</a:t>
                      </a:r>
                      <a:endParaRPr lang="en-GB" sz="1050" b="1" i="0" u="none" strike="noStrike" dirty="0" smtClean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50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anchor="ctr"/>
                </a:tc>
                <a:tc gridSpan="2">
                  <a:txBody>
                    <a:bodyPr/>
                    <a:lstStyle/>
                    <a:p>
                      <a:pPr marL="0" marR="0" lvl="0" indent="0" algn="ctr" defTabSz="6858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105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446,963</a:t>
                      </a:r>
                      <a:endParaRPr kumimoji="0" lang="en-GB" sz="1050" b="1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50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anchor="ctr"/>
                </a:tc>
                <a:tc gridSpan="2">
                  <a:txBody>
                    <a:bodyPr/>
                    <a:lstStyle/>
                    <a:p>
                      <a:pPr algn="ctr" fontAlgn="b"/>
                      <a:r>
                        <a:rPr lang="en-GB" sz="105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444,717</a:t>
                      </a:r>
                      <a:endParaRPr lang="en-GB" sz="1050" b="1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50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anchor="ctr"/>
                </a:tc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5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470,954</a:t>
                      </a:r>
                    </a:p>
                  </a:txBody>
                  <a:tcPr marL="9524" marR="9524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fontAlgn="ctr"/>
                      <a:endParaRPr lang="en-GB" sz="1050" b="1" i="0" u="none" strike="noStrike" dirty="0" smtClean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  <a:p>
                      <a:pPr algn="ctr" fontAlgn="ctr"/>
                      <a:r>
                        <a:rPr lang="en-GB" sz="105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518,145</a:t>
                      </a:r>
                    </a:p>
                  </a:txBody>
                  <a:tcPr marL="9524" marR="9524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 marL="9524" marR="9524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ctr" defTabSz="6858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50" b="1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ctr" defTabSz="6858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50" b="1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ctr" defTabSz="6858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105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646,232</a:t>
                      </a:r>
                      <a:endParaRPr kumimoji="0" lang="en-GB" sz="1050" b="1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9524" marR="9524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 dirty="0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fontAlgn="b"/>
                      <a:r>
                        <a:rPr lang="en-GB" sz="120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6,359,977</a:t>
                      </a:r>
                      <a:endParaRPr lang="en-GB" sz="1200" b="1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en-GB" sz="12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</a:tr>
            </a:tbl>
          </a:graphicData>
        </a:graphic>
      </p:graphicFrame>
      <p:sp>
        <p:nvSpPr>
          <p:cNvPr id="31746" name="Rectangle 2"/>
          <p:cNvSpPr>
            <a:spLocks noChangeArrowheads="1"/>
          </p:cNvSpPr>
          <p:nvPr/>
        </p:nvSpPr>
        <p:spPr bwMode="auto">
          <a:xfrm>
            <a:off x="3233679" y="97795"/>
            <a:ext cx="5724644" cy="26161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indent="457200" algn="just" fontAlgn="base">
              <a:spcBef>
                <a:spcPct val="0"/>
              </a:spcBef>
              <a:spcAft>
                <a:spcPct val="0"/>
              </a:spcAft>
            </a:pPr>
            <a:r>
              <a:rPr lang="en-US" sz="1100" dirty="0">
                <a:solidFill>
                  <a:prstClr val="black"/>
                </a:solidFill>
                <a:ea typeface="Calibri" pitchFamily="34" charset="0"/>
                <a:cs typeface="Times New Roman" pitchFamily="18" charset="0"/>
              </a:rPr>
              <a:t>						</a:t>
            </a:r>
            <a:endParaRPr lang="en-US" dirty="0">
              <a:solidFill>
                <a:prstClr val="black"/>
              </a:solidFill>
              <a:latin typeface="Arial" pitchFamily="34" charset="0"/>
            </a:endParaRPr>
          </a:p>
        </p:txBody>
      </p:sp>
      <p:sp>
        <p:nvSpPr>
          <p:cNvPr id="31747" name="Rectangle 3"/>
          <p:cNvSpPr>
            <a:spLocks noChangeArrowheads="1"/>
          </p:cNvSpPr>
          <p:nvPr/>
        </p:nvSpPr>
        <p:spPr bwMode="auto">
          <a:xfrm>
            <a:off x="1559496" y="199065"/>
            <a:ext cx="8928992" cy="61555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indent="457200" algn="ctr" fontAlgn="base">
              <a:spcBef>
                <a:spcPct val="0"/>
              </a:spcBef>
              <a:spcAft>
                <a:spcPct val="0"/>
              </a:spcAft>
              <a:tabLst>
                <a:tab pos="384175" algn="l"/>
              </a:tabLst>
            </a:pPr>
            <a:r>
              <a:rPr lang="en-GB" sz="1100" b="1" dirty="0" smtClean="0">
                <a:solidFill>
                  <a:prstClr val="black"/>
                </a:solidFill>
                <a:latin typeface="Cambria" pitchFamily="18" charset="0"/>
                <a:ea typeface="Calibri" pitchFamily="34" charset="0"/>
                <a:cs typeface="Times New Roman" pitchFamily="18" charset="0"/>
              </a:rPr>
              <a:t>NIGERIA </a:t>
            </a:r>
            <a:r>
              <a:rPr lang="en-GB" sz="1100" b="1" dirty="0">
                <a:solidFill>
                  <a:prstClr val="black"/>
                </a:solidFill>
                <a:latin typeface="Cambria" pitchFamily="18" charset="0"/>
                <a:ea typeface="Calibri" pitchFamily="34" charset="0"/>
                <a:cs typeface="Times New Roman" pitchFamily="18" charset="0"/>
              </a:rPr>
              <a:t>CIVIL AVIATION AUTHORITY</a:t>
            </a:r>
          </a:p>
          <a:p>
            <a:pPr indent="457200" algn="ctr" fontAlgn="base">
              <a:spcBef>
                <a:spcPct val="0"/>
              </a:spcBef>
              <a:spcAft>
                <a:spcPct val="0"/>
              </a:spcAft>
              <a:tabLst>
                <a:tab pos="384175" algn="l"/>
              </a:tabLst>
            </a:pPr>
            <a:r>
              <a:rPr lang="en-US" sz="1100" b="1" dirty="0">
                <a:solidFill>
                  <a:prstClr val="black"/>
                </a:solidFill>
                <a:latin typeface="Cambria" pitchFamily="18" charset="0"/>
                <a:ea typeface="Calibri" pitchFamily="34" charset="0"/>
                <a:cs typeface="Times New Roman" pitchFamily="18" charset="0"/>
              </a:rPr>
              <a:t>TOTAL NUMBER OF IN-BOUND/OUT-BOUND PASSENGERS: DOMESTIC AIRLINE OPERATIONS </a:t>
            </a:r>
            <a:endParaRPr lang="en-US" sz="1100" dirty="0">
              <a:solidFill>
                <a:prstClr val="black"/>
              </a:solidFill>
              <a:latin typeface="Cambria" pitchFamily="18" charset="0"/>
            </a:endParaRPr>
          </a:p>
          <a:p>
            <a:pPr indent="457200" algn="ctr" eaLnBrk="0" fontAlgn="base" hangingPunct="0">
              <a:spcBef>
                <a:spcPct val="0"/>
              </a:spcBef>
              <a:spcAft>
                <a:spcPct val="0"/>
              </a:spcAft>
              <a:tabLst>
                <a:tab pos="384175" algn="l"/>
              </a:tabLst>
            </a:pPr>
            <a:r>
              <a:rPr lang="en-US" sz="1100" b="1" dirty="0">
                <a:solidFill>
                  <a:prstClr val="black"/>
                </a:solidFill>
                <a:latin typeface="Cambria" pitchFamily="18" charset="0"/>
                <a:ea typeface="Calibri" pitchFamily="34" charset="0"/>
                <a:cs typeface="Times New Roman" pitchFamily="18" charset="0"/>
              </a:rPr>
              <a:t>(JANUARY –  DECEMBER, </a:t>
            </a:r>
            <a:r>
              <a:rPr lang="en-US" sz="1100" b="1" dirty="0" smtClean="0">
                <a:solidFill>
                  <a:prstClr val="black"/>
                </a:solidFill>
                <a:latin typeface="Cambria" pitchFamily="18" charset="0"/>
                <a:ea typeface="Calibri" pitchFamily="34" charset="0"/>
                <a:cs typeface="Times New Roman" pitchFamily="18" charset="0"/>
              </a:rPr>
              <a:t>2022)</a:t>
            </a:r>
            <a:endParaRPr lang="en-US" sz="1100" dirty="0">
              <a:solidFill>
                <a:prstClr val="black"/>
              </a:solidFill>
              <a:latin typeface="Cambria" pitchFamily="18" charset="0"/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>
          <a:xfrm>
            <a:off x="11663496" y="6408966"/>
            <a:ext cx="360040" cy="274320"/>
          </a:xfrm>
        </p:spPr>
        <p:txBody>
          <a:bodyPr/>
          <a:lstStyle/>
          <a:p>
            <a:fld id="{8D2F9CA4-9937-4A99-BDB3-FF54C592ED21}" type="slidenum">
              <a:rPr lang="en-US" b="1" smtClean="0">
                <a:solidFill>
                  <a:prstClr val="black">
                    <a:tint val="75000"/>
                  </a:prstClr>
                </a:solidFill>
              </a:rPr>
              <a:pPr/>
              <a:t>29</a:t>
            </a:fld>
            <a:endParaRPr lang="en-US" b="1" dirty="0">
              <a:solidFill>
                <a:prstClr val="black">
                  <a:tint val="75000"/>
                </a:prstClr>
              </a:solidFill>
            </a:endParaRPr>
          </a:p>
        </p:txBody>
      </p:sp>
      <p:graphicFrame>
        <p:nvGraphicFramePr>
          <p:cNvPr id="8" name="Object 7"/>
          <p:cNvGraphicFramePr>
            <a:graphicFrameLocks noChangeAspect="1"/>
          </p:cNvGraphicFramePr>
          <p:nvPr>
            <p:extLst/>
          </p:nvPr>
        </p:nvGraphicFramePr>
        <p:xfrm>
          <a:off x="11335008" y="97795"/>
          <a:ext cx="688528" cy="666909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57350" r:id="rId4" imgW="568482" imgH="638663" progId="">
                  <p:embed/>
                </p:oleObj>
              </mc:Choice>
              <mc:Fallback>
                <p:oleObj r:id="rId4" imgW="568482" imgH="638663" progId="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5"/>
                      <a:stretch>
                        <a:fillRect/>
                      </a:stretch>
                    </p:blipFill>
                    <p:spPr>
                      <a:xfrm>
                        <a:off x="11335008" y="97795"/>
                        <a:ext cx="688528" cy="666909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</p:spTree>
    <p:extLst>
      <p:ext uri="{BB962C8B-B14F-4D97-AF65-F5344CB8AC3E}">
        <p14:creationId xmlns:p14="http://schemas.microsoft.com/office/powerpoint/2010/main" val="352414875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/>
      </p:par>
    </p:tn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extBox 5"/>
          <p:cNvSpPr txBox="1"/>
          <p:nvPr/>
        </p:nvSpPr>
        <p:spPr>
          <a:xfrm>
            <a:off x="1703513" y="1"/>
            <a:ext cx="8856983" cy="58477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GB" sz="1050" b="1" dirty="0" smtClean="0">
                <a:latin typeface="Cambria" pitchFamily="18" charset="0"/>
              </a:rPr>
              <a:t>NIGERIA </a:t>
            </a:r>
            <a:r>
              <a:rPr lang="en-GB" sz="1050" b="1" dirty="0">
                <a:latin typeface="Cambria" pitchFamily="18" charset="0"/>
              </a:rPr>
              <a:t>CIVIL AVIATION AUTHORITY </a:t>
            </a:r>
            <a:br>
              <a:rPr lang="en-GB" sz="1050" b="1" dirty="0">
                <a:latin typeface="Cambria" pitchFamily="18" charset="0"/>
              </a:rPr>
            </a:br>
            <a:r>
              <a:rPr lang="en-GB" sz="1050" b="1" dirty="0">
                <a:latin typeface="Cambria" pitchFamily="18" charset="0"/>
              </a:rPr>
              <a:t>SUMMARY OF COMPLAINTS RECEIVED ON INTERNATIONAL AIRLINES </a:t>
            </a:r>
          </a:p>
          <a:p>
            <a:pPr algn="ctr"/>
            <a:r>
              <a:rPr lang="en-US" sz="1050" b="1" dirty="0">
                <a:solidFill>
                  <a:prstClr val="black"/>
                </a:solidFill>
                <a:latin typeface="Cambria" pitchFamily="18" charset="0"/>
                <a:ea typeface="Calibri" pitchFamily="34" charset="0"/>
                <a:cs typeface="Times New Roman" pitchFamily="18" charset="0"/>
              </a:rPr>
              <a:t>(JANUARY </a:t>
            </a:r>
            <a:r>
              <a:rPr lang="en-US" sz="1050" b="1" dirty="0">
                <a:solidFill>
                  <a:prstClr val="black"/>
                </a:solidFill>
                <a:ea typeface="Calibri" pitchFamily="34" charset="0"/>
                <a:cs typeface="Times New Roman" pitchFamily="18" charset="0"/>
              </a:rPr>
              <a:t>–</a:t>
            </a:r>
            <a:r>
              <a:rPr lang="en-US" sz="1050" b="1" dirty="0">
                <a:solidFill>
                  <a:prstClr val="black"/>
                </a:solidFill>
                <a:latin typeface="Cambria" pitchFamily="18" charset="0"/>
                <a:ea typeface="Calibri" pitchFamily="34" charset="0"/>
                <a:cs typeface="Times New Roman" pitchFamily="18" charset="0"/>
              </a:rPr>
              <a:t> DECEMBER, </a:t>
            </a:r>
            <a:r>
              <a:rPr lang="en-US" sz="1050" b="1" dirty="0" smtClean="0">
                <a:solidFill>
                  <a:prstClr val="black"/>
                </a:solidFill>
                <a:latin typeface="Cambria" pitchFamily="18" charset="0"/>
                <a:ea typeface="Calibri" pitchFamily="34" charset="0"/>
                <a:cs typeface="Times New Roman" pitchFamily="18" charset="0"/>
              </a:rPr>
              <a:t>2022)</a:t>
            </a:r>
            <a:endParaRPr lang="en-US" sz="1050" dirty="0"/>
          </a:p>
        </p:txBody>
      </p:sp>
      <p:graphicFrame>
        <p:nvGraphicFramePr>
          <p:cNvPr id="7" name="Table 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53886844"/>
              </p:ext>
            </p:extLst>
          </p:nvPr>
        </p:nvGraphicFramePr>
        <p:xfrm>
          <a:off x="473826" y="700794"/>
          <a:ext cx="11238809" cy="5625864"/>
        </p:xfrm>
        <a:graphic>
          <a:graphicData uri="http://schemas.openxmlformats.org/drawingml/2006/table">
            <a:tbl>
              <a:tblPr/>
              <a:tblGrid>
                <a:gridCol w="182744"/>
                <a:gridCol w="1372391"/>
                <a:gridCol w="731828"/>
                <a:gridCol w="548870"/>
                <a:gridCol w="548870"/>
                <a:gridCol w="640349"/>
                <a:gridCol w="640349"/>
                <a:gridCol w="548870"/>
                <a:gridCol w="640349"/>
                <a:gridCol w="640349"/>
                <a:gridCol w="731828"/>
                <a:gridCol w="731828"/>
                <a:gridCol w="182957"/>
                <a:gridCol w="823306"/>
                <a:gridCol w="788646"/>
                <a:gridCol w="662926"/>
                <a:gridCol w="822349"/>
              </a:tblGrid>
              <a:tr h="467443">
                <a:tc row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600" b="1" kern="1200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    </a:t>
                      </a:r>
                    </a:p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600" b="1" kern="1200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SN </a:t>
                      </a:r>
                      <a:endParaRPr lang="en-US" sz="600" b="1" dirty="0">
                        <a:solidFill>
                          <a:schemeClr val="bg1"/>
                        </a:solidFill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2953" marR="2953" marT="295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600" b="1" kern="1200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AIRLINES </a:t>
                      </a:r>
                      <a:endParaRPr lang="en-US" sz="600" b="1" dirty="0">
                        <a:solidFill>
                          <a:schemeClr val="bg1"/>
                        </a:solidFill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2953" marR="2953" marT="295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600" b="1" kern="1200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TOTAL </a:t>
                      </a:r>
                    </a:p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600" b="1" kern="1200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NO. OF </a:t>
                      </a:r>
                    </a:p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600" b="1" kern="1200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FLIGHTS </a:t>
                      </a:r>
                      <a:endParaRPr lang="en-US" sz="600" b="1" kern="1200" dirty="0" smtClean="0">
                        <a:latin typeface="Cambria" panose="02040503050406030204" pitchFamily="18" charset="0"/>
                        <a:ea typeface="Cambria" panose="02040503050406030204" pitchFamily="18" charset="0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600" b="1" kern="1200" dirty="0" smtClean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OPERATED</a:t>
                      </a:r>
                      <a:endParaRPr lang="en-US" sz="600" b="1" dirty="0">
                        <a:solidFill>
                          <a:schemeClr val="bg1"/>
                        </a:solidFill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600" b="1" kern="1200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TOTAL </a:t>
                      </a:r>
                    </a:p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600" b="1" kern="1200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NO. OF </a:t>
                      </a:r>
                    </a:p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600" b="1" kern="1200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DELAYED </a:t>
                      </a:r>
                    </a:p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600" b="1" kern="1200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FLIGHTS</a:t>
                      </a:r>
                      <a:endParaRPr lang="en-US" sz="600" b="1" dirty="0">
                        <a:solidFill>
                          <a:schemeClr val="bg1"/>
                        </a:solidFill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9057" marR="9057" marT="1969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80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9057" marR="9057" marT="1969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600" b="1" kern="1200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TOTAL </a:t>
                      </a:r>
                    </a:p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600" b="1" kern="1200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NO. OF </a:t>
                      </a:r>
                    </a:p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600" b="1" kern="1200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CANCELLED </a:t>
                      </a:r>
                    </a:p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600" b="1" kern="1200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FLIGHTS</a:t>
                      </a:r>
                      <a:endParaRPr lang="en-US" sz="600" b="1" dirty="0">
                        <a:solidFill>
                          <a:schemeClr val="bg1"/>
                        </a:solidFill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600" b="1" kern="1200" dirty="0" smtClean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TOTAL </a:t>
                      </a:r>
                      <a:endParaRPr lang="en-US" sz="600" b="1" kern="1200" dirty="0">
                        <a:latin typeface="Cambria" panose="02040503050406030204" pitchFamily="18" charset="0"/>
                        <a:ea typeface="Cambria" panose="02040503050406030204" pitchFamily="18" charset="0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600" b="1" kern="1200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NO. OF </a:t>
                      </a:r>
                    </a:p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GB" sz="600" b="1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AIR/</a:t>
                      </a:r>
                      <a:r>
                        <a:rPr lang="en-GB" sz="600" b="1" baseline="0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 </a:t>
                      </a:r>
                    </a:p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GB" sz="600" b="1" baseline="0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RAMP </a:t>
                      </a:r>
                    </a:p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GB" sz="600" b="1" baseline="0" dirty="0" smtClean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RETURN</a:t>
                      </a:r>
                      <a:endParaRPr lang="en-US" sz="600" b="1" dirty="0">
                        <a:solidFill>
                          <a:schemeClr val="bg1"/>
                        </a:solidFill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600" b="1" kern="1200" dirty="0" smtClean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TOTAL </a:t>
                      </a:r>
                      <a:endParaRPr lang="en-US" sz="600" b="1" kern="1200" dirty="0">
                        <a:latin typeface="Cambria" panose="02040503050406030204" pitchFamily="18" charset="0"/>
                        <a:ea typeface="Cambria" panose="02040503050406030204" pitchFamily="18" charset="0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600" b="1" kern="1200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NO. OF </a:t>
                      </a:r>
                    </a:p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600" b="1" kern="1200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DELAYED/</a:t>
                      </a:r>
                    </a:p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600" b="1" kern="1200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MISSING BAGGAGE </a:t>
                      </a:r>
                      <a:endParaRPr lang="en-US" sz="600" b="1" dirty="0">
                        <a:latin typeface="Cambria" panose="02040503050406030204" pitchFamily="18" charset="0"/>
                        <a:ea typeface="Cambria" panose="02040503050406030204" pitchFamily="18" charset="0"/>
                      </a:endParaRPr>
                    </a:p>
                  </a:txBody>
                  <a:tcPr marL="2953" marR="2953" marT="1969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600" b="1" kern="1200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TOTAL </a:t>
                      </a:r>
                    </a:p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600" b="1" kern="1200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NO. OF </a:t>
                      </a:r>
                    </a:p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GB" sz="600" b="1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BAGGAGE FOUND</a:t>
                      </a:r>
                      <a:endParaRPr lang="en-US" sz="600" b="1" dirty="0">
                        <a:latin typeface="Cambria" panose="02040503050406030204" pitchFamily="18" charset="0"/>
                        <a:ea typeface="Cambria" panose="02040503050406030204" pitchFamily="18" charset="0"/>
                      </a:endParaRPr>
                    </a:p>
                  </a:txBody>
                  <a:tcPr marL="2953" marR="2953" marT="1969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600" b="1" kern="1200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TOTAL </a:t>
                      </a:r>
                    </a:p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600" b="1" kern="1200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NO OF</a:t>
                      </a:r>
                    </a:p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600" b="1" kern="1200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 IN-BOUND PASSENGERS</a:t>
                      </a:r>
                      <a:endParaRPr lang="en-US" sz="600" b="1" dirty="0">
                        <a:solidFill>
                          <a:schemeClr val="bg1"/>
                        </a:solidFill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2953" marR="2953" marT="1969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600" b="1" kern="1200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TOTAL </a:t>
                      </a:r>
                    </a:p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600" b="1" kern="1200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NO</a:t>
                      </a:r>
                      <a:r>
                        <a:rPr lang="en-US" sz="600" b="1" kern="1200" baseline="0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 </a:t>
                      </a:r>
                      <a:r>
                        <a:rPr lang="en-US" sz="600" b="1" kern="1200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OF</a:t>
                      </a:r>
                    </a:p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600" b="1" kern="1200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 OUT-BOUND PASSENGERS</a:t>
                      </a:r>
                      <a:endParaRPr lang="en-US" sz="600" b="1" dirty="0">
                        <a:solidFill>
                          <a:schemeClr val="bg1"/>
                        </a:solidFill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2953" marR="2953" marT="1969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en-US" sz="600" b="1" dirty="0">
                        <a:solidFill>
                          <a:schemeClr val="bg1"/>
                        </a:solidFill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19641" marR="19641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600" b="1" kern="1200" dirty="0" smtClean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TOTAL </a:t>
                      </a:r>
                      <a:endParaRPr lang="en-US" sz="600" b="1" kern="1200" dirty="0">
                        <a:latin typeface="Cambria" panose="02040503050406030204" pitchFamily="18" charset="0"/>
                        <a:ea typeface="Cambria" panose="02040503050406030204" pitchFamily="18" charset="0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600" b="1" kern="1200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NO. OF </a:t>
                      </a:r>
                    </a:p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600" b="1" kern="1200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OVER</a:t>
                      </a:r>
                    </a:p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600" b="1" kern="1200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BOOKING &amp; DENIED BOARDING </a:t>
                      </a:r>
                      <a:endParaRPr lang="en-US" sz="600" b="1" dirty="0">
                        <a:solidFill>
                          <a:schemeClr val="bg1"/>
                        </a:solidFill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19641" marR="19641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en-US" sz="600" b="1" kern="1200" dirty="0">
                        <a:latin typeface="Cambria" panose="02040503050406030204" pitchFamily="18" charset="0"/>
                        <a:ea typeface="Cambria" panose="02040503050406030204" pitchFamily="18" charset="0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600" b="1" kern="1200" dirty="0" smtClean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TOTAL </a:t>
                      </a:r>
                      <a:endParaRPr lang="en-US" sz="600" b="1" kern="1200" dirty="0">
                        <a:latin typeface="Cambria" panose="02040503050406030204" pitchFamily="18" charset="0"/>
                        <a:ea typeface="Cambria" panose="02040503050406030204" pitchFamily="18" charset="0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600" b="1" kern="1200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NO. OF </a:t>
                      </a:r>
                    </a:p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600" b="1" kern="1200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OTHERS (PILFERAGE, </a:t>
                      </a:r>
                      <a:r>
                        <a:rPr lang="en-US" sz="600" b="1" kern="1200" dirty="0" smtClean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DISCOURTESY,</a:t>
                      </a:r>
                      <a:r>
                        <a:rPr lang="en-US" sz="600" b="1" kern="1200" baseline="0" dirty="0" smtClean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 PEBEC</a:t>
                      </a:r>
                      <a:r>
                        <a:rPr lang="en-US" sz="600" b="1" kern="1200" dirty="0" smtClean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 </a:t>
                      </a:r>
                      <a:r>
                        <a:rPr lang="en-US" sz="600" b="1" kern="1200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ETC) </a:t>
                      </a:r>
                      <a:endParaRPr lang="en-US" sz="600" b="1" kern="1200" dirty="0" smtClean="0">
                        <a:latin typeface="Cambria" panose="02040503050406030204" pitchFamily="18" charset="0"/>
                        <a:ea typeface="Cambria" panose="02040503050406030204" pitchFamily="18" charset="0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en-US" sz="600" b="1" dirty="0">
                        <a:solidFill>
                          <a:schemeClr val="bg1"/>
                        </a:solidFill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19641" marR="19641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600" b="1" kern="1200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TOTAL </a:t>
                      </a:r>
                    </a:p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600" b="1" kern="1200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NO. OF </a:t>
                      </a:r>
                    </a:p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  <a:tabLst>
                          <a:tab pos="384810" algn="l"/>
                        </a:tabLst>
                      </a:pPr>
                      <a:r>
                        <a:rPr lang="en-US" sz="600" b="1" kern="1200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COMPLAINTS </a:t>
                      </a:r>
                      <a:endParaRPr lang="en-US" sz="600" b="1" dirty="0">
                        <a:solidFill>
                          <a:schemeClr val="bg1"/>
                        </a:solidFill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2953" marR="2953" marT="1969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600" b="1" kern="1200" dirty="0" smtClean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TOTAL </a:t>
                      </a:r>
                      <a:endParaRPr lang="en-US" sz="600" b="1" kern="1200" dirty="0">
                        <a:latin typeface="Cambria" panose="02040503050406030204" pitchFamily="18" charset="0"/>
                        <a:ea typeface="Cambria" panose="02040503050406030204" pitchFamily="18" charset="0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600" b="1" kern="1200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NO. OF </a:t>
                      </a:r>
                    </a:p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  <a:tabLst>
                          <a:tab pos="384810" algn="l"/>
                        </a:tabLst>
                      </a:pPr>
                      <a:r>
                        <a:rPr lang="en-US" sz="600" b="1" kern="1200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RESOLVED </a:t>
                      </a:r>
                    </a:p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  <a:tabLst>
                          <a:tab pos="384810" algn="l"/>
                        </a:tabLst>
                      </a:pPr>
                      <a:r>
                        <a:rPr lang="en-US" sz="600" b="1" kern="1200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CASES/ </a:t>
                      </a:r>
                      <a:endParaRPr lang="en-US" sz="600" b="1" dirty="0">
                        <a:latin typeface="Cambria" panose="02040503050406030204" pitchFamily="18" charset="0"/>
                        <a:ea typeface="Cambria" panose="02040503050406030204" pitchFamily="18" charset="0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  <a:tabLst>
                          <a:tab pos="384810" algn="l"/>
                        </a:tabLst>
                      </a:pPr>
                      <a:r>
                        <a:rPr lang="en-US" sz="600" b="1" kern="1200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COMPENSATION </a:t>
                      </a:r>
                      <a:endParaRPr lang="en-US" sz="600" b="1" dirty="0">
                        <a:solidFill>
                          <a:schemeClr val="bg1"/>
                        </a:solidFill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2953" marR="2953" marT="1969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</a:tr>
              <a:tr h="467865">
                <a:tc vMerge="1">
                  <a:txBody>
                    <a:bodyPr/>
                    <a:lstStyle/>
                    <a:p>
                      <a:pPr algn="l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80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2953" marR="2953" marT="2953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80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2953" marR="2953" marT="2953" marB="0"/>
                </a:tc>
                <a:tc vMerge="1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80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0" marR="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GB" sz="600" b="1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NO. OF DELAYED FLIGHTS</a:t>
                      </a:r>
                      <a:endParaRPr lang="en-US" sz="600" b="1" dirty="0">
                        <a:solidFill>
                          <a:schemeClr val="bg1"/>
                        </a:solidFill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9057" marR="9057" marT="1969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600" b="1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% ON DELAYED </a:t>
                      </a:r>
                      <a:endParaRPr lang="en-US" sz="600" b="1" dirty="0">
                        <a:latin typeface="Cambria" panose="02040503050406030204" pitchFamily="18" charset="0"/>
                        <a:ea typeface="Cambria" panose="02040503050406030204" pitchFamily="18" charset="0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GB" sz="600" b="1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FLIGHTS</a:t>
                      </a:r>
                      <a:endParaRPr lang="en-US" sz="600" b="1" dirty="0">
                        <a:solidFill>
                          <a:schemeClr val="bg1"/>
                        </a:solidFill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9057" marR="9057" marT="1969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600" b="1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NO. OF CANCELLED FLIGHTS</a:t>
                      </a:r>
                      <a:endParaRPr lang="en-US" sz="600" b="1" dirty="0">
                        <a:solidFill>
                          <a:schemeClr val="bg1"/>
                        </a:solidFill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600" b="1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% ON </a:t>
                      </a:r>
                      <a:endParaRPr lang="en-GB" sz="600" b="1" dirty="0" smtClean="0">
                        <a:latin typeface="Cambria" panose="02040503050406030204" pitchFamily="18" charset="0"/>
                        <a:ea typeface="Cambria" panose="02040503050406030204" pitchFamily="18" charset="0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600" b="1" dirty="0" smtClean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CANCELLED </a:t>
                      </a:r>
                      <a:endParaRPr lang="en-US" sz="600" b="1" dirty="0">
                        <a:latin typeface="Cambria" panose="02040503050406030204" pitchFamily="18" charset="0"/>
                        <a:ea typeface="Cambria" panose="02040503050406030204" pitchFamily="18" charset="0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GB" sz="600" b="1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FLIGHTS</a:t>
                      </a:r>
                      <a:endParaRPr lang="en-US" sz="600" b="1" dirty="0">
                        <a:solidFill>
                          <a:schemeClr val="bg1"/>
                        </a:solidFill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80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80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2953" marR="2953" marT="1969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80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2953" marR="2953" marT="1969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80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2953" marR="2953" marT="1969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en-US" dirty="0"/>
                    </a:p>
                  </a:txBody>
                  <a:tcPr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en-US" dirty="0"/>
                    </a:p>
                  </a:txBody>
                  <a:tcPr marL="19641" marR="19641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360812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600" kern="1200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1</a:t>
                      </a:r>
                      <a:endParaRPr lang="en-US" sz="600" dirty="0"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2953" marR="2953" marT="295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00" b="0" u="none" strike="noStrike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AFRICA WORLD</a:t>
                      </a:r>
                      <a:endParaRPr lang="en-US" sz="600" b="0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45720" marR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1,367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286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21%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0%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1,300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1,324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52,194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52,970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GB" sz="1050" b="0" i="0" u="none" strike="noStrike" dirty="0">
                        <a:solidFill>
                          <a:srgbClr val="000000"/>
                        </a:solidFill>
                        <a:latin typeface="+mn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-</a:t>
                      </a:r>
                      <a:endParaRPr lang="en-GB" sz="105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8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8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5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360812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600" kern="1200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2</a:t>
                      </a:r>
                      <a:endParaRPr lang="en-US" sz="600" dirty="0"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2953" marR="2953" marT="295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00" b="0" u="none" strike="noStrike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AIR COTE D'IVOIRE</a:t>
                      </a:r>
                      <a:endParaRPr lang="en-US" sz="600" b="0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45720" marR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609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317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52%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12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2%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671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753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38,812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41,075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GB" sz="1050" b="0" i="0" u="none" strike="noStrike" dirty="0">
                        <a:solidFill>
                          <a:srgbClr val="000000"/>
                        </a:solidFill>
                        <a:latin typeface="+mn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-</a:t>
                      </a:r>
                      <a:endParaRPr lang="en-GB" sz="105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6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6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3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360812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600" kern="1200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3</a:t>
                      </a:r>
                      <a:endParaRPr lang="en-US" sz="600" dirty="0"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2953" marR="2953" marT="295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00" b="0" u="none" strike="noStrike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AIR FRANCE</a:t>
                      </a:r>
                      <a:endParaRPr lang="en-US" sz="600" b="0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45720" marR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450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147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33%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8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2%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5,480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4,689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79,758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85,241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GB" sz="1050" b="0" i="0" u="none" strike="noStrike" dirty="0">
                        <a:solidFill>
                          <a:srgbClr val="000000"/>
                        </a:solidFill>
                        <a:latin typeface="+mn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4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8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13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8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360812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GB" sz="600" dirty="0">
                          <a:latin typeface="Cambria" pitchFamily="18" charset="0"/>
                          <a:ea typeface="Cambria" panose="02040503050406030204" pitchFamily="18" charset="0"/>
                          <a:cs typeface="Times New Roman"/>
                        </a:rPr>
                        <a:t>4</a:t>
                      </a:r>
                      <a:endParaRPr lang="en-US" sz="600" dirty="0"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2953" marR="2953" marT="295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00" b="0" u="none" strike="noStrike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   AIR PEACE</a:t>
                      </a:r>
                      <a:endParaRPr lang="en-US" sz="600" b="0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1,258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532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42%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-</a:t>
                      </a:r>
                      <a:endParaRPr lang="en-GB" sz="105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0%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4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b="0" dirty="0" smtClean="0">
                          <a:latin typeface="+mn-lt"/>
                        </a:rPr>
                        <a:t>-</a:t>
                      </a:r>
                      <a:endParaRPr lang="en-GB" sz="1050" b="0" dirty="0">
                        <a:latin typeface="+mn-lt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b="0" dirty="0" smtClean="0">
                          <a:latin typeface="+mn-lt"/>
                        </a:rPr>
                        <a:t>-</a:t>
                      </a:r>
                      <a:endParaRPr lang="en-GB" sz="1050" b="0" dirty="0">
                        <a:latin typeface="+mn-lt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54,416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60,995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en-US" sz="1050" b="0" i="0" u="none" strike="noStrike" dirty="0">
                        <a:solidFill>
                          <a:srgbClr val="000000"/>
                        </a:solidFill>
                        <a:latin typeface="+mn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3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3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3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360812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GB" sz="600" dirty="0">
                          <a:latin typeface="Cambria" pitchFamily="18" charset="0"/>
                          <a:ea typeface="Cambria" panose="02040503050406030204" pitchFamily="18" charset="0"/>
                          <a:cs typeface="Times New Roman"/>
                        </a:rPr>
                        <a:t>5</a:t>
                      </a:r>
                      <a:endParaRPr lang="en-US" sz="600" dirty="0"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2953" marR="2953" marT="295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00" b="0" u="none" strike="noStrike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ASKY AIRLINE</a:t>
                      </a:r>
                      <a:endParaRPr lang="en-US" sz="600" b="0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45720" marR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1,097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470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43%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11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1%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879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710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92,148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96,363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GB" sz="1050" b="0" i="0" u="none" strike="noStrike" dirty="0">
                        <a:solidFill>
                          <a:srgbClr val="000000"/>
                        </a:solidFill>
                        <a:latin typeface="+mn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6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8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3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360812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GB" sz="600" dirty="0">
                          <a:latin typeface="Cambria" pitchFamily="18" charset="0"/>
                          <a:ea typeface="Cambria" panose="02040503050406030204" pitchFamily="18" charset="0"/>
                          <a:cs typeface="Times New Roman"/>
                        </a:rPr>
                        <a:t>6</a:t>
                      </a:r>
                      <a:endParaRPr lang="en-US" sz="600" dirty="0"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2953" marR="2953" marT="295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00" b="0" i="0" u="none" strike="noStrike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Cambria" panose="02040503050406030204" pitchFamily="18" charset="0"/>
                        </a:rPr>
                        <a:t>AZMAN AIR</a:t>
                      </a:r>
                      <a:endParaRPr lang="en-US" sz="600" b="0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45720" marR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-</a:t>
                      </a:r>
                      <a:endParaRPr lang="en-GB" sz="105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0%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-</a:t>
                      </a:r>
                      <a:endParaRPr lang="en-GB" sz="105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0%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-</a:t>
                      </a:r>
                      <a:endParaRPr lang="en-GB" sz="105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b="0" dirty="0" smtClean="0">
                          <a:latin typeface="+mn-lt"/>
                        </a:rPr>
                        <a:t>-</a:t>
                      </a:r>
                      <a:endParaRPr lang="en-GB" sz="1050" b="0" dirty="0">
                        <a:latin typeface="+mn-lt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b="0" dirty="0" smtClean="0">
                          <a:latin typeface="+mn-lt"/>
                        </a:rPr>
                        <a:t>-</a:t>
                      </a:r>
                      <a:endParaRPr lang="en-GB" sz="1050" b="0" dirty="0">
                        <a:latin typeface="+mn-lt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10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199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GB" sz="1050" b="0" i="0" u="none" strike="noStrike" dirty="0">
                        <a:solidFill>
                          <a:srgbClr val="000000"/>
                        </a:solidFill>
                        <a:latin typeface="+mn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-</a:t>
                      </a:r>
                      <a:endParaRPr lang="en-GB" sz="105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-</a:t>
                      </a:r>
                      <a:endParaRPr lang="en-GB" sz="105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-</a:t>
                      </a:r>
                      <a:endParaRPr lang="en-GB" sz="105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-</a:t>
                      </a:r>
                      <a:endParaRPr lang="en-GB" sz="105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360812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GB" sz="600" dirty="0">
                          <a:latin typeface="Cambria" pitchFamily="18" charset="0"/>
                          <a:ea typeface="Cambria" panose="02040503050406030204" pitchFamily="18" charset="0"/>
                          <a:cs typeface="Times New Roman"/>
                        </a:rPr>
                        <a:t>7</a:t>
                      </a:r>
                      <a:endParaRPr lang="en-US" sz="600" dirty="0"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2953" marR="2953" marT="295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00" b="0" u="none" strike="noStrike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BADR AIR</a:t>
                      </a:r>
                      <a:endParaRPr lang="en-US" sz="600" b="0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45720" marR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69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37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54%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-</a:t>
                      </a:r>
                      <a:endParaRPr lang="en-GB" sz="105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0%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-</a:t>
                      </a:r>
                      <a:endParaRPr lang="en-GB" sz="105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b="0" dirty="0" smtClean="0">
                          <a:latin typeface="+mn-lt"/>
                        </a:rPr>
                        <a:t>-</a:t>
                      </a:r>
                      <a:endParaRPr lang="en-GB" sz="1050" b="0" dirty="0">
                        <a:latin typeface="+mn-lt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b="0" dirty="0" smtClean="0">
                          <a:latin typeface="+mn-lt"/>
                        </a:rPr>
                        <a:t>-</a:t>
                      </a:r>
                      <a:endParaRPr lang="en-GB" sz="1050" b="0" dirty="0">
                        <a:latin typeface="+mn-lt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3,314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7,666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GB" sz="1050" b="0" i="0" u="none" strike="noStrike" dirty="0">
                        <a:solidFill>
                          <a:srgbClr val="000000"/>
                        </a:solidFill>
                        <a:latin typeface="+mn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-</a:t>
                      </a:r>
                      <a:endParaRPr lang="en-GB" sz="105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-</a:t>
                      </a:r>
                      <a:endParaRPr lang="en-GB" sz="105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360812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en-GB" sz="600" dirty="0">
                          <a:latin typeface="Cambria" pitchFamily="18" charset="0"/>
                          <a:ea typeface="Cambria" panose="02040503050406030204" pitchFamily="18" charset="0"/>
                        </a:rPr>
                        <a:t>8</a:t>
                      </a:r>
                      <a:endParaRPr lang="en-US" sz="600" dirty="0"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2953" marR="2953" marT="295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00" b="0" u="none" strike="noStrike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BRITISH AIRWAYS</a:t>
                      </a:r>
                      <a:endParaRPr lang="en-US" sz="600" b="0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45720" marR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616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158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26%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3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0%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2,814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2,703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125,905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147,233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GB" sz="1050" b="0" i="0" u="none" strike="noStrike" dirty="0">
                        <a:solidFill>
                          <a:srgbClr val="000000"/>
                        </a:solidFill>
                        <a:latin typeface="+mn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360812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en-GB" sz="600" dirty="0">
                          <a:latin typeface="Cambria" pitchFamily="18" charset="0"/>
                          <a:ea typeface="Cambria" panose="02040503050406030204" pitchFamily="18" charset="0"/>
                        </a:rPr>
                        <a:t>9</a:t>
                      </a:r>
                    </a:p>
                  </a:txBody>
                  <a:tcPr marL="2953" marR="2953" marT="295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GB" sz="600" b="0" i="0" u="none" strike="noStrike" dirty="0">
                          <a:solidFill>
                            <a:srgbClr val="000000"/>
                          </a:solidFill>
                          <a:latin typeface="Cambria" pitchFamily="18" charset="0"/>
                          <a:ea typeface="Cambria" panose="02040503050406030204" pitchFamily="18" charset="0"/>
                        </a:rPr>
                        <a:t>CRONOS AIR</a:t>
                      </a:r>
                      <a:endParaRPr lang="en-US" sz="600" b="0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45720" marR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53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41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77%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-</a:t>
                      </a:r>
                      <a:endParaRPr lang="en-GB" sz="105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0%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-</a:t>
                      </a:r>
                      <a:endParaRPr lang="en-GB" sz="105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b="0" dirty="0" smtClean="0">
                          <a:latin typeface="+mn-lt"/>
                        </a:rPr>
                        <a:t>-</a:t>
                      </a:r>
                      <a:endParaRPr lang="en-GB" sz="1050" b="0" dirty="0">
                        <a:latin typeface="+mn-lt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b="0" dirty="0" smtClean="0">
                          <a:latin typeface="+mn-lt"/>
                        </a:rPr>
                        <a:t>-</a:t>
                      </a:r>
                      <a:endParaRPr lang="en-GB" sz="1050" b="0" dirty="0">
                        <a:latin typeface="+mn-lt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1,796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2,114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GB" sz="1050" b="0" i="0" u="none" strike="noStrike" dirty="0">
                        <a:solidFill>
                          <a:srgbClr val="000000"/>
                        </a:solidFill>
                        <a:latin typeface="+mn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-</a:t>
                      </a:r>
                      <a:endParaRPr lang="en-GB" sz="105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-</a:t>
                      </a:r>
                      <a:endParaRPr lang="en-GB" sz="105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-</a:t>
                      </a:r>
                      <a:endParaRPr lang="en-GB" sz="105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-</a:t>
                      </a:r>
                      <a:endParaRPr lang="en-GB" sz="105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360812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en-GB" sz="600" dirty="0">
                          <a:latin typeface="Cambria" pitchFamily="18" charset="0"/>
                          <a:ea typeface="Cambria" panose="02040503050406030204" pitchFamily="18" charset="0"/>
                        </a:rPr>
                        <a:t>10</a:t>
                      </a:r>
                    </a:p>
                  </a:txBody>
                  <a:tcPr marL="2953" marR="2953" marT="295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00" b="0" u="none" strike="noStrike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DELTA AIRLINE</a:t>
                      </a:r>
                      <a:endParaRPr lang="en-US" sz="600" b="0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45720" marR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407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111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27%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10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2%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4,342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4,198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74,205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78,395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GB" sz="1050" b="0" i="0" u="none" strike="noStrike" dirty="0">
                        <a:solidFill>
                          <a:srgbClr val="000000"/>
                        </a:solidFill>
                        <a:latin typeface="+mn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6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8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7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360812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en-GB" sz="600" dirty="0">
                          <a:latin typeface="Cambria" pitchFamily="18" charset="0"/>
                          <a:ea typeface="Cambria" panose="02040503050406030204" pitchFamily="18" charset="0"/>
                        </a:rPr>
                        <a:t>11</a:t>
                      </a:r>
                    </a:p>
                  </a:txBody>
                  <a:tcPr marL="2953" marR="2953" marT="295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00" b="0" u="none" strike="noStrike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EGYPT AIR</a:t>
                      </a:r>
                      <a:endParaRPr lang="en-US" sz="600" b="0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45720" marR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706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350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50%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-</a:t>
                      </a:r>
                      <a:endParaRPr lang="en-GB" sz="105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0%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4,247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4,154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67,609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85,297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GB" sz="1050" b="0" i="0" u="none" strike="noStrike" dirty="0">
                        <a:solidFill>
                          <a:srgbClr val="000000"/>
                        </a:solidFill>
                        <a:latin typeface="+mn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-</a:t>
                      </a:r>
                      <a:endParaRPr lang="en-GB" sz="105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11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11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6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360812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en-GB" sz="600" dirty="0">
                          <a:latin typeface="Cambria" pitchFamily="18" charset="0"/>
                          <a:ea typeface="Cambria" panose="02040503050406030204" pitchFamily="18" charset="0"/>
                        </a:rPr>
                        <a:t>12</a:t>
                      </a:r>
                    </a:p>
                  </a:txBody>
                  <a:tcPr marL="2953" marR="2953" marT="295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00" b="0" u="none" strike="noStrike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EMIRATES</a:t>
                      </a:r>
                      <a:endParaRPr lang="en-US" sz="600" b="0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45720" marR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365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45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12%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-</a:t>
                      </a:r>
                      <a:endParaRPr lang="en-GB" sz="105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0%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-</a:t>
                      </a:r>
                      <a:endParaRPr lang="en-GB" sz="105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174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172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85,069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92,071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GB" sz="1050" b="0" i="0" u="none" strike="noStrike" dirty="0">
                        <a:solidFill>
                          <a:srgbClr val="000000"/>
                        </a:solidFill>
                        <a:latin typeface="+mn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4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5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5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360812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en-GB" sz="600" dirty="0">
                          <a:latin typeface="Cambria" pitchFamily="18" charset="0"/>
                          <a:ea typeface="Cambria" panose="02040503050406030204" pitchFamily="18" charset="0"/>
                        </a:rPr>
                        <a:t>13</a:t>
                      </a:r>
                    </a:p>
                  </a:txBody>
                  <a:tcPr marL="2953" marR="2953" marT="295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00" b="0" u="none" strike="noStrike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ETHIOPIAN AIR</a:t>
                      </a:r>
                      <a:endParaRPr lang="en-US" sz="600" b="0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45720" marR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1,080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395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37%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3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0%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1,380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1,141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198,514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221,372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GB" sz="1050" b="0" i="0" u="none" strike="noStrike" dirty="0">
                        <a:solidFill>
                          <a:srgbClr val="000000"/>
                        </a:solidFill>
                        <a:latin typeface="+mn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5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19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24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9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</a:tbl>
          </a:graphicData>
        </a:graphic>
      </p:graphicFrame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>
          <a:xfrm>
            <a:off x="11793693" y="6552981"/>
            <a:ext cx="277771" cy="188640"/>
          </a:xfrm>
        </p:spPr>
        <p:txBody>
          <a:bodyPr/>
          <a:lstStyle/>
          <a:p>
            <a:fld id="{BA8EB603-B53A-462C-9089-9D4AB954B978}" type="slidenum">
              <a:rPr lang="en-US" b="1" smtClean="0"/>
              <a:pPr/>
              <a:t>3</a:t>
            </a:fld>
            <a:endParaRPr lang="en-US" b="1" dirty="0"/>
          </a:p>
        </p:txBody>
      </p:sp>
      <p:graphicFrame>
        <p:nvGraphicFramePr>
          <p:cNvPr id="9" name="Object 8"/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4127052912"/>
              </p:ext>
            </p:extLst>
          </p:nvPr>
        </p:nvGraphicFramePr>
        <p:xfrm>
          <a:off x="11557064" y="64443"/>
          <a:ext cx="514400" cy="45589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3204" r:id="rId3" imgW="568482" imgH="638663" progId="">
                  <p:embed/>
                </p:oleObj>
              </mc:Choice>
              <mc:Fallback>
                <p:oleObj r:id="rId3" imgW="568482" imgH="638663" progId="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1557064" y="64443"/>
                        <a:ext cx="514400" cy="455890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8" name="Rectangle 7"/>
          <p:cNvSpPr/>
          <p:nvPr/>
        </p:nvSpPr>
        <p:spPr>
          <a:xfrm>
            <a:off x="2384621" y="537399"/>
            <a:ext cx="2592288" cy="123492"/>
          </a:xfrm>
          <a:prstGeom prst="rect">
            <a:avLst/>
          </a:prstGeom>
          <a:solidFill>
            <a:schemeClr val="bg2"/>
          </a:solidFill>
          <a:ln>
            <a:solidFill>
              <a:schemeClr val="bg2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GB" sz="900" b="1" dirty="0">
                <a:solidFill>
                  <a:schemeClr val="tx1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SUMMARY OF FLIGHT OPERATIONS</a:t>
            </a:r>
            <a:endParaRPr lang="en-US" sz="900" b="1" dirty="0">
              <a:solidFill>
                <a:schemeClr val="tx1"/>
              </a:solidFill>
              <a:latin typeface="Cambria" panose="02040503050406030204" pitchFamily="18" charset="0"/>
              <a:ea typeface="Cambria" panose="02040503050406030204" pitchFamily="18" charset="0"/>
            </a:endParaRPr>
          </a:p>
        </p:txBody>
      </p:sp>
      <p:sp>
        <p:nvSpPr>
          <p:cNvPr id="10" name="Rectangle 9"/>
          <p:cNvSpPr/>
          <p:nvPr/>
        </p:nvSpPr>
        <p:spPr>
          <a:xfrm>
            <a:off x="8922222" y="537399"/>
            <a:ext cx="2592288" cy="123492"/>
          </a:xfrm>
          <a:prstGeom prst="rect">
            <a:avLst/>
          </a:prstGeom>
          <a:solidFill>
            <a:schemeClr val="bg2"/>
          </a:solidFill>
          <a:ln>
            <a:solidFill>
              <a:schemeClr val="bg2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GB" sz="900" b="1" dirty="0">
                <a:solidFill>
                  <a:schemeClr val="tx1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SUMMARY OF FILED COMPLAINTS</a:t>
            </a:r>
            <a:endParaRPr lang="en-US" sz="900" b="1" dirty="0">
              <a:solidFill>
                <a:schemeClr val="tx1"/>
              </a:solidFill>
              <a:latin typeface="Cambria" panose="02040503050406030204" pitchFamily="18" charset="0"/>
              <a:ea typeface="Cambria" panose="020405030504060302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28041221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/>
      </p:par>
    </p:tn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 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37723469"/>
              </p:ext>
            </p:extLst>
          </p:nvPr>
        </p:nvGraphicFramePr>
        <p:xfrm>
          <a:off x="190127" y="836717"/>
          <a:ext cx="11380203" cy="5945039"/>
        </p:xfrm>
        <a:graphic>
          <a:graphicData uri="http://schemas.openxmlformats.org/drawingml/2006/table">
            <a:tbl>
              <a:tblPr/>
              <a:tblGrid>
                <a:gridCol w="189463"/>
                <a:gridCol w="852584"/>
                <a:gridCol w="473658"/>
                <a:gridCol w="378926"/>
                <a:gridCol w="378926"/>
                <a:gridCol w="378918"/>
                <a:gridCol w="369156"/>
                <a:gridCol w="377704"/>
                <a:gridCol w="472129"/>
                <a:gridCol w="295484"/>
                <a:gridCol w="319602"/>
                <a:gridCol w="290690"/>
                <a:gridCol w="421864"/>
                <a:gridCol w="390054"/>
                <a:gridCol w="284195"/>
                <a:gridCol w="358763"/>
                <a:gridCol w="304358"/>
                <a:gridCol w="451050"/>
                <a:gridCol w="401533"/>
                <a:gridCol w="378926"/>
                <a:gridCol w="378926"/>
                <a:gridCol w="378926"/>
                <a:gridCol w="378926"/>
                <a:gridCol w="378926"/>
                <a:gridCol w="491077"/>
                <a:gridCol w="456230"/>
                <a:gridCol w="663119"/>
                <a:gridCol w="486090"/>
              </a:tblGrid>
              <a:tr h="299250">
                <a:tc rowSpan="2">
                  <a:txBody>
                    <a:bodyPr/>
                    <a:lstStyle/>
                    <a:p>
                      <a:pPr algn="l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600" kern="1200" dirty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Arial"/>
                        </a:rPr>
                        <a:t>    </a:t>
                      </a:r>
                      <a:r>
                        <a:rPr lang="en-US" sz="60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Arial"/>
                        </a:rPr>
                        <a:t>S/N </a:t>
                      </a:r>
                      <a:endParaRPr lang="en-US" sz="60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6405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en-US" sz="600" b="1" kern="1200" dirty="0" smtClean="0">
                        <a:solidFill>
                          <a:srgbClr val="000000"/>
                        </a:solidFill>
                        <a:latin typeface="Cambria" pitchFamily="18" charset="0"/>
                        <a:ea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en-US" sz="600" b="1" kern="1200" dirty="0" smtClean="0">
                        <a:solidFill>
                          <a:srgbClr val="000000"/>
                        </a:solidFill>
                        <a:latin typeface="Cambria" pitchFamily="18" charset="0"/>
                        <a:ea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600" b="1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AIRLINES</a:t>
                      </a:r>
                      <a:r>
                        <a:rPr lang="en-US" sz="60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Calibri"/>
                          <a:cs typeface="Times New Roman"/>
                        </a:rPr>
                        <a:t> </a:t>
                      </a:r>
                      <a:endParaRPr lang="en-US" sz="60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6405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en-GB" sz="600" b="1" kern="1200" dirty="0" smtClean="0">
                        <a:solidFill>
                          <a:srgbClr val="000000"/>
                        </a:solidFill>
                        <a:latin typeface="Cambria" pitchFamily="18" charset="0"/>
                        <a:ea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GB" sz="600" b="1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JANUARY</a:t>
                      </a:r>
                      <a:endParaRPr lang="en-US" sz="600" b="1" kern="1200" dirty="0" smtClean="0">
                        <a:solidFill>
                          <a:srgbClr val="000000"/>
                        </a:solidFill>
                        <a:latin typeface="Cambria" pitchFamily="18" charset="0"/>
                        <a:ea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en-US" sz="600" b="1" kern="1200" dirty="0" smtClean="0">
                        <a:solidFill>
                          <a:srgbClr val="000000"/>
                        </a:solidFill>
                        <a:latin typeface="Cambria" pitchFamily="18" charset="0"/>
                        <a:ea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en-US" sz="600" b="1" kern="1200" dirty="0" smtClean="0">
                        <a:solidFill>
                          <a:srgbClr val="000000"/>
                        </a:solidFill>
                        <a:latin typeface="Cambria" pitchFamily="18" charset="0"/>
                        <a:ea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600" b="1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FEBRU</a:t>
                      </a:r>
                      <a:r>
                        <a:rPr lang="en-US" sz="600" b="1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ARY </a:t>
                      </a:r>
                      <a:r>
                        <a:rPr lang="en-US" sz="600" b="1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</a:t>
                      </a:r>
                      <a:endParaRPr lang="en-US" sz="60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en-GB" sz="600" b="1" dirty="0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GB" sz="600" b="1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MARCH </a:t>
                      </a:r>
                      <a:endParaRPr lang="en-US" sz="60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50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en-GB" sz="600" b="1" dirty="0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GB" sz="600" b="1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APRIL</a:t>
                      </a:r>
                      <a:endParaRPr lang="en-US" sz="60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50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en-GB" sz="600" b="1" dirty="0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GB" sz="600" b="1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MAY</a:t>
                      </a:r>
                      <a:endParaRPr lang="en-US" sz="60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50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en-GB" sz="600" b="1" dirty="0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GB" sz="600" b="1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JUNE</a:t>
                      </a:r>
                      <a:endParaRPr lang="en-US" sz="60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en-GB" sz="600" b="1" dirty="0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GB" sz="600" b="1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JULY</a:t>
                      </a:r>
                      <a:endParaRPr lang="en-US" sz="60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en-GB" sz="600" b="1" dirty="0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GB" sz="600" b="1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AUGUST</a:t>
                      </a:r>
                      <a:endParaRPr lang="en-US" sz="60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en-GB" sz="600" b="1" dirty="0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GB" sz="600" b="1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SEPTEMBER</a:t>
                      </a:r>
                      <a:endParaRPr lang="en-US" sz="60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en-GB" sz="600" b="1" dirty="0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GB" sz="600" b="1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OCTOBER</a:t>
                      </a:r>
                      <a:endParaRPr lang="en-US" sz="60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en-GB" sz="600" b="1" dirty="0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GB" sz="600" b="1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NOVERMBER</a:t>
                      </a:r>
                      <a:endParaRPr lang="en-US" sz="60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en-GB" sz="600" b="1" dirty="0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GB" sz="600" b="1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DECEMBER</a:t>
                      </a:r>
                      <a:endParaRPr lang="en-US" sz="60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en-US" sz="600" b="1" kern="1200" dirty="0" smtClean="0">
                        <a:solidFill>
                          <a:srgbClr val="000000"/>
                        </a:solidFill>
                        <a:latin typeface="Cambria" pitchFamily="18" charset="0"/>
                        <a:ea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600" b="1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Total </a:t>
                      </a:r>
                    </a:p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600" b="1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No.</a:t>
                      </a:r>
                      <a:r>
                        <a:rPr lang="en-US" sz="600" b="1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Of </a:t>
                      </a:r>
                    </a:p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kumimoji="0" lang="en-US" sz="6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mbria" pitchFamily="18" charset="0"/>
                          <a:ea typeface="Times New Roman"/>
                          <a:cs typeface="Times New Roman" pitchFamily="18" charset="0"/>
                        </a:rPr>
                        <a:t>Total Complaints</a:t>
                      </a:r>
                      <a:endParaRPr lang="en-US" sz="60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19641" marR="19641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en-US" sz="600" b="1" kern="1200" dirty="0" smtClean="0">
                        <a:solidFill>
                          <a:srgbClr val="000000"/>
                        </a:solidFill>
                        <a:latin typeface="Cambria" pitchFamily="18" charset="0"/>
                        <a:ea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600" b="1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Total</a:t>
                      </a:r>
                      <a:r>
                        <a:rPr lang="en-US" sz="600" b="1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</a:t>
                      </a:r>
                    </a:p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600" b="1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No.</a:t>
                      </a:r>
                      <a:r>
                        <a:rPr lang="en-US" sz="600" b="1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Of </a:t>
                      </a:r>
                      <a:r>
                        <a:rPr kumimoji="0" lang="en-US" sz="6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mbria" pitchFamily="18" charset="0"/>
                          <a:ea typeface="Times New Roman"/>
                          <a:cs typeface="Times New Roman" pitchFamily="18" charset="0"/>
                        </a:rPr>
                        <a:t>Resolved Cases</a:t>
                      </a:r>
                      <a:endParaRPr lang="en-US" sz="60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19641" marR="19641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713434">
                <a:tc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algn="l">
                        <a:lnSpc>
                          <a:spcPct val="150000"/>
                        </a:lnSpc>
                      </a:pPr>
                      <a:endParaRPr lang="en-US" sz="700" dirty="0">
                        <a:latin typeface="Cambria" pitchFamily="18" charset="0"/>
                        <a:ea typeface="Times New Roman"/>
                      </a:endParaRPr>
                    </a:p>
                  </a:txBody>
                  <a:tcPr marL="6405" marR="6405" marT="6405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55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No.</a:t>
                      </a:r>
                      <a:r>
                        <a:rPr lang="en-US" sz="55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Of </a:t>
                      </a:r>
                      <a:r>
                        <a:rPr kumimoji="0" lang="en-US" sz="55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mbria" pitchFamily="18" charset="0"/>
                          <a:ea typeface="Times New Roman"/>
                          <a:cs typeface="Times New Roman" pitchFamily="18" charset="0"/>
                        </a:rPr>
                        <a:t>Total Complaints</a:t>
                      </a:r>
                      <a:endParaRPr lang="en-US" sz="55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19641" marR="19641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55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No.</a:t>
                      </a:r>
                      <a:r>
                        <a:rPr lang="en-US" sz="55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Of </a:t>
                      </a:r>
                      <a:r>
                        <a:rPr kumimoji="0" lang="en-US" sz="55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mbria" pitchFamily="18" charset="0"/>
                          <a:ea typeface="Times New Roman"/>
                          <a:cs typeface="Times New Roman" pitchFamily="18" charset="0"/>
                        </a:rPr>
                        <a:t>Resolved Cases</a:t>
                      </a:r>
                      <a:endParaRPr lang="en-US" sz="55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19641" marR="19641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55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No.</a:t>
                      </a:r>
                      <a:r>
                        <a:rPr lang="en-US" sz="55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Of </a:t>
                      </a:r>
                      <a:r>
                        <a:rPr kumimoji="0" lang="en-US" sz="55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mbria" pitchFamily="18" charset="0"/>
                          <a:ea typeface="Times New Roman"/>
                          <a:cs typeface="Times New Roman" pitchFamily="18" charset="0"/>
                        </a:rPr>
                        <a:t>Total Complaints</a:t>
                      </a:r>
                      <a:endParaRPr lang="en-US" sz="55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19641" marR="19641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55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No.</a:t>
                      </a:r>
                      <a:r>
                        <a:rPr lang="en-US" sz="55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Of </a:t>
                      </a:r>
                      <a:r>
                        <a:rPr kumimoji="0" lang="en-US" sz="55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mbria" pitchFamily="18" charset="0"/>
                          <a:ea typeface="Times New Roman"/>
                          <a:cs typeface="Times New Roman" pitchFamily="18" charset="0"/>
                        </a:rPr>
                        <a:t>Resolved Cases</a:t>
                      </a:r>
                      <a:endParaRPr lang="en-US" sz="55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19641" marR="19641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55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No.</a:t>
                      </a:r>
                      <a:r>
                        <a:rPr lang="en-US" sz="55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Of </a:t>
                      </a:r>
                      <a:r>
                        <a:rPr kumimoji="0" lang="en-US" sz="55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mbria" pitchFamily="18" charset="0"/>
                          <a:ea typeface="Times New Roman"/>
                          <a:cs typeface="Times New Roman" pitchFamily="18" charset="0"/>
                        </a:rPr>
                        <a:t>Total Complaints</a:t>
                      </a:r>
                      <a:endParaRPr lang="en-US" sz="55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19641" marR="19641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55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No.</a:t>
                      </a:r>
                      <a:r>
                        <a:rPr lang="en-US" sz="55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Of </a:t>
                      </a:r>
                      <a:r>
                        <a:rPr kumimoji="0" lang="en-US" sz="55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mbria" pitchFamily="18" charset="0"/>
                          <a:ea typeface="Times New Roman"/>
                          <a:cs typeface="Times New Roman" pitchFamily="18" charset="0"/>
                        </a:rPr>
                        <a:t>Resolved Cases</a:t>
                      </a:r>
                      <a:endParaRPr lang="en-US" sz="55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19641" marR="19641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55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No.</a:t>
                      </a:r>
                      <a:r>
                        <a:rPr lang="en-US" sz="55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Of </a:t>
                      </a:r>
                      <a:r>
                        <a:rPr kumimoji="0" lang="en-US" sz="55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mbria" pitchFamily="18" charset="0"/>
                          <a:ea typeface="Times New Roman"/>
                          <a:cs typeface="Times New Roman" pitchFamily="18" charset="0"/>
                        </a:rPr>
                        <a:t>Total Complaints</a:t>
                      </a:r>
                      <a:endParaRPr lang="en-US" sz="55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19641" marR="19641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55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No.</a:t>
                      </a:r>
                      <a:r>
                        <a:rPr lang="en-US" sz="55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Of </a:t>
                      </a:r>
                      <a:r>
                        <a:rPr kumimoji="0" lang="en-US" sz="55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mbria" pitchFamily="18" charset="0"/>
                          <a:ea typeface="Times New Roman"/>
                          <a:cs typeface="Times New Roman" pitchFamily="18" charset="0"/>
                        </a:rPr>
                        <a:t>Resolved Cases</a:t>
                      </a:r>
                      <a:endParaRPr lang="en-US" sz="55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19641" marR="19641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55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No.</a:t>
                      </a:r>
                      <a:r>
                        <a:rPr lang="en-US" sz="55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Of </a:t>
                      </a:r>
                      <a:r>
                        <a:rPr kumimoji="0" lang="en-US" sz="55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mbria" pitchFamily="18" charset="0"/>
                          <a:ea typeface="Times New Roman"/>
                          <a:cs typeface="Times New Roman" pitchFamily="18" charset="0"/>
                        </a:rPr>
                        <a:t>Total Complaints</a:t>
                      </a:r>
                      <a:endParaRPr lang="en-US" sz="55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19641" marR="19641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55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No.</a:t>
                      </a:r>
                      <a:r>
                        <a:rPr lang="en-US" sz="55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Of </a:t>
                      </a:r>
                      <a:r>
                        <a:rPr kumimoji="0" lang="en-US" sz="55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mbria" pitchFamily="18" charset="0"/>
                          <a:ea typeface="Times New Roman"/>
                          <a:cs typeface="Times New Roman" pitchFamily="18" charset="0"/>
                        </a:rPr>
                        <a:t>Resolved Cases</a:t>
                      </a:r>
                      <a:endParaRPr lang="en-US" sz="55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19641" marR="19641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55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No.</a:t>
                      </a:r>
                      <a:r>
                        <a:rPr lang="en-US" sz="55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Of </a:t>
                      </a:r>
                      <a:r>
                        <a:rPr kumimoji="0" lang="en-US" sz="55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mbria" pitchFamily="18" charset="0"/>
                          <a:ea typeface="Times New Roman"/>
                          <a:cs typeface="Times New Roman" pitchFamily="18" charset="0"/>
                        </a:rPr>
                        <a:t>Total Complaints</a:t>
                      </a:r>
                      <a:endParaRPr lang="en-US" sz="55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19641" marR="19641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55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No.</a:t>
                      </a:r>
                      <a:r>
                        <a:rPr lang="en-US" sz="55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Of </a:t>
                      </a:r>
                      <a:r>
                        <a:rPr kumimoji="0" lang="en-US" sz="55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mbria" pitchFamily="18" charset="0"/>
                          <a:ea typeface="Times New Roman"/>
                          <a:cs typeface="Times New Roman" pitchFamily="18" charset="0"/>
                        </a:rPr>
                        <a:t>Resolved Cases</a:t>
                      </a:r>
                      <a:endParaRPr lang="en-US" sz="55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19641" marR="19641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55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No.</a:t>
                      </a:r>
                      <a:r>
                        <a:rPr lang="en-US" sz="55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Of </a:t>
                      </a:r>
                      <a:r>
                        <a:rPr kumimoji="0" lang="en-US" sz="55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mbria" pitchFamily="18" charset="0"/>
                          <a:ea typeface="Times New Roman"/>
                          <a:cs typeface="Times New Roman" pitchFamily="18" charset="0"/>
                        </a:rPr>
                        <a:t>Total Complaints</a:t>
                      </a:r>
                      <a:endParaRPr lang="en-US" sz="55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19641" marR="19641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55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No.</a:t>
                      </a:r>
                      <a:r>
                        <a:rPr lang="en-US" sz="55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Of </a:t>
                      </a:r>
                      <a:r>
                        <a:rPr kumimoji="0" lang="en-US" sz="55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mbria" pitchFamily="18" charset="0"/>
                          <a:ea typeface="Times New Roman"/>
                          <a:cs typeface="Times New Roman" pitchFamily="18" charset="0"/>
                        </a:rPr>
                        <a:t>Resolved Cases</a:t>
                      </a:r>
                      <a:endParaRPr lang="en-US" sz="55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19641" marR="19641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55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No.</a:t>
                      </a:r>
                      <a:r>
                        <a:rPr lang="en-US" sz="55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Of </a:t>
                      </a:r>
                      <a:r>
                        <a:rPr kumimoji="0" lang="en-US" sz="55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mbria" pitchFamily="18" charset="0"/>
                          <a:ea typeface="Times New Roman"/>
                          <a:cs typeface="Times New Roman" pitchFamily="18" charset="0"/>
                        </a:rPr>
                        <a:t>Total Complaints</a:t>
                      </a:r>
                      <a:endParaRPr lang="en-US" sz="55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19641" marR="19641" marT="4270" marB="0" vert="vert270" anchor="ctr"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55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No.</a:t>
                      </a:r>
                      <a:r>
                        <a:rPr lang="en-US" sz="55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Of </a:t>
                      </a:r>
                      <a:r>
                        <a:rPr kumimoji="0" lang="en-US" sz="55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mbria" pitchFamily="18" charset="0"/>
                          <a:ea typeface="Times New Roman"/>
                          <a:cs typeface="Times New Roman" pitchFamily="18" charset="0"/>
                        </a:rPr>
                        <a:t>Resolved Cases</a:t>
                      </a:r>
                      <a:endParaRPr lang="en-US" sz="55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19641" marR="19641" marT="4270" marB="0" vert="vert27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55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No.</a:t>
                      </a:r>
                      <a:r>
                        <a:rPr lang="en-US" sz="55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Of </a:t>
                      </a:r>
                      <a:r>
                        <a:rPr kumimoji="0" lang="en-US" sz="55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mbria" pitchFamily="18" charset="0"/>
                          <a:ea typeface="Times New Roman"/>
                          <a:cs typeface="Times New Roman" pitchFamily="18" charset="0"/>
                        </a:rPr>
                        <a:t>Total Complaints</a:t>
                      </a:r>
                      <a:endParaRPr lang="en-US" sz="55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19641" marR="19641" marT="4270" marB="0" vert="vert270" anchor="ctr"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55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No.</a:t>
                      </a:r>
                      <a:r>
                        <a:rPr lang="en-US" sz="55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Of </a:t>
                      </a:r>
                      <a:r>
                        <a:rPr kumimoji="0" lang="en-US" sz="55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mbria" pitchFamily="18" charset="0"/>
                          <a:ea typeface="Times New Roman"/>
                          <a:cs typeface="Times New Roman" pitchFamily="18" charset="0"/>
                        </a:rPr>
                        <a:t>Resolved Cases</a:t>
                      </a:r>
                      <a:endParaRPr lang="en-US" sz="55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19641" marR="19641" marT="4270" marB="0" vert="vert27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55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No.</a:t>
                      </a:r>
                      <a:r>
                        <a:rPr lang="en-US" sz="55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Of </a:t>
                      </a:r>
                      <a:r>
                        <a:rPr kumimoji="0" lang="en-US" sz="55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mbria" pitchFamily="18" charset="0"/>
                          <a:ea typeface="Times New Roman"/>
                          <a:cs typeface="Times New Roman" pitchFamily="18" charset="0"/>
                        </a:rPr>
                        <a:t>Total Complaints</a:t>
                      </a:r>
                      <a:endParaRPr lang="en-US" sz="55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19641" marR="19641" marT="4270" marB="0" vert="vert270" anchor="ctr"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55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No.</a:t>
                      </a:r>
                      <a:r>
                        <a:rPr lang="en-US" sz="55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Of </a:t>
                      </a:r>
                      <a:r>
                        <a:rPr kumimoji="0" lang="en-US" sz="55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mbria" pitchFamily="18" charset="0"/>
                          <a:ea typeface="Times New Roman"/>
                          <a:cs typeface="Times New Roman" pitchFamily="18" charset="0"/>
                        </a:rPr>
                        <a:t>Resolved Cases</a:t>
                      </a:r>
                      <a:endParaRPr lang="en-US" sz="55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19641" marR="19641" marT="4270" marB="0" vert="vert27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55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No.</a:t>
                      </a:r>
                      <a:r>
                        <a:rPr lang="en-US" sz="55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Of </a:t>
                      </a:r>
                      <a:r>
                        <a:rPr kumimoji="0" lang="en-US" sz="55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mbria" pitchFamily="18" charset="0"/>
                          <a:ea typeface="Times New Roman"/>
                          <a:cs typeface="Times New Roman" pitchFamily="18" charset="0"/>
                        </a:rPr>
                        <a:t>Total Complaints</a:t>
                      </a:r>
                      <a:endParaRPr lang="en-US" sz="55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19641" marR="19641" marT="4270" marB="0" vert="vert270" anchor="ctr"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55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No.</a:t>
                      </a:r>
                      <a:r>
                        <a:rPr lang="en-US" sz="55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Of </a:t>
                      </a:r>
                      <a:r>
                        <a:rPr kumimoji="0" lang="en-US" sz="55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mbria" pitchFamily="18" charset="0"/>
                          <a:ea typeface="Times New Roman"/>
                          <a:cs typeface="Times New Roman" pitchFamily="18" charset="0"/>
                        </a:rPr>
                        <a:t>Resolved Cases</a:t>
                      </a:r>
                      <a:endParaRPr lang="en-US" sz="55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19641" marR="19641" marT="4270" marB="0" vert="vert27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55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No.</a:t>
                      </a:r>
                      <a:r>
                        <a:rPr lang="en-US" sz="55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Of </a:t>
                      </a:r>
                      <a:r>
                        <a:rPr kumimoji="0" lang="en-US" sz="55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mbria" pitchFamily="18" charset="0"/>
                          <a:ea typeface="Times New Roman"/>
                          <a:cs typeface="Times New Roman" pitchFamily="18" charset="0"/>
                        </a:rPr>
                        <a:t>Total Complaints</a:t>
                      </a:r>
                      <a:endParaRPr lang="en-US" sz="55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19641" marR="19641" marT="4270" marB="0" vert="vert270" anchor="ctr"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55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No.</a:t>
                      </a:r>
                      <a:r>
                        <a:rPr lang="en-US" sz="55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Of </a:t>
                      </a:r>
                      <a:r>
                        <a:rPr kumimoji="0" lang="en-US" sz="55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mbria" pitchFamily="18" charset="0"/>
                          <a:ea typeface="Times New Roman"/>
                          <a:cs typeface="Times New Roman" pitchFamily="18" charset="0"/>
                        </a:rPr>
                        <a:t>Resolved Cases</a:t>
                      </a:r>
                      <a:endParaRPr lang="en-US" sz="55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19641" marR="19641" marT="4270" marB="0" vert="vert270" anchor="ctr"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>
                        <a:lnSpc>
                          <a:spcPts val="1505"/>
                        </a:lnSpc>
                        <a:spcAft>
                          <a:spcPts val="0"/>
                        </a:spcAft>
                      </a:pPr>
                      <a:endParaRPr lang="en-US" sz="62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19641" marR="19641" marT="4270" marB="0"/>
                </a:tc>
                <a:tc vMerge="1">
                  <a:txBody>
                    <a:bodyPr/>
                    <a:lstStyle/>
                    <a:p>
                      <a:pPr algn="ctr">
                        <a:lnSpc>
                          <a:spcPts val="1505"/>
                        </a:lnSpc>
                        <a:spcAft>
                          <a:spcPts val="0"/>
                        </a:spcAft>
                      </a:pPr>
                      <a:endParaRPr lang="en-US" sz="62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19641" marR="19641" marT="427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</a:tr>
              <a:tr h="470566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en-US" sz="900" b="0" kern="1200" dirty="0">
                        <a:solidFill>
                          <a:srgbClr val="000000"/>
                        </a:solidFill>
                        <a:latin typeface="+mn-lt"/>
                        <a:ea typeface="Cambria" panose="02040503050406030204" pitchFamily="18" charset="0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900" b="0" kern="1200" dirty="0">
                          <a:solidFill>
                            <a:srgbClr val="000000"/>
                          </a:solidFill>
                          <a:latin typeface="+mn-lt"/>
                          <a:ea typeface="Cambria" panose="02040503050406030204" pitchFamily="18" charset="0"/>
                          <a:cs typeface="Times New Roman"/>
                        </a:rPr>
                        <a:t>1 </a:t>
                      </a:r>
                      <a:endParaRPr lang="en-US" sz="900" b="0" dirty="0">
                        <a:latin typeface="+mn-lt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6405" marR="6405" marT="640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US" sz="900" b="0" dirty="0">
                          <a:solidFill>
                            <a:schemeClr val="tx1"/>
                          </a:solidFill>
                          <a:latin typeface="+mn-lt"/>
                          <a:ea typeface="Cambria" panose="02040503050406030204" pitchFamily="18" charset="0"/>
                        </a:rPr>
                        <a:t>AERO CONTRACTORS</a:t>
                      </a: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2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2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2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2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1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1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  <a:cs typeface="Calibri" panose="020F0502020204030204" pitchFamily="34" charset="0"/>
                        </a:rPr>
                        <a:t>1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  <a:cs typeface="Calibri" panose="020F050202020403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  <a:cs typeface="Calibri" panose="020F0502020204030204" pitchFamily="34" charset="0"/>
                        </a:rPr>
                        <a:t>1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  <a:cs typeface="Calibri" panose="020F050202020403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0" dirty="0" smtClean="0">
                          <a:latin typeface="+mj-lt"/>
                        </a:rPr>
                        <a:t>-</a:t>
                      </a:r>
                      <a:endParaRPr lang="en-GB" sz="1000" b="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0" dirty="0" smtClean="0">
                          <a:latin typeface="+mj-lt"/>
                        </a:rPr>
                        <a:t>-</a:t>
                      </a:r>
                      <a:endParaRPr lang="en-GB" sz="1000" b="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3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1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0" dirty="0" smtClean="0">
                          <a:latin typeface="+mj-lt"/>
                        </a:rPr>
                        <a:t>-</a:t>
                      </a:r>
                      <a:endParaRPr lang="en-GB" sz="1000" b="0" dirty="0"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0" dirty="0" smtClean="0">
                          <a:latin typeface="+mj-lt"/>
                        </a:rPr>
                        <a:t>-</a:t>
                      </a:r>
                      <a:endParaRPr lang="en-GB" sz="1000" b="0" dirty="0"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9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460578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en-US" sz="900" b="0" kern="1200" dirty="0">
                        <a:solidFill>
                          <a:srgbClr val="000000"/>
                        </a:solidFill>
                        <a:latin typeface="+mn-lt"/>
                        <a:ea typeface="Cambria" panose="02040503050406030204" pitchFamily="18" charset="0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900" b="0" kern="1200" dirty="0">
                          <a:solidFill>
                            <a:srgbClr val="000000"/>
                          </a:solidFill>
                          <a:latin typeface="+mn-lt"/>
                          <a:ea typeface="Cambria" panose="02040503050406030204" pitchFamily="18" charset="0"/>
                          <a:cs typeface="Times New Roman"/>
                        </a:rPr>
                        <a:t>2 </a:t>
                      </a:r>
                      <a:endParaRPr lang="en-US" sz="900" b="0" dirty="0">
                        <a:latin typeface="+mn-lt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6405" marR="6405" marT="640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US" sz="900" b="0" dirty="0">
                          <a:solidFill>
                            <a:schemeClr val="tx1"/>
                          </a:solidFill>
                          <a:latin typeface="+mn-lt"/>
                          <a:ea typeface="Cambria" panose="02040503050406030204" pitchFamily="18" charset="0"/>
                        </a:rPr>
                        <a:t>ARIK AIR</a:t>
                      </a: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4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3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2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1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  <a:cs typeface="Calibri" panose="020F0502020204030204" pitchFamily="34" charset="0"/>
                        </a:rPr>
                        <a:t>2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  <a:cs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  <a:cs typeface="Calibri" panose="020F0502020204030204" pitchFamily="34" charset="0"/>
                        </a:rPr>
                        <a:t>2 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  <a:cs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5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5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0" dirty="0" smtClean="0">
                          <a:latin typeface="+mj-lt"/>
                        </a:rPr>
                        <a:t>1</a:t>
                      </a:r>
                      <a:endParaRPr lang="en-GB" sz="1000" b="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0" dirty="0" smtClean="0">
                          <a:latin typeface="+mj-lt"/>
                        </a:rPr>
                        <a:t>-</a:t>
                      </a:r>
                      <a:endParaRPr lang="en-GB" sz="1000" b="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2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1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  <a:cs typeface="Calibri" panose="020F0502020204030204" pitchFamily="34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  <a:cs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  <a:cs typeface="Calibri" panose="020F0502020204030204" pitchFamily="34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  <a:cs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2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2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0" dirty="0" smtClean="0">
                          <a:latin typeface="+mj-lt"/>
                        </a:rPr>
                        <a:t>6</a:t>
                      </a:r>
                      <a:endParaRPr lang="en-GB" sz="1000" b="0" dirty="0"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0" dirty="0" smtClean="0">
                          <a:latin typeface="+mj-lt"/>
                        </a:rPr>
                        <a:t>5</a:t>
                      </a:r>
                      <a:endParaRPr lang="en-GB" sz="1000" b="0" dirty="0"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26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20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346749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en-US" sz="900" b="0" kern="1200" dirty="0">
                        <a:solidFill>
                          <a:srgbClr val="000000"/>
                        </a:solidFill>
                        <a:latin typeface="+mn-lt"/>
                        <a:ea typeface="Cambria" panose="02040503050406030204" pitchFamily="18" charset="0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900" b="0" kern="1200" dirty="0">
                          <a:solidFill>
                            <a:srgbClr val="000000"/>
                          </a:solidFill>
                          <a:latin typeface="+mn-lt"/>
                          <a:ea typeface="Cambria" panose="02040503050406030204" pitchFamily="18" charset="0"/>
                          <a:cs typeface="Times New Roman"/>
                        </a:rPr>
                        <a:t>3 </a:t>
                      </a:r>
                      <a:endParaRPr lang="en-US" sz="900" b="0" dirty="0">
                        <a:latin typeface="+mn-lt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6405" marR="6405" marT="640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900" b="0" dirty="0">
                        <a:solidFill>
                          <a:schemeClr val="tx1"/>
                        </a:solidFill>
                        <a:latin typeface="+mn-lt"/>
                        <a:ea typeface="Cambria" panose="02040503050406030204" pitchFamily="18" charset="0"/>
                      </a:endParaRPr>
                    </a:p>
                    <a:p>
                      <a:pPr algn="l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US" sz="900" b="0" dirty="0">
                          <a:solidFill>
                            <a:schemeClr val="tx1"/>
                          </a:solidFill>
                          <a:latin typeface="+mn-lt"/>
                          <a:ea typeface="Cambria" panose="02040503050406030204" pitchFamily="18" charset="0"/>
                        </a:rPr>
                        <a:t>AZMAN AIR</a:t>
                      </a: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3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1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  <a:cs typeface="Calibri" panose="020F0502020204030204" pitchFamily="34" charset="0"/>
                        </a:rPr>
                        <a:t>2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  <a:cs typeface="Calibri" panose="020F050202020403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  <a:cs typeface="Calibri" panose="020F0502020204030204" pitchFamily="34" charset="0"/>
                        </a:rPr>
                        <a:t>2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  <a:cs typeface="Calibri" panose="020F050202020403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2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2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0" dirty="0" smtClean="0">
                          <a:latin typeface="+mj-lt"/>
                        </a:rPr>
                        <a:t>1</a:t>
                      </a:r>
                      <a:endParaRPr lang="en-GB" sz="1000" b="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0" dirty="0" smtClean="0">
                          <a:latin typeface="+mj-lt"/>
                        </a:rPr>
                        <a:t>-</a:t>
                      </a:r>
                      <a:endParaRPr lang="en-GB" sz="1000" b="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1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1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0" dirty="0" smtClean="0">
                          <a:latin typeface="+mj-lt"/>
                        </a:rPr>
                        <a:t>-</a:t>
                      </a:r>
                      <a:endParaRPr lang="en-GB" sz="1000" b="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0" dirty="0" smtClean="0">
                          <a:latin typeface="+mj-lt"/>
                        </a:rPr>
                        <a:t>-</a:t>
                      </a:r>
                      <a:endParaRPr lang="en-GB" sz="1000" b="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 </a:t>
                      </a:r>
                      <a:r>
                        <a:rPr lang="en-GB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endParaRPr lang="en-GB" sz="10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 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1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1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0" dirty="0" smtClean="0">
                          <a:latin typeface="+mj-lt"/>
                        </a:rPr>
                        <a:t>-</a:t>
                      </a:r>
                      <a:endParaRPr lang="en-GB" sz="1000" b="0" dirty="0"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0" dirty="0" smtClean="0">
                          <a:latin typeface="+mj-lt"/>
                        </a:rPr>
                        <a:t>-</a:t>
                      </a:r>
                      <a:endParaRPr lang="en-GB" sz="1000" b="0" dirty="0"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32219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en-US" sz="900" b="0" kern="1200" dirty="0">
                        <a:solidFill>
                          <a:srgbClr val="000000"/>
                        </a:solidFill>
                        <a:latin typeface="+mn-lt"/>
                        <a:ea typeface="Cambria" panose="02040503050406030204" pitchFamily="18" charset="0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900" b="0" kern="1200" dirty="0">
                          <a:solidFill>
                            <a:srgbClr val="000000"/>
                          </a:solidFill>
                          <a:latin typeface="+mn-lt"/>
                          <a:ea typeface="Cambria" panose="02040503050406030204" pitchFamily="18" charset="0"/>
                          <a:cs typeface="Times New Roman"/>
                        </a:rPr>
                        <a:t>4 </a:t>
                      </a:r>
                      <a:endParaRPr lang="en-US" sz="900" b="0" dirty="0">
                        <a:latin typeface="+mn-lt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6405" marR="6405" marT="640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900" b="0" dirty="0">
                        <a:solidFill>
                          <a:schemeClr val="tx1"/>
                        </a:solidFill>
                        <a:latin typeface="+mn-lt"/>
                        <a:ea typeface="Cambria" panose="02040503050406030204" pitchFamily="18" charset="0"/>
                      </a:endParaRPr>
                    </a:p>
                    <a:p>
                      <a:pPr algn="l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US" sz="900" b="0" dirty="0">
                          <a:solidFill>
                            <a:schemeClr val="tx1"/>
                          </a:solidFill>
                          <a:latin typeface="+mn-lt"/>
                          <a:ea typeface="Cambria" panose="02040503050406030204" pitchFamily="18" charset="0"/>
                        </a:rPr>
                        <a:t>DANA AIR</a:t>
                      </a: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2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2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  <a:cs typeface="Calibri" panose="020F0502020204030204" pitchFamily="34" charset="0"/>
                        </a:rPr>
                        <a:t>1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  <a:cs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  <a:cs typeface="Calibri" panose="020F0502020204030204" pitchFamily="34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  <a:cs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0" dirty="0" smtClean="0">
                          <a:latin typeface="+mj-lt"/>
                        </a:rPr>
                        <a:t>-</a:t>
                      </a:r>
                      <a:endParaRPr lang="en-GB" sz="1000" b="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0" dirty="0" smtClean="0">
                          <a:latin typeface="+mj-lt"/>
                        </a:rPr>
                        <a:t>-</a:t>
                      </a:r>
                      <a:endParaRPr lang="en-GB" sz="1000" b="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1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1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0" dirty="0" smtClean="0">
                          <a:latin typeface="+mj-lt"/>
                        </a:rPr>
                        <a:t>1</a:t>
                      </a:r>
                      <a:endParaRPr lang="en-GB" sz="1000" b="0" dirty="0"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0" dirty="0" smtClean="0">
                          <a:latin typeface="+mj-lt"/>
                        </a:rPr>
                        <a:t>1</a:t>
                      </a:r>
                      <a:endParaRPr lang="en-GB" sz="1000" b="0" dirty="0"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392138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GB" sz="900" b="0" dirty="0" smtClean="0">
                          <a:latin typeface="+mn-lt"/>
                          <a:ea typeface="Cambria" panose="02040503050406030204" pitchFamily="18" charset="0"/>
                          <a:cs typeface="Times New Roman"/>
                        </a:rPr>
                        <a:t>5</a:t>
                      </a:r>
                      <a:endParaRPr lang="en-US" sz="900" b="0" dirty="0">
                        <a:latin typeface="+mn-lt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6405" marR="6405" marT="640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US" sz="900" b="0" dirty="0" smtClean="0">
                          <a:solidFill>
                            <a:schemeClr val="tx1"/>
                          </a:solidFill>
                          <a:latin typeface="+mn-lt"/>
                          <a:ea typeface="Cambria" panose="02040503050406030204" pitchFamily="18" charset="0"/>
                        </a:rPr>
                        <a:t>OVERLAND</a:t>
                      </a:r>
                      <a:endParaRPr lang="en-US" sz="900" b="0" dirty="0">
                        <a:solidFill>
                          <a:schemeClr val="tx1"/>
                        </a:solidFill>
                        <a:latin typeface="+mn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2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1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3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  <a:cs typeface="Calibri" panose="020F0502020204030204" pitchFamily="34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  <a:cs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  <a:cs typeface="Calibri" panose="020F0502020204030204" pitchFamily="34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  <a:cs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0" dirty="0" smtClean="0">
                          <a:latin typeface="+mj-lt"/>
                        </a:rPr>
                        <a:t>-</a:t>
                      </a:r>
                      <a:endParaRPr lang="en-GB" sz="1000" b="0" dirty="0">
                        <a:latin typeface="+mj-lt"/>
                      </a:endParaRP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0" dirty="0" smtClean="0">
                          <a:latin typeface="+mj-lt"/>
                        </a:rPr>
                        <a:t>-</a:t>
                      </a:r>
                      <a:endParaRPr lang="en-GB" sz="1000" b="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0" dirty="0" smtClean="0">
                          <a:latin typeface="+mj-lt"/>
                        </a:rPr>
                        <a:t>-</a:t>
                      </a:r>
                      <a:endParaRPr lang="en-GB" sz="1000" b="0" dirty="0">
                        <a:latin typeface="+mj-lt"/>
                      </a:endParaRP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0" dirty="0" smtClean="0">
                          <a:latin typeface="+mj-lt"/>
                        </a:rPr>
                        <a:t>-</a:t>
                      </a:r>
                      <a:endParaRPr lang="en-GB" sz="1000" b="0" dirty="0">
                        <a:latin typeface="+mj-lt"/>
                      </a:endParaRP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</a:t>
                      </a:r>
                    </a:p>
                  </a:txBody>
                  <a:tcPr marL="0" marR="0" marT="0" marB="0" anchor="ctr"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13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0" marR="0" marT="0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0" marR="0" marT="0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0" dirty="0" smtClean="0">
                          <a:latin typeface="+mj-lt"/>
                        </a:rPr>
                        <a:t>1</a:t>
                      </a:r>
                      <a:endParaRPr lang="en-GB" sz="1000" b="0" dirty="0">
                        <a:latin typeface="+mj-lt"/>
                      </a:endParaRPr>
                    </a:p>
                  </a:txBody>
                  <a:tcPr marL="0" marR="0" marT="0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0" dirty="0" smtClean="0">
                          <a:latin typeface="+mj-lt"/>
                        </a:rPr>
                        <a:t>1</a:t>
                      </a:r>
                      <a:endParaRPr lang="en-GB" sz="1000" b="0" dirty="0">
                        <a:latin typeface="+mj-lt"/>
                      </a:endParaRPr>
                    </a:p>
                  </a:txBody>
                  <a:tcPr marL="0" marR="0" marT="0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22</a:t>
                      </a:r>
                    </a:p>
                  </a:txBody>
                  <a:tcPr marL="0" marR="0" marT="0" marB="0" anchor="b"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80016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en-US" sz="900" b="0" kern="1200" dirty="0">
                        <a:solidFill>
                          <a:srgbClr val="000000"/>
                        </a:solidFill>
                        <a:latin typeface="+mn-lt"/>
                        <a:ea typeface="Cambria" panose="02040503050406030204" pitchFamily="18" charset="0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GB" sz="900" b="0" kern="1200" dirty="0" smtClean="0">
                          <a:solidFill>
                            <a:srgbClr val="000000"/>
                          </a:solidFill>
                          <a:latin typeface="+mn-lt"/>
                          <a:ea typeface="Cambria" panose="02040503050406030204" pitchFamily="18" charset="0"/>
                          <a:cs typeface="Times New Roman"/>
                        </a:rPr>
                        <a:t>6</a:t>
                      </a:r>
                      <a:endParaRPr lang="en-US" sz="900" b="0" dirty="0">
                        <a:latin typeface="+mn-lt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6405" marR="6405" marT="640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US" sz="900" b="0" dirty="0">
                          <a:solidFill>
                            <a:schemeClr val="tx1"/>
                          </a:solidFill>
                          <a:latin typeface="+mn-lt"/>
                          <a:ea typeface="Cambria" panose="02040503050406030204" pitchFamily="18" charset="0"/>
                        </a:rPr>
                        <a:t>AIR PEACE</a:t>
                      </a: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5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4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3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2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  <a:cs typeface="Calibri" panose="020F0502020204030204" pitchFamily="34" charset="0"/>
                        </a:rPr>
                        <a:t>17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  <a:cs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  <a:cs typeface="Calibri" panose="020F0502020204030204" pitchFamily="34" charset="0"/>
                        </a:rPr>
                        <a:t>17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  <a:cs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5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4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0" dirty="0" smtClean="0">
                          <a:latin typeface="+mj-lt"/>
                        </a:rPr>
                        <a:t>5</a:t>
                      </a:r>
                      <a:endParaRPr lang="en-GB" sz="1000" b="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0" dirty="0" smtClean="0">
                          <a:latin typeface="+mj-lt"/>
                        </a:rPr>
                        <a:t>4</a:t>
                      </a:r>
                      <a:endParaRPr lang="en-GB" sz="1000" b="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2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2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</a:t>
                      </a:r>
                    </a:p>
                  </a:txBody>
                  <a:tcPr marL="0" marR="0" marT="0" marB="0" anchor="ctr"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</a:t>
                      </a:r>
                      <a:endParaRPr lang="en-GB" sz="10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4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4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0" dirty="0" smtClean="0">
                          <a:latin typeface="+mj-lt"/>
                        </a:rPr>
                        <a:t>3</a:t>
                      </a:r>
                      <a:endParaRPr lang="en-GB" sz="1000" b="0" dirty="0"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0" dirty="0" smtClean="0">
                          <a:latin typeface="+mj-lt"/>
                        </a:rPr>
                        <a:t>2</a:t>
                      </a:r>
                      <a:endParaRPr lang="en-GB" sz="1000" b="0" dirty="0"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53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48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392138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en-US" sz="900" b="0" kern="1200" dirty="0">
                        <a:solidFill>
                          <a:srgbClr val="000000"/>
                        </a:solidFill>
                        <a:latin typeface="+mn-lt"/>
                        <a:ea typeface="Cambria" panose="02040503050406030204" pitchFamily="18" charset="0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900" b="0" kern="1200" dirty="0">
                          <a:solidFill>
                            <a:srgbClr val="000000"/>
                          </a:solidFill>
                          <a:latin typeface="+mn-lt"/>
                          <a:ea typeface="Cambria" panose="02040503050406030204" pitchFamily="18" charset="0"/>
                          <a:cs typeface="Times New Roman"/>
                        </a:rPr>
                        <a:t>7</a:t>
                      </a:r>
                      <a:r>
                        <a:rPr lang="en-US" sz="900" b="0" kern="1200" dirty="0" smtClean="0">
                          <a:solidFill>
                            <a:srgbClr val="000000"/>
                          </a:solidFill>
                          <a:latin typeface="+mn-lt"/>
                          <a:ea typeface="Cambria" panose="02040503050406030204" pitchFamily="18" charset="0"/>
                          <a:cs typeface="Times New Roman"/>
                        </a:rPr>
                        <a:t> </a:t>
                      </a:r>
                      <a:endParaRPr lang="en-US" sz="900" b="0" dirty="0">
                        <a:latin typeface="+mn-lt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6405" marR="6405" marT="640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900" b="0" dirty="0">
                          <a:solidFill>
                            <a:schemeClr val="tx1"/>
                          </a:solidFill>
                          <a:latin typeface="+mn-lt"/>
                          <a:ea typeface="Cambria" panose="02040503050406030204" pitchFamily="18" charset="0"/>
                        </a:rPr>
                        <a:t>MAX AIR</a:t>
                      </a:r>
                      <a:endParaRPr lang="en-US" sz="900" b="0" dirty="0">
                        <a:solidFill>
                          <a:schemeClr val="tx1"/>
                        </a:solidFill>
                        <a:latin typeface="+mn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  <a:cs typeface="Calibri" panose="020F0502020204030204" pitchFamily="34" charset="0"/>
                        </a:rPr>
                        <a:t>2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  <a:cs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  <a:cs typeface="Calibri" panose="020F0502020204030204" pitchFamily="34" charset="0"/>
                        </a:rPr>
                        <a:t>2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  <a:cs typeface="Calibri" panose="020F0502020204030204" pitchFamily="34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1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0" dirty="0" smtClean="0">
                          <a:latin typeface="+mj-lt"/>
                        </a:rPr>
                        <a:t>-</a:t>
                      </a:r>
                      <a:endParaRPr lang="en-GB" sz="1000" b="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0" dirty="0" smtClean="0">
                          <a:latin typeface="+mj-lt"/>
                        </a:rPr>
                        <a:t>-</a:t>
                      </a:r>
                      <a:endParaRPr lang="en-GB" sz="1000" b="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2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2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0" dirty="0" smtClean="0">
                          <a:latin typeface="+mj-lt"/>
                        </a:rPr>
                        <a:t>-</a:t>
                      </a:r>
                      <a:endParaRPr lang="en-GB" sz="1000" b="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0" dirty="0" smtClean="0">
                          <a:latin typeface="+mj-lt"/>
                        </a:rPr>
                        <a:t>-</a:t>
                      </a:r>
                      <a:endParaRPr lang="en-GB" sz="1000" b="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 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 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1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0" dirty="0" smtClean="0">
                          <a:latin typeface="+mj-lt"/>
                        </a:rPr>
                        <a:t>-</a:t>
                      </a:r>
                      <a:endParaRPr lang="en-GB" sz="1000" b="0" dirty="0"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0" dirty="0" smtClean="0">
                          <a:latin typeface="+mj-lt"/>
                        </a:rPr>
                        <a:t>-</a:t>
                      </a:r>
                      <a:endParaRPr lang="en-GB" sz="1000" b="0" dirty="0"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392138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900" b="0" dirty="0" smtClean="0">
                          <a:latin typeface="+mn-lt"/>
                          <a:ea typeface="Cambria" panose="02040503050406030204" pitchFamily="18" charset="0"/>
                          <a:cs typeface="Times New Roman"/>
                        </a:rPr>
                        <a:t>8</a:t>
                      </a:r>
                      <a:endParaRPr lang="en-US" sz="900" b="0" dirty="0">
                        <a:latin typeface="+mn-lt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6405" marR="6405" marT="640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900" b="0" dirty="0" smtClean="0">
                          <a:solidFill>
                            <a:schemeClr val="tx1"/>
                          </a:solidFill>
                          <a:latin typeface="+mn-lt"/>
                          <a:ea typeface="Cambria" panose="02040503050406030204" pitchFamily="18" charset="0"/>
                        </a:rPr>
                        <a:t>IBOM AIR</a:t>
                      </a:r>
                      <a:endParaRPr lang="en-US" sz="900" b="0" dirty="0">
                        <a:solidFill>
                          <a:schemeClr val="tx1"/>
                        </a:solidFill>
                        <a:latin typeface="+mn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3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1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  <a:cs typeface="Calibri" panose="020F0502020204030204" pitchFamily="34" charset="0"/>
                        </a:rPr>
                        <a:t>4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  <a:cs typeface="Calibri" panose="020F050202020403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  <a:cs typeface="Calibri" panose="020F0502020204030204" pitchFamily="34" charset="0"/>
                        </a:rPr>
                        <a:t>4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  <a:cs typeface="Calibri" panose="020F050202020403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1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1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0" dirty="0" smtClean="0">
                          <a:latin typeface="+mj-lt"/>
                        </a:rPr>
                        <a:t>3</a:t>
                      </a:r>
                      <a:endParaRPr lang="en-GB" sz="1000" b="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0" dirty="0" smtClean="0">
                          <a:latin typeface="+mj-lt"/>
                        </a:rPr>
                        <a:t>3</a:t>
                      </a:r>
                      <a:endParaRPr lang="en-GB" sz="1000" b="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1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1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</a:t>
                      </a:r>
                      <a:endParaRPr lang="en-GB" sz="10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2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2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0" dirty="0" smtClean="0">
                          <a:latin typeface="+mj-lt"/>
                        </a:rPr>
                        <a:t>-</a:t>
                      </a:r>
                      <a:endParaRPr lang="en-GB" sz="1000" b="0" dirty="0"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0" dirty="0" smtClean="0">
                          <a:latin typeface="+mj-lt"/>
                        </a:rPr>
                        <a:t>-</a:t>
                      </a:r>
                      <a:endParaRPr lang="en-GB" sz="1000" b="0" dirty="0"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24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21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392138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900" b="0" dirty="0" smtClean="0">
                          <a:latin typeface="+mn-lt"/>
                          <a:ea typeface="Cambria" panose="02040503050406030204" pitchFamily="18" charset="0"/>
                          <a:cs typeface="Times New Roman"/>
                        </a:rPr>
                        <a:t>9</a:t>
                      </a:r>
                      <a:endParaRPr lang="en-US" sz="900" b="0" dirty="0">
                        <a:latin typeface="+mn-lt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6405" marR="6405" marT="640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900" b="0" dirty="0">
                          <a:solidFill>
                            <a:schemeClr val="tx1"/>
                          </a:solidFill>
                          <a:latin typeface="+mn-lt"/>
                          <a:ea typeface="Cambria" panose="02040503050406030204" pitchFamily="18" charset="0"/>
                        </a:rPr>
                        <a:t>UNITED AIRLINES</a:t>
                      </a:r>
                      <a:endParaRPr lang="en-US" sz="900" b="0" dirty="0">
                        <a:solidFill>
                          <a:schemeClr val="tx1"/>
                        </a:solidFill>
                        <a:latin typeface="+mn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1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1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2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1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1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  <a:cs typeface="Calibri" panose="020F0502020204030204" pitchFamily="34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  <a:cs typeface="Calibri" panose="020F050202020403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  <a:cs typeface="Calibri" panose="020F0502020204030204" pitchFamily="34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  <a:cs typeface="Calibri" panose="020F050202020403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1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0" dirty="0" smtClean="0">
                          <a:latin typeface="+mj-lt"/>
                        </a:rPr>
                        <a:t>3</a:t>
                      </a:r>
                      <a:endParaRPr lang="en-GB" sz="1000" b="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0" dirty="0" smtClean="0">
                          <a:latin typeface="+mj-lt"/>
                        </a:rPr>
                        <a:t>3</a:t>
                      </a:r>
                      <a:endParaRPr lang="en-GB" sz="1000" b="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 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 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2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2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0" dirty="0" smtClean="0">
                          <a:latin typeface="+mj-lt"/>
                        </a:rPr>
                        <a:t>-</a:t>
                      </a:r>
                      <a:endParaRPr lang="en-GB" sz="1000" b="0" dirty="0"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0" dirty="0" smtClean="0">
                          <a:latin typeface="+mj-lt"/>
                        </a:rPr>
                        <a:t>-</a:t>
                      </a:r>
                      <a:endParaRPr lang="en-GB" sz="1000" b="0" dirty="0"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11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392138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900" b="0" dirty="0" smtClean="0">
                          <a:latin typeface="+mn-lt"/>
                          <a:ea typeface="Cambria" panose="02040503050406030204" pitchFamily="18" charset="0"/>
                          <a:cs typeface="Times New Roman"/>
                        </a:rPr>
                        <a:t>10</a:t>
                      </a:r>
                      <a:endParaRPr lang="en-US" sz="900" b="0" dirty="0">
                        <a:latin typeface="+mn-lt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6405" marR="6405" marT="640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US" sz="900" b="0" dirty="0" smtClean="0">
                          <a:solidFill>
                            <a:schemeClr val="tx1"/>
                          </a:solidFill>
                          <a:latin typeface="+mn-lt"/>
                          <a:ea typeface="Cambria" panose="02040503050406030204" pitchFamily="18" charset="0"/>
                        </a:rPr>
                        <a:t>GREEN AFRICA</a:t>
                      </a:r>
                      <a:endParaRPr lang="en-US" sz="900" b="0" dirty="0">
                        <a:solidFill>
                          <a:schemeClr val="tx1"/>
                        </a:solidFill>
                        <a:latin typeface="+mn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2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1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3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3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4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3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  <a:cs typeface="Calibri" panose="020F0502020204030204" pitchFamily="34" charset="0"/>
                        </a:rPr>
                        <a:t>3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  <a:cs typeface="Calibri" panose="020F050202020403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  <a:cs typeface="Calibri" panose="020F0502020204030204" pitchFamily="34" charset="0"/>
                        </a:rPr>
                        <a:t>1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  <a:cs typeface="Calibri" panose="020F050202020403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3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0" dirty="0" smtClean="0">
                          <a:latin typeface="+mj-lt"/>
                        </a:rPr>
                        <a:t>1</a:t>
                      </a:r>
                      <a:endParaRPr lang="en-GB" sz="1000" b="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0" dirty="0" smtClean="0">
                          <a:latin typeface="+mj-lt"/>
                        </a:rPr>
                        <a:t>-</a:t>
                      </a:r>
                      <a:endParaRPr lang="en-GB" sz="1000" b="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2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1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0" dirty="0" smtClean="0">
                          <a:latin typeface="+mj-lt"/>
                        </a:rPr>
                        <a:t>-</a:t>
                      </a:r>
                      <a:endParaRPr lang="en-GB" sz="1000" b="0" dirty="0"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0" dirty="0" smtClean="0">
                          <a:latin typeface="+mj-lt"/>
                        </a:rPr>
                        <a:t>-</a:t>
                      </a:r>
                      <a:endParaRPr lang="en-GB" sz="1000" b="0" dirty="0"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21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11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392138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900" b="0" dirty="0" smtClean="0">
                          <a:latin typeface="+mn-lt"/>
                          <a:ea typeface="Cambria" panose="02040503050406030204" pitchFamily="18" charset="0"/>
                          <a:cs typeface="Times New Roman"/>
                        </a:rPr>
                        <a:t>11</a:t>
                      </a:r>
                      <a:endParaRPr lang="en-US" sz="900" b="0" dirty="0">
                        <a:latin typeface="+mn-lt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6405" marR="6405" marT="640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US" sz="900" b="0" dirty="0" smtClean="0">
                          <a:solidFill>
                            <a:schemeClr val="tx1"/>
                          </a:solidFill>
                          <a:latin typeface="+mn-lt"/>
                          <a:ea typeface="Cambria" panose="02040503050406030204" pitchFamily="18" charset="0"/>
                        </a:rPr>
                        <a:t>VALUE JET</a:t>
                      </a:r>
                      <a:endParaRPr lang="en-US" sz="900" b="0" dirty="0">
                        <a:solidFill>
                          <a:schemeClr val="tx1"/>
                        </a:solidFill>
                        <a:latin typeface="+mn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  <a:cs typeface="Calibri" panose="020F0502020204030204" pitchFamily="34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  <a:cs typeface="Calibri" panose="020F050202020403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  <a:cs typeface="Calibri" panose="020F0502020204030204" pitchFamily="34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  <a:cs typeface="Calibri" panose="020F0502020204030204" pitchFamily="34" charset="0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0" dirty="0" smtClean="0">
                          <a:latin typeface="+mj-lt"/>
                        </a:rPr>
                        <a:t>-</a:t>
                      </a:r>
                      <a:endParaRPr lang="en-GB" sz="1000" b="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0" dirty="0" smtClean="0">
                          <a:latin typeface="+mj-lt"/>
                        </a:rPr>
                        <a:t>-</a:t>
                      </a:r>
                      <a:endParaRPr lang="en-GB" sz="1000" b="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endParaRPr lang="en-GB" sz="10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endParaRPr lang="en-GB" sz="10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endParaRPr lang="en-GB" sz="10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endParaRPr lang="en-GB" sz="10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 </a:t>
                      </a:r>
                      <a:r>
                        <a:rPr lang="en-GB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endParaRPr lang="en-GB" sz="10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 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1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1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0" dirty="0" smtClean="0">
                          <a:latin typeface="+mj-lt"/>
                        </a:rPr>
                        <a:t>-</a:t>
                      </a:r>
                      <a:endParaRPr lang="en-GB" sz="1000" b="0" dirty="0"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b="0" dirty="0" smtClean="0">
                          <a:latin typeface="+mj-lt"/>
                        </a:rPr>
                        <a:t>-</a:t>
                      </a:r>
                      <a:endParaRPr lang="en-GB" sz="1000" b="0" dirty="0"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349358"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770" b="1" kern="1200" dirty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TOTAL NO.</a:t>
                      </a:r>
                      <a:r>
                        <a:rPr lang="en-US" sz="770" b="1" kern="1200" baseline="0" dirty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OF </a:t>
                      </a:r>
                      <a:r>
                        <a:rPr kumimoji="0" lang="en-US" sz="77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mbria" pitchFamily="18" charset="0"/>
                          <a:ea typeface="Times New Roman"/>
                          <a:cs typeface="Times New Roman" pitchFamily="18" charset="0"/>
                        </a:rPr>
                        <a:t>COMPLAINTS</a:t>
                      </a:r>
                      <a:endParaRPr lang="en-US" sz="77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19641" marR="19641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en-US" sz="70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19641" marR="19641" marT="427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AD7FD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GB" sz="1100" b="1" dirty="0" smtClean="0">
                          <a:latin typeface="+mj-lt"/>
                          <a:ea typeface="Cambria" panose="02040503050406030204" pitchFamily="18" charset="0"/>
                        </a:rPr>
                        <a:t>7</a:t>
                      </a:r>
                      <a:endParaRPr lang="en-GB" sz="1100" b="1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50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anchor="ctr"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GB" sz="1100" b="1" dirty="0" smtClean="0">
                          <a:latin typeface="+mj-lt"/>
                          <a:ea typeface="Cambria" panose="02040503050406030204" pitchFamily="18" charset="0"/>
                        </a:rPr>
                        <a:t>21</a:t>
                      </a:r>
                      <a:endParaRPr lang="en-GB" sz="1100" b="1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50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anchor="ctr"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GB" sz="1100" b="1" dirty="0" smtClean="0">
                          <a:latin typeface="+mj-lt"/>
                          <a:ea typeface="Cambria" panose="02040503050406030204" pitchFamily="18" charset="0"/>
                        </a:rPr>
                        <a:t>17</a:t>
                      </a:r>
                      <a:endParaRPr lang="en-GB" sz="1100" b="1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en-GB" sz="1200" b="1" dirty="0"/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AD7FD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en-GB" sz="110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32</a:t>
                      </a:r>
                      <a:endParaRPr lang="en-GB" sz="1100" b="1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GB" sz="1000" b="1" i="0" u="none" strike="noStrike" dirty="0">
                        <a:solidFill>
                          <a:srgbClr val="000000"/>
                        </a:solidFill>
                        <a:effectLst/>
                        <a:latin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AD7FD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GB" sz="1100" b="1" dirty="0" smtClean="0">
                          <a:latin typeface="+mj-lt"/>
                        </a:rPr>
                        <a:t>18</a:t>
                      </a:r>
                      <a:endParaRPr lang="en-GB" sz="1100" b="1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en-GB" sz="1100" b="1" dirty="0"/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AD7FD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en-GB" sz="110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14</a:t>
                      </a:r>
                      <a:endParaRPr lang="en-GB" sz="1100" b="1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GB" sz="1100" b="1" i="0" u="none" strike="noStrike" dirty="0">
                        <a:solidFill>
                          <a:srgbClr val="000000"/>
                        </a:solidFill>
                        <a:effectLst/>
                        <a:latin typeface="Cambria" panose="02040503050406030204" pitchFamily="18" charset="0"/>
                      </a:endParaRPr>
                    </a:p>
                  </a:txBody>
                  <a:tcPr marL="9525" marR="9525" marT="9525" marB="0" anchor="ctr"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GB" sz="1100" b="1" dirty="0" smtClean="0">
                          <a:latin typeface="+mj-lt"/>
                        </a:rPr>
                        <a:t>11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GB" dirty="0"/>
                    </a:p>
                  </a:txBody>
                  <a:tcPr marL="9525" marR="9525" marT="9525" marB="0" anchor="ctr"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GB" sz="1100" b="1" dirty="0" smtClean="0">
                          <a:latin typeface="+mj-lt"/>
                        </a:rPr>
                        <a:t>7</a:t>
                      </a:r>
                      <a:endParaRPr lang="en-GB" sz="1100" b="1" dirty="0">
                        <a:latin typeface="+mj-lt"/>
                      </a:endParaRPr>
                    </a:p>
                  </a:txBody>
                  <a:tcPr marL="9525" marR="9525" marT="9525" marB="0" anchor="ctr"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en-US" sz="1000" b="1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</a:endParaRPr>
                    </a:p>
                  </a:txBody>
                  <a:tcPr marL="9525" marR="9525" marT="9525" marB="0" anchor="ctr"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GB" sz="1100" b="1" dirty="0" smtClean="0">
                          <a:latin typeface="+mj-lt"/>
                        </a:rPr>
                        <a:t>5</a:t>
                      </a:r>
                      <a:endParaRPr lang="en-GB" sz="1100" b="1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algn="ctr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1100" b="1" dirty="0">
                        <a:latin typeface="Cambria" pitchFamily="18" charset="0"/>
                        <a:ea typeface="Times New Roman"/>
                      </a:endParaRPr>
                    </a:p>
                  </a:txBody>
                  <a:tcPr marL="68580" marR="68580" marT="0" marB="0" anchor="ctr"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GB" sz="1100" b="1" dirty="0" smtClean="0">
                          <a:latin typeface="+mj-lt"/>
                        </a:rPr>
                        <a:t>16</a:t>
                      </a:r>
                      <a:endParaRPr lang="en-GB" sz="1100" b="1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en-GB" sz="850" b="1" dirty="0">
                        <a:latin typeface="Cambria" panose="02040503050406030204" pitchFamily="18" charset="0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GB" sz="1100" b="1" dirty="0" smtClean="0">
                          <a:latin typeface="+mj-lt"/>
                        </a:rPr>
                        <a:t>29</a:t>
                      </a:r>
                      <a:endParaRPr lang="en-GB" sz="1100" b="1" dirty="0">
                        <a:latin typeface="+mj-lt"/>
                      </a:endParaRPr>
                    </a:p>
                  </a:txBody>
                  <a:tcPr marL="9524" marR="9524" marT="9525" marB="0" anchor="ctr"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GB" sz="1100" b="1" dirty="0" smtClean="0">
                          <a:latin typeface="+mj-lt"/>
                        </a:rPr>
                        <a:t>11</a:t>
                      </a:r>
                      <a:endParaRPr lang="en-GB" sz="1100" b="1" dirty="0">
                        <a:latin typeface="+mj-lt"/>
                      </a:endParaRPr>
                    </a:p>
                  </a:txBody>
                  <a:tcPr marL="9524" marR="9524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GB" sz="1200" b="1" dirty="0" smtClean="0">
                          <a:latin typeface="+mj-lt"/>
                        </a:rPr>
                        <a:t>188</a:t>
                      </a:r>
                      <a:endParaRPr lang="en-GB" sz="1200" b="1" dirty="0">
                        <a:latin typeface="+mj-lt"/>
                      </a:endParaRPr>
                    </a:p>
                  </a:txBody>
                  <a:tcPr marL="9524" marR="9524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sz="800" b="1" i="0" u="none" strike="noStrike" dirty="0">
                        <a:solidFill>
                          <a:srgbClr val="000000"/>
                        </a:solidFill>
                        <a:latin typeface="Cambri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AD7FD"/>
                    </a:solidFill>
                  </a:tcPr>
                </a:tc>
              </a:tr>
              <a:tr h="349358"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770" b="1" kern="1200" dirty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TOTAL </a:t>
                      </a:r>
                      <a:r>
                        <a:rPr lang="en-US" sz="770" b="1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NO</a:t>
                      </a:r>
                      <a:r>
                        <a:rPr lang="en-US" sz="770" b="1" kern="1200" dirty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.</a:t>
                      </a:r>
                      <a:r>
                        <a:rPr lang="en-US" sz="770" b="1" kern="1200" baseline="0" dirty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OF </a:t>
                      </a:r>
                      <a:endParaRPr lang="en-US" sz="770" b="1" kern="1200" baseline="0" dirty="0" smtClean="0">
                        <a:solidFill>
                          <a:srgbClr val="000000"/>
                        </a:solidFill>
                        <a:latin typeface="Cambria" pitchFamily="18" charset="0"/>
                        <a:ea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kumimoji="0" lang="en-US" sz="77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mbria" pitchFamily="18" charset="0"/>
                          <a:ea typeface="Times New Roman"/>
                          <a:cs typeface="Times New Roman" pitchFamily="18" charset="0"/>
                        </a:rPr>
                        <a:t>RESOLVED CASES</a:t>
                      </a:r>
                      <a:endParaRPr lang="en-US" sz="77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19641" marR="19641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en-US" sz="70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19641" marR="19641" marT="427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E6FE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GB" sz="1100" b="1" dirty="0" smtClean="0">
                          <a:latin typeface="+mj-lt"/>
                          <a:ea typeface="Cambria" panose="02040503050406030204" pitchFamily="18" charset="0"/>
                        </a:rPr>
                        <a:t>5</a:t>
                      </a:r>
                      <a:endParaRPr lang="en-GB" sz="1100" b="1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50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anchor="ctr"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GB" sz="1100" b="1" dirty="0" smtClean="0">
                          <a:latin typeface="+mj-lt"/>
                          <a:ea typeface="Cambria" panose="02040503050406030204" pitchFamily="18" charset="0"/>
                        </a:rPr>
                        <a:t>14</a:t>
                      </a:r>
                      <a:endParaRPr lang="en-GB" sz="1100" b="1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50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anchor="ctr"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GB" sz="1100" b="1" dirty="0" smtClean="0">
                          <a:latin typeface="+mj-lt"/>
                          <a:ea typeface="Cambria" panose="02040503050406030204" pitchFamily="18" charset="0"/>
                        </a:rPr>
                        <a:t>10</a:t>
                      </a:r>
                      <a:endParaRPr lang="en-GB" sz="1100" b="1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50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GB" sz="1100" b="1" dirty="0" smtClean="0">
                          <a:latin typeface="+mj-lt"/>
                        </a:rPr>
                        <a:t>29</a:t>
                      </a:r>
                      <a:endParaRPr lang="en-GB" sz="1100" b="1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GB" sz="650" b="1" i="0" u="none" strike="noStrike" dirty="0" smtClean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GB" sz="1100" b="1" dirty="0" smtClean="0">
                          <a:latin typeface="+mj-lt"/>
                        </a:rPr>
                        <a:t>12</a:t>
                      </a:r>
                      <a:endParaRPr lang="en-GB" sz="1100" b="1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GB" sz="650" b="1" i="0" u="none" strike="noStrike" dirty="0" smtClean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GB" sz="1100" b="1" dirty="0" smtClean="0">
                          <a:latin typeface="+mj-lt"/>
                        </a:rPr>
                        <a:t>10</a:t>
                      </a:r>
                      <a:endParaRPr lang="en-GB" sz="1100" b="1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GB" sz="500" b="0" i="0" u="none" strike="noStrike" dirty="0">
                        <a:solidFill>
                          <a:srgbClr val="000000"/>
                        </a:solidFill>
                        <a:latin typeface="Cambria" panose="02040503050406030204" pitchFamily="18" charset="0"/>
                        <a:ea typeface="Cambria" panose="02040503050406030204" pitchFamily="18" charset="0"/>
                      </a:endParaRPr>
                    </a:p>
                  </a:txBody>
                  <a:tcPr marL="6405" marR="6405" marT="4270" marB="0" anchor="ctr"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GB" sz="1100" b="1" dirty="0" smtClean="0">
                          <a:latin typeface="+mj-lt"/>
                        </a:rPr>
                        <a:t>8</a:t>
                      </a:r>
                      <a:endParaRPr lang="en-GB" sz="1100" b="1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50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anchor="ctr"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GB" sz="1100" b="1" dirty="0" smtClean="0">
                          <a:latin typeface="+mj-lt"/>
                        </a:rPr>
                        <a:t>7</a:t>
                      </a:r>
                      <a:endParaRPr lang="en-GB" sz="1100" b="1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50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anchor="ctr"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GB" sz="1100" b="1" dirty="0" smtClean="0">
                          <a:latin typeface="+mj-lt"/>
                        </a:rPr>
                        <a:t>3</a:t>
                      </a:r>
                      <a:endParaRPr lang="en-GB" sz="1100" b="1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50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anchor="ctr"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GB" sz="1100" b="1" dirty="0" smtClean="0">
                          <a:latin typeface="+mj-lt"/>
                        </a:rPr>
                        <a:t>14</a:t>
                      </a:r>
                      <a:endParaRPr lang="en-GB" sz="1100" b="1" dirty="0">
                        <a:latin typeface="+mj-lt"/>
                      </a:endParaRPr>
                    </a:p>
                  </a:txBody>
                  <a:tcPr marL="9524" marR="9524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GB" sz="1100" b="1" dirty="0" smtClean="0">
                          <a:latin typeface="+mj-lt"/>
                        </a:rPr>
                        <a:t>14</a:t>
                      </a:r>
                      <a:endParaRPr lang="en-GB" sz="1100" b="1" dirty="0">
                        <a:latin typeface="+mj-lt"/>
                      </a:endParaRPr>
                    </a:p>
                  </a:txBody>
                  <a:tcPr marL="9524" marR="9524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GB" sz="1100" b="1" dirty="0" smtClean="0">
                          <a:latin typeface="+mj-lt"/>
                        </a:rPr>
                        <a:t>9</a:t>
                      </a:r>
                      <a:endParaRPr lang="en-GB" sz="1100" b="1" dirty="0">
                        <a:latin typeface="+mj-lt"/>
                      </a:endParaRPr>
                    </a:p>
                  </a:txBody>
                  <a:tcPr marL="9524" marR="9524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GB" sz="1200" b="1" dirty="0" smtClean="0">
                          <a:latin typeface="+mj-lt"/>
                        </a:rPr>
                        <a:t>135</a:t>
                      </a:r>
                      <a:endParaRPr lang="en-GB" sz="1200" b="1" dirty="0">
                        <a:latin typeface="+mj-lt"/>
                      </a:endParaRPr>
                    </a:p>
                  </a:txBody>
                  <a:tcPr marL="9524" marR="9524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sz="800" b="1" i="0" u="none" strike="noStrike" dirty="0">
                        <a:solidFill>
                          <a:srgbClr val="000000"/>
                        </a:solidFill>
                        <a:latin typeface="Cambri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90000"/>
                      </a:schemeClr>
                    </a:solidFill>
                  </a:tcPr>
                </a:tc>
              </a:tr>
            </a:tbl>
          </a:graphicData>
        </a:graphic>
      </p:graphicFrame>
      <p:sp>
        <p:nvSpPr>
          <p:cNvPr id="31746" name="Rectangle 2"/>
          <p:cNvSpPr>
            <a:spLocks noChangeArrowheads="1"/>
          </p:cNvSpPr>
          <p:nvPr/>
        </p:nvSpPr>
        <p:spPr bwMode="auto">
          <a:xfrm>
            <a:off x="3233679" y="97795"/>
            <a:ext cx="5724644" cy="26161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indent="457200" algn="just" fontAlgn="base">
              <a:spcBef>
                <a:spcPct val="0"/>
              </a:spcBef>
              <a:spcAft>
                <a:spcPct val="0"/>
              </a:spcAft>
            </a:pPr>
            <a:r>
              <a:rPr lang="en-US" sz="1100" dirty="0">
                <a:solidFill>
                  <a:prstClr val="black"/>
                </a:solidFill>
                <a:ea typeface="Calibri" pitchFamily="34" charset="0"/>
                <a:cs typeface="Times New Roman" pitchFamily="18" charset="0"/>
              </a:rPr>
              <a:t>						</a:t>
            </a:r>
            <a:endParaRPr lang="en-US" dirty="0">
              <a:solidFill>
                <a:prstClr val="black"/>
              </a:solidFill>
              <a:latin typeface="Arial" pitchFamily="34" charset="0"/>
            </a:endParaRPr>
          </a:p>
        </p:txBody>
      </p:sp>
      <p:sp>
        <p:nvSpPr>
          <p:cNvPr id="31747" name="Rectangle 3"/>
          <p:cNvSpPr>
            <a:spLocks noChangeArrowheads="1"/>
          </p:cNvSpPr>
          <p:nvPr/>
        </p:nvSpPr>
        <p:spPr bwMode="auto">
          <a:xfrm>
            <a:off x="1703512" y="169279"/>
            <a:ext cx="8741150" cy="61555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indent="457200" algn="ctr" fontAlgn="base">
              <a:spcBef>
                <a:spcPct val="0"/>
              </a:spcBef>
              <a:spcAft>
                <a:spcPct val="0"/>
              </a:spcAft>
              <a:tabLst>
                <a:tab pos="384175" algn="l"/>
              </a:tabLst>
            </a:pPr>
            <a:r>
              <a:rPr lang="en-GB" sz="1100" b="1" smtClean="0">
                <a:solidFill>
                  <a:prstClr val="black"/>
                </a:solidFill>
                <a:latin typeface="Cambria" pitchFamily="18" charset="0"/>
                <a:ea typeface="Calibri" pitchFamily="34" charset="0"/>
                <a:cs typeface="Times New Roman" pitchFamily="18" charset="0"/>
              </a:rPr>
              <a:t>NIGERIA </a:t>
            </a:r>
            <a:r>
              <a:rPr lang="en-GB" sz="1100" b="1" dirty="0">
                <a:solidFill>
                  <a:prstClr val="black"/>
                </a:solidFill>
                <a:latin typeface="Cambria" pitchFamily="18" charset="0"/>
                <a:ea typeface="Calibri" pitchFamily="34" charset="0"/>
                <a:cs typeface="Times New Roman" pitchFamily="18" charset="0"/>
              </a:rPr>
              <a:t>CIVIL AVIATION AUTHORITY</a:t>
            </a:r>
          </a:p>
          <a:p>
            <a:pPr indent="457200" algn="ctr" fontAlgn="base">
              <a:spcBef>
                <a:spcPct val="0"/>
              </a:spcBef>
              <a:spcAft>
                <a:spcPct val="0"/>
              </a:spcAft>
              <a:tabLst>
                <a:tab pos="384175" algn="l"/>
              </a:tabLst>
            </a:pPr>
            <a:r>
              <a:rPr lang="en-US" sz="1100" b="1" dirty="0">
                <a:solidFill>
                  <a:prstClr val="black"/>
                </a:solidFill>
                <a:latin typeface="Cambria" pitchFamily="18" charset="0"/>
                <a:ea typeface="Calibri" pitchFamily="34" charset="0"/>
                <a:cs typeface="Times New Roman" pitchFamily="18" charset="0"/>
              </a:rPr>
              <a:t>TOTAL COMPLAINTS/ RESOLVED CASES: DOMESTIC AIRLINE OPERATIONS </a:t>
            </a:r>
            <a:endParaRPr lang="en-US" sz="1100" dirty="0">
              <a:solidFill>
                <a:prstClr val="black"/>
              </a:solidFill>
              <a:latin typeface="Cambria" pitchFamily="18" charset="0"/>
            </a:endParaRPr>
          </a:p>
          <a:p>
            <a:pPr indent="457200" algn="ctr" eaLnBrk="0" fontAlgn="base" hangingPunct="0">
              <a:spcBef>
                <a:spcPct val="0"/>
              </a:spcBef>
              <a:spcAft>
                <a:spcPct val="0"/>
              </a:spcAft>
              <a:tabLst>
                <a:tab pos="384175" algn="l"/>
              </a:tabLst>
            </a:pPr>
            <a:r>
              <a:rPr lang="en-US" sz="1100" b="1" dirty="0">
                <a:solidFill>
                  <a:prstClr val="black"/>
                </a:solidFill>
                <a:latin typeface="Cambria" pitchFamily="18" charset="0"/>
                <a:ea typeface="Calibri" pitchFamily="34" charset="0"/>
                <a:cs typeface="Times New Roman" pitchFamily="18" charset="0"/>
              </a:rPr>
              <a:t>(JANUARY –  DECEMBER, </a:t>
            </a:r>
            <a:r>
              <a:rPr lang="en-US" sz="1100" b="1" dirty="0" smtClean="0">
                <a:solidFill>
                  <a:prstClr val="black"/>
                </a:solidFill>
                <a:latin typeface="Cambria" pitchFamily="18" charset="0"/>
                <a:ea typeface="Calibri" pitchFamily="34" charset="0"/>
                <a:cs typeface="Times New Roman" pitchFamily="18" charset="0"/>
              </a:rPr>
              <a:t>2022)</a:t>
            </a:r>
            <a:endParaRPr lang="en-US" sz="1100" dirty="0">
              <a:solidFill>
                <a:prstClr val="black"/>
              </a:solidFill>
              <a:latin typeface="Cambria" pitchFamily="18" charset="0"/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>
          <a:xfrm>
            <a:off x="11649677" y="6375715"/>
            <a:ext cx="347461" cy="274320"/>
          </a:xfrm>
        </p:spPr>
        <p:txBody>
          <a:bodyPr/>
          <a:lstStyle/>
          <a:p>
            <a:fld id="{8D2F9CA4-9937-4A99-BDB3-FF54C592ED21}" type="slidenum">
              <a:rPr lang="en-US" b="1" smtClean="0">
                <a:solidFill>
                  <a:prstClr val="black">
                    <a:tint val="75000"/>
                  </a:prstClr>
                </a:solidFill>
              </a:rPr>
              <a:pPr/>
              <a:t>30</a:t>
            </a:fld>
            <a:endParaRPr lang="en-US" b="1" dirty="0">
              <a:solidFill>
                <a:prstClr val="black">
                  <a:tint val="75000"/>
                </a:prstClr>
              </a:solidFill>
            </a:endParaRPr>
          </a:p>
        </p:txBody>
      </p:sp>
      <p:graphicFrame>
        <p:nvGraphicFramePr>
          <p:cNvPr id="8" name="Object 7"/>
          <p:cNvGraphicFramePr>
            <a:graphicFrameLocks noChangeAspect="1"/>
          </p:cNvGraphicFramePr>
          <p:nvPr>
            <p:extLst/>
          </p:nvPr>
        </p:nvGraphicFramePr>
        <p:xfrm>
          <a:off x="11385069" y="97795"/>
          <a:ext cx="612069" cy="54245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58374" r:id="rId4" imgW="568482" imgH="638663" progId="">
                  <p:embed/>
                </p:oleObj>
              </mc:Choice>
              <mc:Fallback>
                <p:oleObj r:id="rId4" imgW="568482" imgH="638663" progId="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5"/>
                      <a:stretch>
                        <a:fillRect/>
                      </a:stretch>
                    </p:blipFill>
                    <p:spPr>
                      <a:xfrm>
                        <a:off x="11385069" y="97795"/>
                        <a:ext cx="612069" cy="542450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</p:spTree>
    <p:extLst>
      <p:ext uri="{BB962C8B-B14F-4D97-AF65-F5344CB8AC3E}">
        <p14:creationId xmlns:p14="http://schemas.microsoft.com/office/powerpoint/2010/main" val="234889318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/>
      </p:par>
    </p:tn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extBox 5"/>
          <p:cNvSpPr txBox="1"/>
          <p:nvPr/>
        </p:nvSpPr>
        <p:spPr>
          <a:xfrm>
            <a:off x="1703513" y="1"/>
            <a:ext cx="8856983" cy="58477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GB" sz="1050" b="1" dirty="0" smtClean="0">
                <a:latin typeface="Cambria" pitchFamily="18" charset="0"/>
              </a:rPr>
              <a:t>NIGERIA </a:t>
            </a:r>
            <a:r>
              <a:rPr lang="en-GB" sz="1050" b="1" dirty="0">
                <a:latin typeface="Cambria" pitchFamily="18" charset="0"/>
              </a:rPr>
              <a:t>CIVIL AVIATION AUTHORITY </a:t>
            </a:r>
            <a:br>
              <a:rPr lang="en-GB" sz="1050" b="1" dirty="0">
                <a:latin typeface="Cambria" pitchFamily="18" charset="0"/>
              </a:rPr>
            </a:br>
            <a:r>
              <a:rPr lang="en-GB" sz="1050" b="1" dirty="0">
                <a:latin typeface="Cambria" pitchFamily="18" charset="0"/>
              </a:rPr>
              <a:t>SUMMARY OF COMPLAINTS RECEIVED ON INTERNATIONAL AIRLINES </a:t>
            </a:r>
          </a:p>
          <a:p>
            <a:pPr algn="ctr"/>
            <a:r>
              <a:rPr lang="en-US" sz="1050" b="1" dirty="0">
                <a:solidFill>
                  <a:prstClr val="black"/>
                </a:solidFill>
                <a:latin typeface="Cambria" pitchFamily="18" charset="0"/>
                <a:ea typeface="Calibri" pitchFamily="34" charset="0"/>
                <a:cs typeface="Times New Roman" pitchFamily="18" charset="0"/>
              </a:rPr>
              <a:t>(JANUARY </a:t>
            </a:r>
            <a:r>
              <a:rPr lang="en-US" sz="1050" b="1" dirty="0">
                <a:solidFill>
                  <a:prstClr val="black"/>
                </a:solidFill>
                <a:ea typeface="Calibri" pitchFamily="34" charset="0"/>
                <a:cs typeface="Times New Roman" pitchFamily="18" charset="0"/>
              </a:rPr>
              <a:t>–</a:t>
            </a:r>
            <a:r>
              <a:rPr lang="en-US" sz="1050" b="1" dirty="0">
                <a:solidFill>
                  <a:prstClr val="black"/>
                </a:solidFill>
                <a:latin typeface="Cambria" pitchFamily="18" charset="0"/>
                <a:ea typeface="Calibri" pitchFamily="34" charset="0"/>
                <a:cs typeface="Times New Roman" pitchFamily="18" charset="0"/>
              </a:rPr>
              <a:t> DECEMBER, </a:t>
            </a:r>
            <a:r>
              <a:rPr lang="en-US" sz="1050" b="1" dirty="0" smtClean="0">
                <a:solidFill>
                  <a:prstClr val="black"/>
                </a:solidFill>
                <a:latin typeface="Cambria" pitchFamily="18" charset="0"/>
                <a:ea typeface="Calibri" pitchFamily="34" charset="0"/>
                <a:cs typeface="Times New Roman" pitchFamily="18" charset="0"/>
              </a:rPr>
              <a:t>2022)</a:t>
            </a:r>
            <a:endParaRPr lang="en-US" sz="1050" dirty="0"/>
          </a:p>
        </p:txBody>
      </p:sp>
      <p:graphicFrame>
        <p:nvGraphicFramePr>
          <p:cNvPr id="7" name="Table 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49625206"/>
              </p:ext>
            </p:extLst>
          </p:nvPr>
        </p:nvGraphicFramePr>
        <p:xfrm>
          <a:off x="453082" y="725727"/>
          <a:ext cx="11273408" cy="5540894"/>
        </p:xfrm>
        <a:graphic>
          <a:graphicData uri="http://schemas.openxmlformats.org/drawingml/2006/table">
            <a:tbl>
              <a:tblPr/>
              <a:tblGrid>
                <a:gridCol w="247134"/>
                <a:gridCol w="1269523"/>
                <a:gridCol w="737351"/>
                <a:gridCol w="553012"/>
                <a:gridCol w="553012"/>
                <a:gridCol w="645181"/>
                <a:gridCol w="645181"/>
                <a:gridCol w="553012"/>
                <a:gridCol w="645181"/>
                <a:gridCol w="645181"/>
                <a:gridCol w="737351"/>
                <a:gridCol w="737351"/>
                <a:gridCol w="184338"/>
                <a:gridCol w="829519"/>
                <a:gridCol w="794597"/>
                <a:gridCol w="667929"/>
                <a:gridCol w="828555"/>
              </a:tblGrid>
              <a:tr h="414005">
                <a:tc row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600" b="1" kern="1200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    </a:t>
                      </a:r>
                    </a:p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600" b="1" kern="1200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SN </a:t>
                      </a:r>
                      <a:endParaRPr lang="en-US" sz="600" b="1" dirty="0">
                        <a:solidFill>
                          <a:schemeClr val="bg1"/>
                        </a:solidFill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2953" marR="2953" marT="295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600" b="1" kern="1200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AIRLINES </a:t>
                      </a:r>
                      <a:endParaRPr lang="en-US" sz="600" b="1" dirty="0">
                        <a:solidFill>
                          <a:schemeClr val="bg1"/>
                        </a:solidFill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2953" marR="2953" marT="295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600" b="1" kern="1200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TOTAL </a:t>
                      </a:r>
                    </a:p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600" b="1" kern="1200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NO. OF </a:t>
                      </a:r>
                    </a:p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600" b="1" kern="1200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FLIGHTS </a:t>
                      </a:r>
                      <a:endParaRPr lang="en-US" sz="600" b="1" kern="1200" dirty="0" smtClean="0">
                        <a:latin typeface="Cambria" panose="02040503050406030204" pitchFamily="18" charset="0"/>
                        <a:ea typeface="Cambria" panose="02040503050406030204" pitchFamily="18" charset="0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600" b="1" kern="1200" dirty="0" smtClean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OPERATED</a:t>
                      </a:r>
                      <a:endParaRPr lang="en-US" sz="600" b="1" dirty="0">
                        <a:solidFill>
                          <a:schemeClr val="bg1"/>
                        </a:solidFill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600" b="1" kern="1200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TOTAL </a:t>
                      </a:r>
                    </a:p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600" b="1" kern="1200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NO. OF </a:t>
                      </a:r>
                    </a:p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600" b="1" kern="1200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DELAYED </a:t>
                      </a:r>
                    </a:p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600" b="1" kern="1200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FLIGHTS</a:t>
                      </a:r>
                      <a:endParaRPr lang="en-US" sz="600" b="1" dirty="0">
                        <a:solidFill>
                          <a:schemeClr val="bg1"/>
                        </a:solidFill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9057" marR="9057" marT="1969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80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9057" marR="9057" marT="1969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600" b="1" kern="1200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TOTAL </a:t>
                      </a:r>
                    </a:p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600" b="1" kern="1200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NO. OF </a:t>
                      </a:r>
                    </a:p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600" b="1" kern="1200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CANCELLED </a:t>
                      </a:r>
                    </a:p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600" b="1" kern="1200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FLIGHTS</a:t>
                      </a:r>
                      <a:endParaRPr lang="en-US" sz="600" b="1" dirty="0">
                        <a:solidFill>
                          <a:schemeClr val="bg1"/>
                        </a:solidFill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600" b="1" kern="1200" dirty="0" smtClean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TOTAL </a:t>
                      </a:r>
                      <a:endParaRPr lang="en-US" sz="600" b="1" kern="1200" dirty="0">
                        <a:latin typeface="Cambria" panose="02040503050406030204" pitchFamily="18" charset="0"/>
                        <a:ea typeface="Cambria" panose="02040503050406030204" pitchFamily="18" charset="0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600" b="1" kern="1200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NO. OF </a:t>
                      </a:r>
                    </a:p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GB" sz="600" b="1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AIR/</a:t>
                      </a:r>
                      <a:r>
                        <a:rPr lang="en-GB" sz="600" b="1" baseline="0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 </a:t>
                      </a:r>
                    </a:p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GB" sz="600" b="1" baseline="0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RAMP </a:t>
                      </a:r>
                    </a:p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GB" sz="600" b="1" baseline="0" dirty="0" smtClean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RETURN</a:t>
                      </a:r>
                      <a:endParaRPr lang="en-US" sz="600" b="1" dirty="0">
                        <a:solidFill>
                          <a:schemeClr val="bg1"/>
                        </a:solidFill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600" b="1" kern="1200" dirty="0" smtClean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TOTAL </a:t>
                      </a:r>
                      <a:endParaRPr lang="en-US" sz="600" b="1" kern="1200" dirty="0">
                        <a:latin typeface="Cambria" panose="02040503050406030204" pitchFamily="18" charset="0"/>
                        <a:ea typeface="Cambria" panose="02040503050406030204" pitchFamily="18" charset="0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600" b="1" kern="1200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NO. OF </a:t>
                      </a:r>
                    </a:p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600" b="1" kern="1200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DELAYED/</a:t>
                      </a:r>
                    </a:p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600" b="1" kern="1200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MISSING BAGGAGE </a:t>
                      </a:r>
                      <a:endParaRPr lang="en-US" sz="600" b="1" dirty="0">
                        <a:latin typeface="Cambria" panose="02040503050406030204" pitchFamily="18" charset="0"/>
                        <a:ea typeface="Cambria" panose="02040503050406030204" pitchFamily="18" charset="0"/>
                      </a:endParaRPr>
                    </a:p>
                  </a:txBody>
                  <a:tcPr marL="2953" marR="2953" marT="1969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600" b="1" kern="1200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TOTAL </a:t>
                      </a:r>
                    </a:p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600" b="1" kern="1200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NO. OF </a:t>
                      </a:r>
                    </a:p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GB" sz="600" b="1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BAGGAGE FOUND</a:t>
                      </a:r>
                      <a:endParaRPr lang="en-US" sz="600" b="1" dirty="0">
                        <a:latin typeface="Cambria" panose="02040503050406030204" pitchFamily="18" charset="0"/>
                        <a:ea typeface="Cambria" panose="02040503050406030204" pitchFamily="18" charset="0"/>
                      </a:endParaRPr>
                    </a:p>
                  </a:txBody>
                  <a:tcPr marL="2953" marR="2953" marT="1969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600" b="1" kern="1200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TOTAL </a:t>
                      </a:r>
                    </a:p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600" b="1" kern="1200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NO OF</a:t>
                      </a:r>
                    </a:p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600" b="1" kern="1200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 IN-BOUND PASSENGERS</a:t>
                      </a:r>
                      <a:endParaRPr lang="en-US" sz="600" b="1" dirty="0">
                        <a:solidFill>
                          <a:schemeClr val="bg1"/>
                        </a:solidFill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2953" marR="2953" marT="1969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600" b="1" kern="1200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TOTAL </a:t>
                      </a:r>
                    </a:p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600" b="1" kern="1200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NO</a:t>
                      </a:r>
                      <a:r>
                        <a:rPr lang="en-US" sz="600" b="1" kern="1200" baseline="0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 </a:t>
                      </a:r>
                      <a:r>
                        <a:rPr lang="en-US" sz="600" b="1" kern="1200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OF</a:t>
                      </a:r>
                    </a:p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600" b="1" kern="1200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 OUT-BOUND PASSENGERS</a:t>
                      </a:r>
                      <a:endParaRPr lang="en-US" sz="600" b="1" dirty="0">
                        <a:solidFill>
                          <a:schemeClr val="bg1"/>
                        </a:solidFill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2953" marR="2953" marT="1969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en-US" sz="600" b="1" dirty="0">
                        <a:solidFill>
                          <a:schemeClr val="bg1"/>
                        </a:solidFill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19641" marR="19641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600" b="1" kern="1200" dirty="0" smtClean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TOTAL </a:t>
                      </a:r>
                      <a:endParaRPr lang="en-US" sz="600" b="1" kern="1200" dirty="0">
                        <a:latin typeface="Cambria" panose="02040503050406030204" pitchFamily="18" charset="0"/>
                        <a:ea typeface="Cambria" panose="02040503050406030204" pitchFamily="18" charset="0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600" b="1" kern="1200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NO. OF </a:t>
                      </a:r>
                    </a:p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600" b="1" kern="1200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OVER</a:t>
                      </a:r>
                    </a:p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600" b="1" kern="1200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BOOKING &amp; DENIED BOARDING </a:t>
                      </a:r>
                      <a:endParaRPr lang="en-US" sz="600" b="1" dirty="0">
                        <a:solidFill>
                          <a:schemeClr val="bg1"/>
                        </a:solidFill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19641" marR="19641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en-US" sz="600" b="1" kern="1200" dirty="0">
                        <a:latin typeface="Cambria" panose="02040503050406030204" pitchFamily="18" charset="0"/>
                        <a:ea typeface="Cambria" panose="02040503050406030204" pitchFamily="18" charset="0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600" b="1" kern="1200" dirty="0" smtClean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TOTAL </a:t>
                      </a:r>
                      <a:endParaRPr lang="en-US" sz="600" b="1" kern="1200" dirty="0">
                        <a:latin typeface="Cambria" panose="02040503050406030204" pitchFamily="18" charset="0"/>
                        <a:ea typeface="Cambria" panose="02040503050406030204" pitchFamily="18" charset="0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600" b="1" kern="1200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NO. OF </a:t>
                      </a:r>
                    </a:p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600" b="1" kern="1200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OTHERS (PILFERAGE, </a:t>
                      </a:r>
                      <a:r>
                        <a:rPr lang="en-US" sz="600" b="1" kern="1200" dirty="0" smtClean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DISCOURTESY,</a:t>
                      </a:r>
                      <a:r>
                        <a:rPr lang="en-US" sz="600" b="1" kern="1200" baseline="0" dirty="0" smtClean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 PEBEC</a:t>
                      </a:r>
                      <a:r>
                        <a:rPr lang="en-US" sz="600" b="1" kern="1200" dirty="0" smtClean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 </a:t>
                      </a:r>
                      <a:r>
                        <a:rPr lang="en-US" sz="600" b="1" kern="1200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ETC) </a:t>
                      </a:r>
                      <a:endParaRPr lang="en-US" sz="600" b="1" kern="1200" dirty="0" smtClean="0">
                        <a:latin typeface="Cambria" panose="02040503050406030204" pitchFamily="18" charset="0"/>
                        <a:ea typeface="Cambria" panose="02040503050406030204" pitchFamily="18" charset="0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en-US" sz="600" b="1" dirty="0">
                        <a:solidFill>
                          <a:schemeClr val="bg1"/>
                        </a:solidFill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19641" marR="19641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600" b="1" kern="1200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TOTAL </a:t>
                      </a:r>
                    </a:p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600" b="1" kern="1200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NO. OF </a:t>
                      </a:r>
                    </a:p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  <a:tabLst>
                          <a:tab pos="384810" algn="l"/>
                        </a:tabLst>
                      </a:pPr>
                      <a:r>
                        <a:rPr lang="en-US" sz="600" b="1" kern="1200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COMPLAINTS </a:t>
                      </a:r>
                      <a:endParaRPr lang="en-US" sz="600" b="1" dirty="0">
                        <a:solidFill>
                          <a:schemeClr val="bg1"/>
                        </a:solidFill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2953" marR="2953" marT="1969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600" b="1" kern="1200" dirty="0" smtClean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TOTAL </a:t>
                      </a:r>
                      <a:endParaRPr lang="en-US" sz="600" b="1" kern="1200" dirty="0">
                        <a:latin typeface="Cambria" panose="02040503050406030204" pitchFamily="18" charset="0"/>
                        <a:ea typeface="Cambria" panose="02040503050406030204" pitchFamily="18" charset="0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600" b="1" kern="1200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NO. OF </a:t>
                      </a:r>
                    </a:p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  <a:tabLst>
                          <a:tab pos="384810" algn="l"/>
                        </a:tabLst>
                      </a:pPr>
                      <a:r>
                        <a:rPr lang="en-US" sz="600" b="1" kern="1200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RESOLVED </a:t>
                      </a:r>
                    </a:p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  <a:tabLst>
                          <a:tab pos="384810" algn="l"/>
                        </a:tabLst>
                      </a:pPr>
                      <a:r>
                        <a:rPr lang="en-US" sz="600" b="1" kern="1200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CASES/ </a:t>
                      </a:r>
                      <a:endParaRPr lang="en-US" sz="600" b="1" dirty="0">
                        <a:latin typeface="Cambria" panose="02040503050406030204" pitchFamily="18" charset="0"/>
                        <a:ea typeface="Cambria" panose="02040503050406030204" pitchFamily="18" charset="0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  <a:tabLst>
                          <a:tab pos="384810" algn="l"/>
                        </a:tabLst>
                      </a:pPr>
                      <a:r>
                        <a:rPr lang="en-US" sz="600" b="1" kern="1200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COMPENSATION </a:t>
                      </a:r>
                      <a:endParaRPr lang="en-US" sz="600" b="1" dirty="0">
                        <a:solidFill>
                          <a:schemeClr val="bg1"/>
                        </a:solidFill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2953" marR="2953" marT="1969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</a:tr>
              <a:tr h="414379">
                <a:tc vMerge="1">
                  <a:txBody>
                    <a:bodyPr/>
                    <a:lstStyle/>
                    <a:p>
                      <a:pPr algn="l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80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2953" marR="2953" marT="2953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80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2953" marR="2953" marT="2953" marB="0"/>
                </a:tc>
                <a:tc vMerge="1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80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0" marR="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GB" sz="600" b="1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NO. OF DELAYED FLIGHTS</a:t>
                      </a:r>
                      <a:endParaRPr lang="en-US" sz="600" b="1" dirty="0">
                        <a:solidFill>
                          <a:schemeClr val="bg1"/>
                        </a:solidFill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9057" marR="9057" marT="1969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600" b="1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% ON DELAYED </a:t>
                      </a:r>
                      <a:endParaRPr lang="en-US" sz="600" b="1" dirty="0">
                        <a:latin typeface="Cambria" panose="02040503050406030204" pitchFamily="18" charset="0"/>
                        <a:ea typeface="Cambria" panose="02040503050406030204" pitchFamily="18" charset="0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GB" sz="600" b="1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FLIGHTS</a:t>
                      </a:r>
                      <a:endParaRPr lang="en-US" sz="600" b="1" dirty="0">
                        <a:solidFill>
                          <a:schemeClr val="bg1"/>
                        </a:solidFill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9057" marR="9057" marT="1969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600" b="1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NO. OF CANCELLED FLIGHTS</a:t>
                      </a:r>
                      <a:endParaRPr lang="en-US" sz="600" b="1" dirty="0">
                        <a:solidFill>
                          <a:schemeClr val="bg1"/>
                        </a:solidFill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600" b="1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% ON </a:t>
                      </a:r>
                      <a:endParaRPr lang="en-GB" sz="600" b="1" dirty="0" smtClean="0">
                        <a:latin typeface="Cambria" panose="02040503050406030204" pitchFamily="18" charset="0"/>
                        <a:ea typeface="Cambria" panose="02040503050406030204" pitchFamily="18" charset="0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600" b="1" dirty="0" smtClean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CANCELLED </a:t>
                      </a:r>
                      <a:endParaRPr lang="en-US" sz="600" b="1" dirty="0">
                        <a:latin typeface="Cambria" panose="02040503050406030204" pitchFamily="18" charset="0"/>
                        <a:ea typeface="Cambria" panose="02040503050406030204" pitchFamily="18" charset="0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GB" sz="600" b="1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FLIGHTS</a:t>
                      </a:r>
                      <a:endParaRPr lang="en-US" sz="600" b="1" dirty="0">
                        <a:solidFill>
                          <a:schemeClr val="bg1"/>
                        </a:solidFill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80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80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2953" marR="2953" marT="1969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80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2953" marR="2953" marT="1969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80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2953" marR="2953" marT="1969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en-US" dirty="0"/>
                    </a:p>
                  </a:txBody>
                  <a:tcPr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en-US" dirty="0"/>
                    </a:p>
                  </a:txBody>
                  <a:tcPr marL="19641" marR="19641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31956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en-GB" sz="600" dirty="0">
                          <a:latin typeface="Cambria" pitchFamily="18" charset="0"/>
                          <a:ea typeface="Cambria" panose="02040503050406030204" pitchFamily="18" charset="0"/>
                        </a:rPr>
                        <a:t>14</a:t>
                      </a:r>
                    </a:p>
                  </a:txBody>
                  <a:tcPr marL="2953" marR="2953" marT="295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600" b="0" u="none" strike="noStrike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KENYA AIR</a:t>
                      </a:r>
                      <a:endParaRPr lang="en-US" sz="600" b="0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45720" marR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344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205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60%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8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2%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754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680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42,634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41,019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GB" sz="1050" b="0" i="0" u="none" strike="noStrike" dirty="0">
                        <a:solidFill>
                          <a:srgbClr val="000000"/>
                        </a:solidFill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31956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en-GB" sz="600" dirty="0">
                          <a:latin typeface="Cambria" pitchFamily="18" charset="0"/>
                          <a:ea typeface="Cambria" panose="02040503050406030204" pitchFamily="18" charset="0"/>
                        </a:rPr>
                        <a:t>15</a:t>
                      </a:r>
                    </a:p>
                  </a:txBody>
                  <a:tcPr marL="2953" marR="2953" marT="295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00" b="0" u="none" strike="noStrike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KLM</a:t>
                      </a:r>
                      <a:endParaRPr lang="en-US" sz="600" b="0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45720" marR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306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177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58%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1%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5,622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5,244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68,146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76,548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GB" sz="1050" b="0" i="0" u="none" strike="noStrike" dirty="0">
                        <a:solidFill>
                          <a:srgbClr val="000000"/>
                        </a:solidFill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31956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en-GB" sz="600" dirty="0">
                          <a:latin typeface="Cambria" pitchFamily="18" charset="0"/>
                          <a:ea typeface="Cambria" panose="02040503050406030204" pitchFamily="18" charset="0"/>
                        </a:rPr>
                        <a:t>16</a:t>
                      </a:r>
                    </a:p>
                  </a:txBody>
                  <a:tcPr marL="2953" marR="2953" marT="295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00" b="0" u="none" strike="noStrike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LUFTHANSA</a:t>
                      </a:r>
                      <a:endParaRPr lang="en-US" sz="600" b="0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45720" marR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769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268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35%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1%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endParaRPr lang="en-GB" sz="105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3,633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3,409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119,495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133,214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GB" sz="1050" b="0" i="0" u="none" strike="noStrike" dirty="0">
                        <a:solidFill>
                          <a:srgbClr val="000000"/>
                        </a:solidFill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31956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en-GB" sz="600" dirty="0">
                          <a:latin typeface="Cambria" pitchFamily="18" charset="0"/>
                          <a:ea typeface="Cambria" panose="02040503050406030204" pitchFamily="18" charset="0"/>
                        </a:rPr>
                        <a:t>17</a:t>
                      </a:r>
                    </a:p>
                  </a:txBody>
                  <a:tcPr marL="2953" marR="2953" marT="295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00" b="0" u="none" strike="noStrike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MIDDLE EAST AIRLINES</a:t>
                      </a:r>
                      <a:endParaRPr lang="en-US" sz="600" b="0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45720" marR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138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19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14%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0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0%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endParaRPr lang="en-GB" sz="105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69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89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25,989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22,444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GB" sz="1050" b="0" i="0" u="none" strike="noStrike" dirty="0">
                        <a:solidFill>
                          <a:srgbClr val="000000"/>
                        </a:solidFill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endParaRPr lang="en-GB" sz="105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endParaRPr lang="en-GB" sz="105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endParaRPr lang="en-GB" sz="105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endParaRPr lang="en-GB" sz="105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31956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en-GB" sz="600" dirty="0">
                          <a:latin typeface="Cambria" pitchFamily="18" charset="0"/>
                          <a:ea typeface="Cambria" panose="02040503050406030204" pitchFamily="18" charset="0"/>
                        </a:rPr>
                        <a:t>18</a:t>
                      </a:r>
                    </a:p>
                  </a:txBody>
                  <a:tcPr marL="2953" marR="2953" marT="295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00" b="0" u="none" strike="noStrike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QATAR AIR</a:t>
                      </a:r>
                      <a:endParaRPr lang="en-US" sz="600" b="0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45720" marR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1,179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257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22%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1%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4,221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4,004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168,261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207,583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GB" sz="1050" b="0" i="0" u="none" strike="noStrike" dirty="0">
                        <a:solidFill>
                          <a:srgbClr val="000000"/>
                        </a:solidFill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17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22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14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31956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en-GB" sz="600" dirty="0">
                          <a:latin typeface="Cambria" pitchFamily="18" charset="0"/>
                          <a:ea typeface="Cambria" panose="02040503050406030204" pitchFamily="18" charset="0"/>
                        </a:rPr>
                        <a:t>19</a:t>
                      </a:r>
                    </a:p>
                  </a:txBody>
                  <a:tcPr marL="2953" marR="2953" marT="295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00" b="0" u="none" strike="noStrike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ROYAL AIR MAROC</a:t>
                      </a:r>
                      <a:endParaRPr lang="en-US" sz="600" b="0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45720" marR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289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130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45%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0%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endParaRPr lang="en-GB" sz="105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3,766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1,361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33,224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39,782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GB" sz="1050" b="0" i="0" u="none" strike="noStrike" dirty="0">
                        <a:solidFill>
                          <a:srgbClr val="000000"/>
                        </a:solidFill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endParaRPr lang="en-GB" sz="105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31956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en-GB" sz="600" dirty="0">
                          <a:latin typeface="Cambria" pitchFamily="18" charset="0"/>
                          <a:ea typeface="Cambria" panose="02040503050406030204" pitchFamily="18" charset="0"/>
                        </a:rPr>
                        <a:t>20</a:t>
                      </a:r>
                    </a:p>
                  </a:txBody>
                  <a:tcPr marL="2953" marR="2953" marT="295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00" b="0" u="none" strike="noStrike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RWAND</a:t>
                      </a:r>
                      <a:r>
                        <a:rPr lang="en-US" sz="600" b="0" u="none" strike="noStrike" baseline="0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 AIR</a:t>
                      </a:r>
                      <a:endParaRPr lang="en-US" sz="600" b="0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45720" marR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425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154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36%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0%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2,827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2,495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41,607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48,996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GB" sz="1050" b="0" i="0" u="none" strike="noStrike" dirty="0">
                        <a:solidFill>
                          <a:srgbClr val="000000"/>
                        </a:solidFill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15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16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13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31956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en-GB" sz="600" dirty="0" smtClean="0">
                          <a:latin typeface="Cambria" pitchFamily="18" charset="0"/>
                          <a:ea typeface="Cambria" panose="02040503050406030204" pitchFamily="18" charset="0"/>
                        </a:rPr>
                        <a:t>21</a:t>
                      </a:r>
                      <a:endParaRPr lang="en-GB" sz="600" dirty="0"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2953" marR="2953" marT="295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00" b="0" u="none" strike="noStrike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SAUDI AIR</a:t>
                      </a:r>
                      <a:endParaRPr lang="en-US" sz="600" b="0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45720" marR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49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18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37%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endParaRPr lang="en-GB" sz="105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0%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endParaRPr lang="en-GB" sz="105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endParaRPr lang="en-GB" sz="105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endParaRPr lang="en-GB" sz="105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8,965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11,196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GB" sz="1050" b="0" i="0" u="none" strike="noStrike" dirty="0">
                        <a:solidFill>
                          <a:srgbClr val="000000"/>
                        </a:solidFill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endParaRPr lang="en-GB" sz="105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endParaRPr lang="en-GB" sz="105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endParaRPr lang="en-GB" sz="105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endParaRPr lang="en-GB" sz="105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31956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en-GB" sz="600" dirty="0" smtClean="0">
                          <a:latin typeface="Cambria" pitchFamily="18" charset="0"/>
                          <a:ea typeface="Cambria" panose="02040503050406030204" pitchFamily="18" charset="0"/>
                        </a:rPr>
                        <a:t>22</a:t>
                      </a:r>
                      <a:endParaRPr lang="en-GB" sz="600" dirty="0"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2953" marR="2953" marT="295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00" b="0" i="0" u="none" strike="noStrike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Cambria" panose="02040503050406030204" pitchFamily="18" charset="0"/>
                        </a:rPr>
                        <a:t>SOUTH AFRICAN AIRWAYS</a:t>
                      </a:r>
                      <a:endParaRPr lang="en-US" sz="600" b="0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45720" marR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151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31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21%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1%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endParaRPr lang="en-GB" sz="105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622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612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20,008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22,078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en-US" sz="1050" b="0" i="0" u="none" strike="noStrike" dirty="0">
                        <a:solidFill>
                          <a:srgbClr val="000000"/>
                        </a:solidFill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endParaRPr lang="en-GB" sz="105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31956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en-GB" sz="600" dirty="0" smtClean="0">
                          <a:latin typeface="Cambria" pitchFamily="18" charset="0"/>
                          <a:ea typeface="Cambria" panose="02040503050406030204" pitchFamily="18" charset="0"/>
                        </a:rPr>
                        <a:t>23</a:t>
                      </a:r>
                      <a:endParaRPr lang="en-GB" sz="600" dirty="0"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2953" marR="2953" marT="295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GB" sz="600" b="0" i="0" u="none" strike="noStrike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Cambria" panose="02040503050406030204" pitchFamily="18" charset="0"/>
                        </a:rPr>
                        <a:t>TAAG</a:t>
                      </a:r>
                      <a:r>
                        <a:rPr lang="en-GB" sz="600" b="0" i="0" u="none" strike="noStrike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Cambria" panose="02040503050406030204" pitchFamily="18" charset="0"/>
                        </a:rPr>
                        <a:t> ANGOLA</a:t>
                      </a:r>
                      <a:endParaRPr lang="en-US" sz="600" b="0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45720" marR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101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22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22%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endParaRPr lang="en-GB" sz="105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0%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123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102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4,495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4,605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en-US" sz="1050" b="0" i="0" u="none" strike="noStrike" dirty="0">
                        <a:solidFill>
                          <a:srgbClr val="000000"/>
                        </a:solidFill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endParaRPr lang="en-GB" sz="105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31956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en-GB" sz="600" dirty="0" smtClean="0">
                          <a:latin typeface="Cambria" pitchFamily="18" charset="0"/>
                          <a:ea typeface="Cambria" panose="02040503050406030204" pitchFamily="18" charset="0"/>
                        </a:rPr>
                        <a:t>24</a:t>
                      </a:r>
                      <a:endParaRPr lang="en-GB" sz="600" dirty="0"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2953" marR="2953" marT="295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00" b="0" i="0" u="none" strike="noStrike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Cambria" panose="02040503050406030204" pitchFamily="18" charset="0"/>
                        </a:rPr>
                        <a:t>TURKISH AIRLINE</a:t>
                      </a:r>
                      <a:endParaRPr lang="en-US" sz="600" b="0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45720" marR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654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420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64%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0%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endParaRPr lang="en-GB" sz="105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1,657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1,440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121,087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150,502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GB" sz="1050" b="0" i="0" u="none" strike="noStrike" dirty="0">
                        <a:solidFill>
                          <a:srgbClr val="000000"/>
                        </a:solidFill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31956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en-GB" sz="600" dirty="0" smtClean="0">
                          <a:latin typeface="Cambria" pitchFamily="18" charset="0"/>
                          <a:ea typeface="Cambria" panose="02040503050406030204" pitchFamily="18" charset="0"/>
                        </a:rPr>
                        <a:t>25</a:t>
                      </a:r>
                      <a:endParaRPr lang="en-GB" sz="600" dirty="0"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2953" marR="2953" marT="295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00" b="0" i="0" u="none" strike="noStrike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Cambria" panose="02040503050406030204" pitchFamily="18" charset="0"/>
                        </a:rPr>
                        <a:t>UNITED AIRLINE</a:t>
                      </a:r>
                      <a:endParaRPr lang="en-US" sz="600" b="0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45720" marR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157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14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9%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1%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841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730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30,801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33,556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GB" sz="1050" b="0" i="0" u="none" strike="noStrike" dirty="0">
                        <a:solidFill>
                          <a:srgbClr val="000000"/>
                        </a:solidFill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31956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en-GB" sz="600" dirty="0" smtClean="0">
                          <a:latin typeface="Cambria" pitchFamily="18" charset="0"/>
                          <a:ea typeface="Cambria" panose="02040503050406030204" pitchFamily="18" charset="0"/>
                        </a:rPr>
                        <a:t>26</a:t>
                      </a:r>
                      <a:endParaRPr lang="en-GB" sz="600" dirty="0"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2953" marR="2953" marT="295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00" b="0" i="0" u="none" strike="noStrike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Cambria" panose="02040503050406030204" pitchFamily="18" charset="0"/>
                        </a:rPr>
                        <a:t>VIRGIN ATLANTIC</a:t>
                      </a:r>
                      <a:endParaRPr lang="en-US" sz="600" b="0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45720" marR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363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24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7%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1%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endParaRPr lang="en-GB" sz="105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2,812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1,425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89,793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92,953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GB" sz="1050" b="0" i="0" u="none" strike="noStrike" dirty="0">
                        <a:solidFill>
                          <a:srgbClr val="000000"/>
                        </a:solidFill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319565"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en-GB" sz="850" b="1" dirty="0">
                          <a:latin typeface="Cambria" pitchFamily="18" charset="0"/>
                          <a:ea typeface="Cambria" panose="02040503050406030204" pitchFamily="18" charset="0"/>
                        </a:rPr>
                        <a:t>TOTAL</a:t>
                      </a:r>
                    </a:p>
                  </a:txBody>
                  <a:tcPr marL="2953" marR="2953" marT="295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 fontAlgn="ctr"/>
                      <a:endParaRPr lang="en-US" sz="750" b="0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45720" marR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en-GB" sz="1200" b="1" i="0" u="none" strike="noStrike" dirty="0" smtClean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  <a:p>
                      <a:pPr algn="ctr" fontAlgn="b"/>
                      <a:r>
                        <a:rPr lang="en-GB" sz="120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13,003</a:t>
                      </a:r>
                      <a:endParaRPr lang="en-GB" sz="1200" b="1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en-GB" sz="1200" b="1" i="0" u="none" strike="noStrike" dirty="0" smtClean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  <a:p>
                      <a:pPr algn="ctr" fontAlgn="b"/>
                      <a:r>
                        <a:rPr lang="en-GB" sz="120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4,628</a:t>
                      </a:r>
                      <a:endParaRPr lang="en-GB" sz="1200" b="1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en-GB" sz="1200" b="1" i="0" u="none" strike="noStrike" dirty="0" smtClean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  <a:p>
                      <a:pPr algn="ctr" fontAlgn="b"/>
                      <a:r>
                        <a:rPr lang="en-GB" sz="120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36</a:t>
                      </a:r>
                      <a:r>
                        <a:rPr lang="en-GB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%</a:t>
                      </a:r>
                    </a:p>
                  </a:txBody>
                  <a:tcPr marL="0" marR="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en-GB" sz="1200" b="1" i="0" u="none" strike="noStrike" dirty="0" smtClean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  <a:p>
                      <a:pPr algn="ctr" fontAlgn="b"/>
                      <a:r>
                        <a:rPr lang="en-GB" sz="120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82</a:t>
                      </a:r>
                      <a:endParaRPr lang="en-GB" sz="1200" b="1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en-GB" sz="1200" b="1" i="0" u="none" strike="noStrike" dirty="0" smtClean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  <a:p>
                      <a:pPr algn="ctr" fontAlgn="b"/>
                      <a:r>
                        <a:rPr lang="en-GB" sz="120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</a:t>
                      </a:r>
                      <a:r>
                        <a:rPr lang="en-GB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%</a:t>
                      </a:r>
                    </a:p>
                  </a:txBody>
                  <a:tcPr marL="0" marR="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200" b="1" dirty="0" smtClean="0">
                          <a:latin typeface="+mj-lt"/>
                        </a:rPr>
                        <a:t>31</a:t>
                      </a:r>
                      <a:endParaRPr lang="en-GB" sz="1200" b="1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20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48,234</a:t>
                      </a:r>
                      <a:endParaRPr lang="en-GB" sz="1200" b="1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12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j-lt"/>
                          <a:ea typeface="+mn-ea"/>
                          <a:cs typeface="+mn-cs"/>
                        </a:rPr>
                        <a:t>41,435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200" b="1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j-lt"/>
                        <a:ea typeface="+mn-ea"/>
                        <a:cs typeface="+mn-cs"/>
                      </a:endParaRPr>
                    </a:p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12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j-lt"/>
                          <a:ea typeface="+mn-ea"/>
                          <a:cs typeface="+mn-cs"/>
                        </a:rPr>
                        <a:t>1,648,255</a:t>
                      </a:r>
                    </a:p>
                    <a:p>
                      <a:pPr algn="ctr"/>
                      <a:endParaRPr lang="en-GB" sz="1200" b="1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200" b="1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j-lt"/>
                        <a:ea typeface="+mn-ea"/>
                        <a:cs typeface="+mn-cs"/>
                      </a:endParaRPr>
                    </a:p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12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j-lt"/>
                          <a:ea typeface="+mn-ea"/>
                          <a:cs typeface="+mn-cs"/>
                        </a:rPr>
                        <a:t>1,855,467</a:t>
                      </a:r>
                    </a:p>
                    <a:p>
                      <a:pPr algn="ctr"/>
                      <a:endParaRPr lang="en-GB" sz="1200" b="1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GB" sz="1200" b="1" i="0" u="none" strike="noStrike" dirty="0">
                        <a:solidFill>
                          <a:srgbClr val="000000"/>
                        </a:solidFill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200" b="1" dirty="0" smtClean="0">
                          <a:latin typeface="+mj-lt"/>
                        </a:rPr>
                        <a:t>38</a:t>
                      </a:r>
                      <a:endParaRPr lang="en-GB" sz="1200" b="1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200" b="1" dirty="0" smtClean="0">
                          <a:latin typeface="+mj-lt"/>
                        </a:rPr>
                        <a:t>141</a:t>
                      </a:r>
                      <a:endParaRPr lang="en-GB" sz="1200" b="1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200" b="1" dirty="0" smtClean="0">
                          <a:latin typeface="+mj-lt"/>
                        </a:rPr>
                        <a:t>178</a:t>
                      </a:r>
                      <a:endParaRPr lang="en-GB" sz="1200" b="1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200" b="1" dirty="0" smtClean="0">
                          <a:latin typeface="+mj-lt"/>
                        </a:rPr>
                        <a:t>123</a:t>
                      </a:r>
                      <a:endParaRPr lang="en-GB" sz="1200" b="1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</a:tbl>
          </a:graphicData>
        </a:graphic>
      </p:graphicFrame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>
          <a:xfrm>
            <a:off x="11793693" y="6552981"/>
            <a:ext cx="277771" cy="188640"/>
          </a:xfrm>
        </p:spPr>
        <p:txBody>
          <a:bodyPr/>
          <a:lstStyle/>
          <a:p>
            <a:fld id="{BA8EB603-B53A-462C-9089-9D4AB954B978}" type="slidenum">
              <a:rPr lang="en-US" b="1" smtClean="0"/>
              <a:pPr/>
              <a:t>4</a:t>
            </a:fld>
            <a:endParaRPr lang="en-US" b="1" dirty="0"/>
          </a:p>
        </p:txBody>
      </p:sp>
      <p:graphicFrame>
        <p:nvGraphicFramePr>
          <p:cNvPr id="9" name="Object 8"/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4127052912"/>
              </p:ext>
            </p:extLst>
          </p:nvPr>
        </p:nvGraphicFramePr>
        <p:xfrm>
          <a:off x="11557064" y="64443"/>
          <a:ext cx="514400" cy="45589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41084" r:id="rId3" imgW="568482" imgH="638663" progId="">
                  <p:embed/>
                </p:oleObj>
              </mc:Choice>
              <mc:Fallback>
                <p:oleObj r:id="rId3" imgW="568482" imgH="638663" progId="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1557064" y="64443"/>
                        <a:ext cx="514400" cy="455890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8" name="Rectangle 7"/>
          <p:cNvSpPr/>
          <p:nvPr/>
        </p:nvSpPr>
        <p:spPr>
          <a:xfrm>
            <a:off x="2384621" y="537399"/>
            <a:ext cx="2592288" cy="123492"/>
          </a:xfrm>
          <a:prstGeom prst="rect">
            <a:avLst/>
          </a:prstGeom>
          <a:solidFill>
            <a:schemeClr val="bg2"/>
          </a:solidFill>
          <a:ln>
            <a:solidFill>
              <a:schemeClr val="bg2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GB" sz="900" b="1" dirty="0">
                <a:solidFill>
                  <a:schemeClr val="tx1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SUMMARY OF FLIGHT OPERATIONS</a:t>
            </a:r>
            <a:endParaRPr lang="en-US" sz="900" b="1" dirty="0">
              <a:solidFill>
                <a:schemeClr val="tx1"/>
              </a:solidFill>
              <a:latin typeface="Cambria" panose="02040503050406030204" pitchFamily="18" charset="0"/>
              <a:ea typeface="Cambria" panose="02040503050406030204" pitchFamily="18" charset="0"/>
            </a:endParaRPr>
          </a:p>
        </p:txBody>
      </p:sp>
      <p:sp>
        <p:nvSpPr>
          <p:cNvPr id="10" name="Rectangle 9"/>
          <p:cNvSpPr/>
          <p:nvPr/>
        </p:nvSpPr>
        <p:spPr>
          <a:xfrm>
            <a:off x="8922222" y="537399"/>
            <a:ext cx="2592288" cy="123492"/>
          </a:xfrm>
          <a:prstGeom prst="rect">
            <a:avLst/>
          </a:prstGeom>
          <a:solidFill>
            <a:schemeClr val="bg2"/>
          </a:solidFill>
          <a:ln>
            <a:solidFill>
              <a:schemeClr val="bg2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GB" sz="900" b="1" dirty="0">
                <a:solidFill>
                  <a:schemeClr val="tx1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SUMMARY OF FILED COMPLAINTS</a:t>
            </a:r>
            <a:endParaRPr lang="en-US" sz="900" b="1" dirty="0">
              <a:solidFill>
                <a:schemeClr val="tx1"/>
              </a:solidFill>
              <a:latin typeface="Cambria" panose="02040503050406030204" pitchFamily="18" charset="0"/>
              <a:ea typeface="Cambria" panose="020405030504060302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012045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/>
      </p:par>
    </p:tn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 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18544691"/>
              </p:ext>
            </p:extLst>
          </p:nvPr>
        </p:nvGraphicFramePr>
        <p:xfrm>
          <a:off x="532712" y="744126"/>
          <a:ext cx="11511007" cy="5521220"/>
        </p:xfrm>
        <a:graphic>
          <a:graphicData uri="http://schemas.openxmlformats.org/drawingml/2006/table">
            <a:tbl>
              <a:tblPr/>
              <a:tblGrid>
                <a:gridCol w="182237"/>
                <a:gridCol w="741746"/>
                <a:gridCol w="274619"/>
                <a:gridCol w="223129"/>
                <a:gridCol w="257457"/>
                <a:gridCol w="283203"/>
                <a:gridCol w="222460"/>
                <a:gridCol w="395434"/>
                <a:gridCol w="300367"/>
                <a:gridCol w="308947"/>
                <a:gridCol w="300366"/>
                <a:gridCol w="326112"/>
                <a:gridCol w="308947"/>
                <a:gridCol w="308947"/>
                <a:gridCol w="240293"/>
                <a:gridCol w="266038"/>
                <a:gridCol w="266038"/>
                <a:gridCol w="291784"/>
                <a:gridCol w="266038"/>
                <a:gridCol w="283203"/>
                <a:gridCol w="266038"/>
                <a:gridCol w="231711"/>
                <a:gridCol w="311515"/>
                <a:gridCol w="229145"/>
                <a:gridCol w="240293"/>
                <a:gridCol w="313156"/>
                <a:gridCol w="258230"/>
                <a:gridCol w="213402"/>
                <a:gridCol w="327438"/>
                <a:gridCol w="247136"/>
                <a:gridCol w="214183"/>
                <a:gridCol w="288325"/>
                <a:gridCol w="230659"/>
                <a:gridCol w="156519"/>
                <a:gridCol w="313038"/>
                <a:gridCol w="238897"/>
                <a:gridCol w="296562"/>
                <a:gridCol w="288325"/>
                <a:gridCol w="411892"/>
                <a:gridCol w="387178"/>
              </a:tblGrid>
              <a:tr h="355351">
                <a:tc rowSpan="2">
                  <a:txBody>
                    <a:bodyPr/>
                    <a:lstStyle/>
                    <a:p>
                      <a:pPr algn="l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US" sz="550" kern="1200" dirty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Arial"/>
                        </a:rPr>
                        <a:t>    </a:t>
                      </a:r>
                      <a:r>
                        <a:rPr lang="en-US" sz="55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Arial"/>
                        </a:rPr>
                        <a:t>S/N </a:t>
                      </a:r>
                      <a:endParaRPr lang="en-US" sz="55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640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US" sz="550" b="1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AIRLINES</a:t>
                      </a:r>
                      <a:r>
                        <a:rPr lang="en-US" sz="55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Calibri"/>
                          <a:cs typeface="Times New Roman"/>
                        </a:rPr>
                        <a:t> </a:t>
                      </a:r>
                      <a:endParaRPr lang="en-US" sz="55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640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550" b="1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JANUARY</a:t>
                      </a:r>
                      <a:endParaRPr lang="en-US" sz="550" b="1" kern="1200" dirty="0" smtClean="0">
                        <a:solidFill>
                          <a:srgbClr val="000000"/>
                        </a:solidFill>
                        <a:latin typeface="Cambria" pitchFamily="18" charset="0"/>
                        <a:ea typeface="Times New Roman"/>
                        <a:cs typeface="Times New Roman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800" b="1" kern="1200" dirty="0" smtClean="0">
                        <a:solidFill>
                          <a:srgbClr val="000000"/>
                        </a:solidFill>
                        <a:latin typeface="Cambria" pitchFamily="18" charset="0"/>
                        <a:ea typeface="Times New Roman"/>
                        <a:cs typeface="Times New Roman"/>
                      </a:endParaRPr>
                    </a:p>
                  </a:txBody>
                  <a:tcPr marL="19641" marR="19641" marT="427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US" sz="550" b="1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FEBRU</a:t>
                      </a:r>
                      <a:r>
                        <a:rPr lang="en-US" sz="550" b="1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ARY </a:t>
                      </a:r>
                      <a:r>
                        <a:rPr lang="en-US" sz="550" b="1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</a:t>
                      </a:r>
                      <a:endParaRPr lang="en-US" sz="55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80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550" b="1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MARCH </a:t>
                      </a:r>
                      <a:endParaRPr lang="en-US" sz="55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80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550" b="1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APRIL</a:t>
                      </a:r>
                      <a:endParaRPr lang="en-US" sz="55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80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550" b="1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MAY</a:t>
                      </a:r>
                      <a:endParaRPr lang="en-US" sz="55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80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550" b="1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JUNE</a:t>
                      </a:r>
                      <a:endParaRPr lang="en-US" sz="55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60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550" b="1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JULY</a:t>
                      </a:r>
                      <a:endParaRPr lang="en-US" sz="55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550" b="1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AUGUST</a:t>
                      </a:r>
                      <a:endParaRPr lang="en-US" sz="55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550" b="1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SEPTEMBER</a:t>
                      </a:r>
                      <a:endParaRPr lang="en-US" sz="55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550" b="1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OCTOBER</a:t>
                      </a:r>
                      <a:endParaRPr lang="en-US" sz="55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550" b="1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NOVERMBER</a:t>
                      </a:r>
                      <a:endParaRPr lang="en-US" sz="55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80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550" b="1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DECEMBER</a:t>
                      </a:r>
                      <a:endParaRPr lang="en-US" sz="55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80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600" b="1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Total</a:t>
                      </a:r>
                      <a:r>
                        <a:rPr lang="en-GB" sz="600" b="1" baseline="0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 </a:t>
                      </a:r>
                    </a:p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600" b="1" baseline="0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No Of </a:t>
                      </a:r>
                    </a:p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600" b="1" baseline="0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Flights Operated</a:t>
                      </a:r>
                      <a:endParaRPr lang="en-US" sz="60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600" b="1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Total </a:t>
                      </a:r>
                    </a:p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600" b="1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No Of </a:t>
                      </a:r>
                    </a:p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600" b="1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Delayed Flights</a:t>
                      </a:r>
                      <a:endParaRPr lang="en-US" sz="60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651349">
                <a:tc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endParaRPr lang="en-US" sz="650" dirty="0">
                        <a:latin typeface="Cambria" pitchFamily="18" charset="0"/>
                        <a:ea typeface="Times New Roman"/>
                      </a:endParaRPr>
                    </a:p>
                  </a:txBody>
                  <a:tcPr marL="7566" marR="7566" marT="6405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Total No. Of Flights Operated</a:t>
                      </a:r>
                      <a:endParaRPr lang="en-US" sz="50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No.</a:t>
                      </a:r>
                      <a:r>
                        <a:rPr lang="en-US" sz="50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Of Delayed Flights</a:t>
                      </a:r>
                      <a:endParaRPr lang="en-US" sz="500" b="0" dirty="0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%  Of</a:t>
                      </a:r>
                      <a:r>
                        <a:rPr lang="en-US" sz="50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Delayed Flights</a:t>
                      </a:r>
                      <a:endParaRPr lang="en-US" sz="50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Total No. Of Flights Operated</a:t>
                      </a:r>
                      <a:endParaRPr lang="en-US" sz="50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No.</a:t>
                      </a:r>
                      <a:r>
                        <a:rPr lang="en-US" sz="50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Of Delayed Flights</a:t>
                      </a:r>
                      <a:endParaRPr lang="en-US" sz="500" b="0" dirty="0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%  Of</a:t>
                      </a:r>
                      <a:r>
                        <a:rPr lang="en-US" sz="50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Delayed Flights</a:t>
                      </a:r>
                      <a:endParaRPr lang="en-US" sz="50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Total No. Of Flights Operated</a:t>
                      </a:r>
                      <a:endParaRPr lang="en-US" sz="50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No.</a:t>
                      </a:r>
                      <a:r>
                        <a:rPr lang="en-US" sz="50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Of Delayed Flights</a:t>
                      </a:r>
                      <a:endParaRPr lang="en-US" sz="500" b="0" dirty="0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%  Of</a:t>
                      </a:r>
                      <a:r>
                        <a:rPr lang="en-US" sz="50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Delayed Flights</a:t>
                      </a:r>
                      <a:endParaRPr lang="en-US" sz="50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Total No. Of Flights Operated</a:t>
                      </a:r>
                      <a:endParaRPr lang="en-US" sz="50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No.</a:t>
                      </a:r>
                      <a:r>
                        <a:rPr lang="en-US" sz="50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Of Delayed Flights</a:t>
                      </a:r>
                      <a:endParaRPr lang="en-US" sz="500" b="0" dirty="0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%  Of</a:t>
                      </a:r>
                      <a:r>
                        <a:rPr lang="en-US" sz="50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Delayed Flights</a:t>
                      </a:r>
                      <a:endParaRPr lang="en-US" sz="50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Total No. Of Flights Operated</a:t>
                      </a:r>
                      <a:endParaRPr lang="en-US" sz="50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No.</a:t>
                      </a:r>
                      <a:r>
                        <a:rPr lang="en-US" sz="50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Of Delayed Flights</a:t>
                      </a:r>
                      <a:endParaRPr lang="en-US" sz="500" b="0" dirty="0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%  Of</a:t>
                      </a:r>
                      <a:r>
                        <a:rPr lang="en-US" sz="50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Delayed Flights</a:t>
                      </a:r>
                      <a:endParaRPr lang="en-US" sz="50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Total No. Of Flights Operated</a:t>
                      </a:r>
                      <a:endParaRPr lang="en-US" sz="50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No.</a:t>
                      </a:r>
                      <a:r>
                        <a:rPr lang="en-US" sz="50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Of Delayed Flights</a:t>
                      </a:r>
                      <a:endParaRPr lang="en-US" sz="500" b="0" dirty="0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%  Of</a:t>
                      </a:r>
                      <a:r>
                        <a:rPr lang="en-US" sz="50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Delayed Flights</a:t>
                      </a:r>
                      <a:endParaRPr lang="en-US" sz="50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Total No. Of Flights Operated</a:t>
                      </a:r>
                      <a:endParaRPr lang="en-US" sz="50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No.</a:t>
                      </a:r>
                      <a:r>
                        <a:rPr lang="en-US" sz="50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Of Delayed Flights</a:t>
                      </a:r>
                      <a:endParaRPr lang="en-US" sz="500" b="0" dirty="0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%  Of</a:t>
                      </a:r>
                      <a:r>
                        <a:rPr lang="en-US" sz="50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Delayed Flights</a:t>
                      </a:r>
                      <a:endParaRPr lang="en-US" sz="50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vert="vert27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Total No. Of Flights Operated</a:t>
                      </a:r>
                      <a:endParaRPr lang="en-US" sz="50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vert="vert270" anchor="ctr"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No.</a:t>
                      </a:r>
                      <a:r>
                        <a:rPr lang="en-US" sz="50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Of Delayed Flights</a:t>
                      </a:r>
                      <a:endParaRPr lang="en-US" sz="500" b="0" dirty="0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vert="vert27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%  Of</a:t>
                      </a:r>
                      <a:r>
                        <a:rPr lang="en-US" sz="50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Delayed Flights</a:t>
                      </a:r>
                      <a:endParaRPr lang="en-US" sz="50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vert="vert27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Total No. Of Flights Operated</a:t>
                      </a:r>
                      <a:endParaRPr lang="en-US" sz="50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vert="vert270" anchor="ctr"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No.</a:t>
                      </a:r>
                      <a:r>
                        <a:rPr lang="en-US" sz="50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Of Delayed Flights</a:t>
                      </a:r>
                      <a:endParaRPr lang="en-US" sz="500" b="0" dirty="0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vert="vert27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%  Of</a:t>
                      </a:r>
                      <a:r>
                        <a:rPr lang="en-US" sz="50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Delayed Flights</a:t>
                      </a:r>
                      <a:endParaRPr lang="en-US" sz="50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vert="vert27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Total No. Of Flights Operated</a:t>
                      </a:r>
                      <a:endParaRPr lang="en-US" sz="50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vert="vert270" anchor="ctr"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No.</a:t>
                      </a:r>
                      <a:r>
                        <a:rPr lang="en-US" sz="50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Of Delayed Flights</a:t>
                      </a:r>
                      <a:endParaRPr lang="en-US" sz="500" b="0" dirty="0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vert="vert27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%  Of</a:t>
                      </a:r>
                      <a:r>
                        <a:rPr lang="en-US" sz="50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Delayed Flights</a:t>
                      </a:r>
                      <a:endParaRPr lang="en-US" sz="50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vert="vert27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Total No. Of Flights Operated</a:t>
                      </a:r>
                      <a:endParaRPr lang="en-US" sz="50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vert="vert270" anchor="ctr"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No.</a:t>
                      </a:r>
                      <a:r>
                        <a:rPr lang="en-US" sz="50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Of Delayed Flights</a:t>
                      </a:r>
                      <a:endParaRPr lang="en-US" sz="500" b="0" dirty="0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vert="vert27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%  Of</a:t>
                      </a:r>
                      <a:r>
                        <a:rPr lang="en-US" sz="50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Delayed Flights</a:t>
                      </a:r>
                      <a:endParaRPr lang="en-US" sz="50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vert="vert27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Total No. Of Flights Operated</a:t>
                      </a:r>
                      <a:endParaRPr lang="en-US" sz="50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vert="vert270" anchor="ctr"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No.</a:t>
                      </a:r>
                      <a:r>
                        <a:rPr lang="en-US" sz="50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Of Delayed Flights</a:t>
                      </a:r>
                      <a:endParaRPr lang="en-US" sz="500" b="0" dirty="0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vert="vert27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%  Of</a:t>
                      </a:r>
                      <a:r>
                        <a:rPr lang="en-US" sz="50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Delayed Flights</a:t>
                      </a:r>
                      <a:endParaRPr lang="en-US" sz="50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vert="vert270" anchor="ctr"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60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/>
                </a:tc>
                <a:tc vMerge="1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60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</a:tr>
              <a:tr h="420077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630" b="0" kern="1200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1</a:t>
                      </a:r>
                      <a:endParaRPr lang="en-US" sz="630" b="0" dirty="0"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2953" marR="2953" marT="295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30" b="0" u="none" strike="noStrike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AFRICA WORLD</a:t>
                      </a:r>
                      <a:endParaRPr lang="en-US" sz="630" b="0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45720" marR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101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22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22%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102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14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14%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110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21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19%</a:t>
                      </a:r>
                      <a:endParaRPr lang="en-GB" sz="105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105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32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30%</a:t>
                      </a:r>
                      <a:endParaRPr lang="en-GB" sz="105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27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25%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110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29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26%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125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20%</a:t>
                      </a:r>
                    </a:p>
                  </a:txBody>
                  <a:tcPr marL="0" marR="0" marT="0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122</a:t>
                      </a:r>
                    </a:p>
                  </a:txBody>
                  <a:tcPr marL="0" marR="0" marT="0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22</a:t>
                      </a:r>
                    </a:p>
                  </a:txBody>
                  <a:tcPr marL="0" marR="0" marT="0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18%</a:t>
                      </a:r>
                    </a:p>
                  </a:txBody>
                  <a:tcPr marL="0" marR="0" marT="0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117</a:t>
                      </a:r>
                    </a:p>
                  </a:txBody>
                  <a:tcPr marL="0" marR="0" marT="0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24</a:t>
                      </a:r>
                    </a:p>
                  </a:txBody>
                  <a:tcPr marL="0" marR="0" marT="0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21%</a:t>
                      </a:r>
                    </a:p>
                  </a:txBody>
                  <a:tcPr marL="0" marR="0" marT="0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120</a:t>
                      </a:r>
                    </a:p>
                  </a:txBody>
                  <a:tcPr marL="0" marR="0" marT="0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20</a:t>
                      </a:r>
                    </a:p>
                  </a:txBody>
                  <a:tcPr marL="0" marR="0" marT="0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17%</a:t>
                      </a:r>
                    </a:p>
                  </a:txBody>
                  <a:tcPr marL="0" marR="0" marT="0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116</a:t>
                      </a:r>
                    </a:p>
                  </a:txBody>
                  <a:tcPr marL="0" marR="0" marT="0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17</a:t>
                      </a:r>
                    </a:p>
                  </a:txBody>
                  <a:tcPr marL="0" marR="0" marT="0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15%</a:t>
                      </a:r>
                    </a:p>
                  </a:txBody>
                  <a:tcPr marL="0" marR="0" marT="0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132</a:t>
                      </a:r>
                    </a:p>
                  </a:txBody>
                  <a:tcPr marL="0" marR="0" marT="0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33</a:t>
                      </a:r>
                    </a:p>
                  </a:txBody>
                  <a:tcPr marL="0" marR="0" marT="0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25%</a:t>
                      </a:r>
                    </a:p>
                  </a:txBody>
                  <a:tcPr marL="0" marR="0" marT="0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1,367</a:t>
                      </a:r>
                    </a:p>
                  </a:txBody>
                  <a:tcPr marL="0" marR="0" marT="0" marB="0" anchor="b"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286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41378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630" b="0" kern="1200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2</a:t>
                      </a:r>
                      <a:endParaRPr lang="en-US" sz="630" b="0" dirty="0"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2953" marR="2953" marT="295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30" b="0" u="none" strike="noStrike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AIR COTE D'IVOIRE</a:t>
                      </a:r>
                      <a:endParaRPr lang="en-US" sz="630" b="0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45720" marR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45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16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36%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46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18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39%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53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26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49%</a:t>
                      </a:r>
                      <a:endParaRPr lang="en-GB" sz="105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51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11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22%</a:t>
                      </a:r>
                      <a:endParaRPr lang="en-GB" sz="105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35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64%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16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31%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50%</a:t>
                      </a:r>
                    </a:p>
                  </a:txBody>
                  <a:tcPr marL="0" marR="0" marT="0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51</a:t>
                      </a:r>
                    </a:p>
                  </a:txBody>
                  <a:tcPr marL="0" marR="0" marT="0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25</a:t>
                      </a:r>
                    </a:p>
                  </a:txBody>
                  <a:tcPr marL="0" marR="0" marT="0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49%</a:t>
                      </a:r>
                    </a:p>
                  </a:txBody>
                  <a:tcPr marL="0" marR="0" marT="0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44</a:t>
                      </a:r>
                    </a:p>
                  </a:txBody>
                  <a:tcPr marL="0" marR="0" marT="0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28</a:t>
                      </a:r>
                    </a:p>
                  </a:txBody>
                  <a:tcPr marL="0" marR="0" marT="0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64%</a:t>
                      </a:r>
                    </a:p>
                  </a:txBody>
                  <a:tcPr marL="0" marR="0" marT="0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54</a:t>
                      </a:r>
                    </a:p>
                  </a:txBody>
                  <a:tcPr marL="0" marR="0" marT="0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40</a:t>
                      </a:r>
                    </a:p>
                  </a:txBody>
                  <a:tcPr marL="0" marR="0" marT="0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74%</a:t>
                      </a:r>
                    </a:p>
                  </a:txBody>
                  <a:tcPr marL="0" marR="0" marT="0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48</a:t>
                      </a:r>
                    </a:p>
                  </a:txBody>
                  <a:tcPr marL="0" marR="0" marT="0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34</a:t>
                      </a:r>
                    </a:p>
                  </a:txBody>
                  <a:tcPr marL="0" marR="0" marT="0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71%</a:t>
                      </a:r>
                    </a:p>
                  </a:txBody>
                  <a:tcPr marL="0" marR="0" marT="0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51</a:t>
                      </a:r>
                    </a:p>
                  </a:txBody>
                  <a:tcPr marL="0" marR="0" marT="0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38</a:t>
                      </a:r>
                    </a:p>
                  </a:txBody>
                  <a:tcPr marL="0" marR="0" marT="0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75%</a:t>
                      </a:r>
                    </a:p>
                  </a:txBody>
                  <a:tcPr marL="0" marR="0" marT="0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609</a:t>
                      </a:r>
                    </a:p>
                  </a:txBody>
                  <a:tcPr marL="0" marR="0" marT="0" marB="0" anchor="b"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317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302307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630" b="0" kern="1200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3</a:t>
                      </a:r>
                      <a:endParaRPr lang="en-US" sz="630" b="0" dirty="0"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2953" marR="2953" marT="295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30" b="0" u="none" strike="noStrike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AIR FRANCE</a:t>
                      </a:r>
                      <a:endParaRPr lang="en-US" sz="630" b="0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45720" marR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35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15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43%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33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14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42%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38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18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47%</a:t>
                      </a:r>
                      <a:endParaRPr lang="en-GB" sz="105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38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10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26%</a:t>
                      </a:r>
                      <a:endParaRPr lang="en-GB" sz="105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13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33%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8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22%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44%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25%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18%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9%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34%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45%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450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147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9107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GB" sz="630" b="0" dirty="0">
                          <a:latin typeface="Cambria" pitchFamily="18" charset="0"/>
                          <a:ea typeface="Cambria" panose="02040503050406030204" pitchFamily="18" charset="0"/>
                          <a:cs typeface="Times New Roman"/>
                        </a:rPr>
                        <a:t>4</a:t>
                      </a:r>
                      <a:endParaRPr lang="en-US" sz="630" b="0" dirty="0"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2953" marR="2953" marT="295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30" b="0" u="none" strike="noStrike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   AIR PEACE</a:t>
                      </a:r>
                      <a:endParaRPr lang="en-US" sz="630" b="0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99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49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49%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93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31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33%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99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45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45%</a:t>
                      </a:r>
                      <a:endParaRPr lang="en-GB" sz="105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107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34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32%</a:t>
                      </a:r>
                      <a:endParaRPr lang="en-GB" sz="105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116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45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39%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56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55%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111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47%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29%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42%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36%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40%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111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59%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1,258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532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302307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GB" sz="630" b="0" dirty="0">
                          <a:latin typeface="Cambria" pitchFamily="18" charset="0"/>
                          <a:ea typeface="Cambria" panose="02040503050406030204" pitchFamily="18" charset="0"/>
                          <a:cs typeface="Times New Roman"/>
                        </a:rPr>
                        <a:t>5</a:t>
                      </a:r>
                      <a:endParaRPr lang="en-US" sz="630" b="0" dirty="0"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2953" marR="2953" marT="295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30" b="0" u="none" strike="noStrike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ASKY AIRLINE</a:t>
                      </a:r>
                      <a:endParaRPr lang="en-US" sz="630" b="0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45720" marR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69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23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33%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77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24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31%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87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38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44%</a:t>
                      </a:r>
                      <a:endParaRPr lang="en-GB" sz="105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82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18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22%</a:t>
                      </a:r>
                      <a:endParaRPr lang="en-GB" sz="105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83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44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53%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95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36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38%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42%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40%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96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60%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99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38%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93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37%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68%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1,097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470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302307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GB" sz="630" b="0" dirty="0">
                          <a:latin typeface="Cambria" pitchFamily="18" charset="0"/>
                          <a:ea typeface="Cambria" panose="02040503050406030204" pitchFamily="18" charset="0"/>
                          <a:cs typeface="Times New Roman"/>
                        </a:rPr>
                        <a:t>6</a:t>
                      </a:r>
                      <a:endParaRPr lang="en-US" sz="630" b="0" dirty="0"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2953" marR="2953" marT="295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30" b="0" i="0" u="none" strike="noStrike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Cambria" panose="02040503050406030204" pitchFamily="18" charset="0"/>
                        </a:rPr>
                        <a:t>AZMAN</a:t>
                      </a:r>
                      <a:r>
                        <a:rPr lang="en-US" sz="630" b="0" i="0" u="none" strike="noStrike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Cambria" panose="02040503050406030204" pitchFamily="18" charset="0"/>
                        </a:rPr>
                        <a:t> AIR</a:t>
                      </a:r>
                      <a:endParaRPr lang="en-US" sz="630" b="0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45720" marR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5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endParaRPr lang="en-GB" sz="105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 </a:t>
                      </a:r>
                      <a:r>
                        <a:rPr lang="en-GB" sz="105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endParaRPr lang="en-GB" sz="105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-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-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-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-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-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 -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endParaRPr lang="en-GB" sz="105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endParaRPr lang="en-GB" sz="105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endParaRPr lang="en-GB" sz="105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endParaRPr lang="en-GB" sz="105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endParaRPr lang="en-GB" sz="105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endParaRPr lang="en-GB" sz="105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endParaRPr lang="en-GB" sz="105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endParaRPr lang="en-GB" sz="105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endParaRPr lang="en-GB" sz="105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endParaRPr lang="en-GB" sz="105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endParaRPr lang="en-GB" sz="105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endParaRPr lang="en-GB" sz="105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endParaRPr lang="en-GB" sz="105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endParaRPr lang="en-GB" sz="105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endParaRPr lang="en-GB" sz="105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endParaRPr lang="en-GB" sz="105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  <a:endParaRPr lang="en-GB" sz="1100" b="1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302307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GB" sz="630" b="0" dirty="0">
                          <a:latin typeface="Cambria" pitchFamily="18" charset="0"/>
                          <a:ea typeface="Cambria" panose="02040503050406030204" pitchFamily="18" charset="0"/>
                          <a:cs typeface="Times New Roman"/>
                        </a:rPr>
                        <a:t>7</a:t>
                      </a:r>
                      <a:endParaRPr lang="en-US" sz="630" b="0" dirty="0"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2953" marR="2953" marT="295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30" b="0" u="none" strike="noStrike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BADR AIR</a:t>
                      </a:r>
                      <a:endParaRPr lang="en-US" sz="630" b="0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45720" marR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5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r>
                        <a:rPr lang="en-US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 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4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4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smtClean="0">
                          <a:latin typeface="+mj-lt"/>
                          <a:ea typeface="Cambria" panose="02040503050406030204" pitchFamily="18" charset="0"/>
                        </a:rPr>
                        <a:t>100%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4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80%</a:t>
                      </a:r>
                      <a:endParaRPr lang="en-GB" sz="105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4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57%</a:t>
                      </a:r>
                      <a:endParaRPr lang="en-GB" sz="105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2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smtClean="0">
                          <a:latin typeface="+mj-lt"/>
                        </a:rPr>
                        <a:t>50%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4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67%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endParaRPr lang="en-GB" sz="105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40%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75%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50%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55%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45%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69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37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41378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en-GB" sz="630" b="0" dirty="0">
                          <a:latin typeface="Cambria" pitchFamily="18" charset="0"/>
                          <a:ea typeface="Cambria" panose="02040503050406030204" pitchFamily="18" charset="0"/>
                        </a:rPr>
                        <a:t>8</a:t>
                      </a:r>
                      <a:endParaRPr lang="en-US" sz="630" b="0" dirty="0"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2953" marR="2953" marT="295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30" b="0" u="none" strike="noStrike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BRITISH AIRWAYS</a:t>
                      </a:r>
                      <a:endParaRPr lang="en-US" sz="630" b="0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45720" marR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52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16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31%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55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30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55%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61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27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44%</a:t>
                      </a:r>
                      <a:endParaRPr lang="en-GB" sz="105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60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6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10%</a:t>
                      </a:r>
                      <a:endParaRPr lang="en-GB" sz="105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3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5%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5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13%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27%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23%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26%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27%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28%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19%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616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158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334394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en-GB" sz="630" b="0" dirty="0">
                          <a:latin typeface="Cambria" pitchFamily="18" charset="0"/>
                          <a:ea typeface="Cambria" panose="02040503050406030204" pitchFamily="18" charset="0"/>
                        </a:rPr>
                        <a:t>9</a:t>
                      </a:r>
                    </a:p>
                  </a:txBody>
                  <a:tcPr marL="2953" marR="2953" marT="295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GB" sz="630" b="0" i="0" u="none" strike="noStrike" dirty="0">
                          <a:solidFill>
                            <a:srgbClr val="000000"/>
                          </a:solidFill>
                          <a:latin typeface="Cambria" pitchFamily="18" charset="0"/>
                          <a:ea typeface="Cambria" panose="02040503050406030204" pitchFamily="18" charset="0"/>
                        </a:rPr>
                        <a:t>CRONOS AIR</a:t>
                      </a:r>
                      <a:endParaRPr lang="en-US" sz="630" b="0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45720" marR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4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smtClean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80%</a:t>
                      </a:r>
                      <a:endParaRPr lang="en-GB" sz="105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4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80%</a:t>
                      </a:r>
                      <a:endParaRPr lang="en-GB" sz="105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1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20%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1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smtClean="0">
                          <a:latin typeface="+mj-lt"/>
                        </a:rPr>
                        <a:t>20%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100%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100%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100%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100%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75%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8%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53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41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41378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en-GB" sz="630" b="0" dirty="0">
                          <a:latin typeface="Cambria" pitchFamily="18" charset="0"/>
                          <a:ea typeface="Cambria" panose="02040503050406030204" pitchFamily="18" charset="0"/>
                        </a:rPr>
                        <a:t>10</a:t>
                      </a:r>
                    </a:p>
                  </a:txBody>
                  <a:tcPr marL="2953" marR="2953" marT="295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30" b="0" u="none" strike="noStrike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DELTA AIRLINE</a:t>
                      </a:r>
                      <a:endParaRPr lang="en-US" sz="630" b="0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45720" marR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37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17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46%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28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6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21%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31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8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26%</a:t>
                      </a:r>
                      <a:endParaRPr lang="en-GB" sz="105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30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7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23%</a:t>
                      </a:r>
                      <a:endParaRPr lang="en-GB" sz="105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4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13%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8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24%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33%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57%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20%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12%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21%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17%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407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111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302307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en-GB" sz="630" b="0" dirty="0">
                          <a:latin typeface="Cambria" pitchFamily="18" charset="0"/>
                          <a:ea typeface="Cambria" panose="02040503050406030204" pitchFamily="18" charset="0"/>
                        </a:rPr>
                        <a:t>11</a:t>
                      </a:r>
                    </a:p>
                  </a:txBody>
                  <a:tcPr marL="2953" marR="2953" marT="295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30" b="0" u="none" strike="noStrike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EGYPT AIR</a:t>
                      </a:r>
                      <a:endParaRPr lang="en-US" sz="630" b="0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45720" marR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53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29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55%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46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24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52%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58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39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67%</a:t>
                      </a:r>
                      <a:endParaRPr lang="en-GB" sz="105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60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33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55%</a:t>
                      </a:r>
                      <a:endParaRPr lang="en-GB" sz="105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40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63%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22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37%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30%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33%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50%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60%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37%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58%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706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350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302307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en-GB" sz="630" b="0" dirty="0">
                          <a:latin typeface="Cambria" pitchFamily="18" charset="0"/>
                          <a:ea typeface="Cambria" panose="02040503050406030204" pitchFamily="18" charset="0"/>
                        </a:rPr>
                        <a:t>12</a:t>
                      </a:r>
                    </a:p>
                  </a:txBody>
                  <a:tcPr marL="2953" marR="2953" marT="295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30" b="0" u="none" strike="noStrike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EMIRATES</a:t>
                      </a:r>
                      <a:endParaRPr lang="en-US" sz="630" b="0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45720" marR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32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6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19%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44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20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45%</a:t>
                      </a:r>
                      <a:endParaRPr lang="en-GB" sz="105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45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6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13%</a:t>
                      </a:r>
                      <a:endParaRPr lang="en-GB" sz="105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4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8%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1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3%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9%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endParaRPr lang="en-GB" sz="105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endParaRPr lang="en-GB" sz="105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endParaRPr lang="en-GB" sz="105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endParaRPr lang="en-GB" sz="105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endParaRPr lang="en-GB" sz="105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endParaRPr lang="en-GB" sz="105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365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45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41378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en-GB" sz="630" b="0" dirty="0">
                          <a:latin typeface="Cambria" pitchFamily="18" charset="0"/>
                          <a:ea typeface="Cambria" panose="02040503050406030204" pitchFamily="18" charset="0"/>
                        </a:rPr>
                        <a:t>13</a:t>
                      </a:r>
                    </a:p>
                  </a:txBody>
                  <a:tcPr marL="2953" marR="2953" marT="295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30" b="0" u="none" strike="noStrike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ETHIOPIAN AIR</a:t>
                      </a:r>
                      <a:endParaRPr lang="en-US" sz="630" b="0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45720" marR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81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61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75%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86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53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62%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90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17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19%</a:t>
                      </a:r>
                      <a:endParaRPr lang="en-GB" sz="105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105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21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20%</a:t>
                      </a:r>
                      <a:endParaRPr lang="en-GB" sz="105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88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24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27%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93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29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31%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85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21%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91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29%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86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35%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89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33%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94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35%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92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59%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1,080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395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</a:tbl>
          </a:graphicData>
        </a:graphic>
      </p:graphicFrame>
      <p:sp>
        <p:nvSpPr>
          <p:cNvPr id="31746" name="Rectangle 2"/>
          <p:cNvSpPr>
            <a:spLocks noChangeArrowheads="1"/>
          </p:cNvSpPr>
          <p:nvPr/>
        </p:nvSpPr>
        <p:spPr bwMode="auto">
          <a:xfrm>
            <a:off x="3233679" y="97795"/>
            <a:ext cx="5724644" cy="26161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indent="457200" algn="just" fontAlgn="base">
              <a:spcBef>
                <a:spcPct val="0"/>
              </a:spcBef>
              <a:spcAft>
                <a:spcPct val="0"/>
              </a:spcAft>
            </a:pPr>
            <a:r>
              <a:rPr lang="en-US" sz="1100" dirty="0">
                <a:latin typeface="Calibri" pitchFamily="34" charset="0"/>
                <a:ea typeface="Calibri" pitchFamily="34" charset="0"/>
                <a:cs typeface="Times New Roman" pitchFamily="18" charset="0"/>
              </a:rPr>
              <a:t>						</a:t>
            </a:r>
            <a:endParaRPr lang="en-US" dirty="0">
              <a:latin typeface="Arial" pitchFamily="34" charset="0"/>
            </a:endParaRPr>
          </a:p>
        </p:txBody>
      </p:sp>
      <p:sp>
        <p:nvSpPr>
          <p:cNvPr id="31747" name="Rectangle 3"/>
          <p:cNvSpPr>
            <a:spLocks noChangeArrowheads="1"/>
          </p:cNvSpPr>
          <p:nvPr/>
        </p:nvSpPr>
        <p:spPr bwMode="auto">
          <a:xfrm>
            <a:off x="2095474" y="71717"/>
            <a:ext cx="8393014" cy="64633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indent="457200" algn="ctr" fontAlgn="base">
              <a:spcBef>
                <a:spcPct val="0"/>
              </a:spcBef>
              <a:spcAft>
                <a:spcPct val="0"/>
              </a:spcAft>
              <a:tabLst>
                <a:tab pos="384175" algn="l"/>
              </a:tabLst>
            </a:pPr>
            <a:r>
              <a:rPr lang="en-GB" sz="1200" b="1" dirty="0" smtClean="0">
                <a:latin typeface="Cambria" pitchFamily="18" charset="0"/>
                <a:ea typeface="Calibri" pitchFamily="34" charset="0"/>
                <a:cs typeface="Times New Roman" pitchFamily="18" charset="0"/>
              </a:rPr>
              <a:t>NIGERIA </a:t>
            </a:r>
            <a:r>
              <a:rPr lang="en-GB" sz="1200" b="1" dirty="0">
                <a:latin typeface="Cambria" pitchFamily="18" charset="0"/>
                <a:ea typeface="Calibri" pitchFamily="34" charset="0"/>
                <a:cs typeface="Times New Roman" pitchFamily="18" charset="0"/>
              </a:rPr>
              <a:t>CIVIL AVIATION AUTHORITY</a:t>
            </a:r>
          </a:p>
          <a:p>
            <a:pPr indent="457200" algn="ctr" fontAlgn="base">
              <a:spcBef>
                <a:spcPct val="0"/>
              </a:spcBef>
              <a:spcAft>
                <a:spcPct val="0"/>
              </a:spcAft>
              <a:tabLst>
                <a:tab pos="384175" algn="l"/>
              </a:tabLst>
            </a:pPr>
            <a:r>
              <a:rPr lang="en-US" sz="1200" b="1" dirty="0">
                <a:latin typeface="Cambria" pitchFamily="18" charset="0"/>
                <a:ea typeface="Calibri" pitchFamily="34" charset="0"/>
                <a:cs typeface="Times New Roman" pitchFamily="18" charset="0"/>
              </a:rPr>
              <a:t>DELAYED FLIGHTS : INTERNATIONAL AIRLINE OPERATIONS (WITH PERCENTAGE)</a:t>
            </a:r>
            <a:endParaRPr lang="en-US" sz="1200" dirty="0">
              <a:latin typeface="Cambria" pitchFamily="18" charset="0"/>
            </a:endParaRPr>
          </a:p>
          <a:p>
            <a:pPr indent="457200" algn="ctr" eaLnBrk="0" fontAlgn="base" hangingPunct="0">
              <a:spcBef>
                <a:spcPct val="0"/>
              </a:spcBef>
              <a:spcAft>
                <a:spcPct val="0"/>
              </a:spcAft>
              <a:tabLst>
                <a:tab pos="384175" algn="l"/>
              </a:tabLst>
            </a:pPr>
            <a:r>
              <a:rPr lang="en-US" sz="1200" b="1" dirty="0">
                <a:latin typeface="Cambria" pitchFamily="18" charset="0"/>
                <a:ea typeface="Calibri" pitchFamily="34" charset="0"/>
                <a:cs typeface="Times New Roman" pitchFamily="18" charset="0"/>
              </a:rPr>
              <a:t>(JANUARY –  DECEMBER, </a:t>
            </a:r>
            <a:r>
              <a:rPr lang="en-US" sz="1200" b="1" dirty="0" smtClean="0">
                <a:latin typeface="Cambria" pitchFamily="18" charset="0"/>
                <a:ea typeface="Calibri" pitchFamily="34" charset="0"/>
                <a:cs typeface="Times New Roman" pitchFamily="18" charset="0"/>
              </a:rPr>
              <a:t>2022)</a:t>
            </a:r>
            <a:endParaRPr lang="en-US" sz="1200" dirty="0">
              <a:latin typeface="Arial" pitchFamily="34" charset="0"/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>
          <a:xfrm>
            <a:off x="10004676" y="6453336"/>
            <a:ext cx="483813" cy="292082"/>
          </a:xfrm>
        </p:spPr>
        <p:txBody>
          <a:bodyPr/>
          <a:lstStyle/>
          <a:p>
            <a:fld id="{4B95ED36-659F-4CC6-9776-40FDF25A500F}" type="slidenum">
              <a:rPr lang="en-US" b="1"/>
              <a:pPr/>
              <a:t>5</a:t>
            </a:fld>
            <a:endParaRPr lang="en-US" b="1" dirty="0"/>
          </a:p>
        </p:txBody>
      </p:sp>
      <p:graphicFrame>
        <p:nvGraphicFramePr>
          <p:cNvPr id="8" name="Object 7"/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3991228167"/>
              </p:ext>
            </p:extLst>
          </p:nvPr>
        </p:nvGraphicFramePr>
        <p:xfrm>
          <a:off x="11371000" y="71717"/>
          <a:ext cx="720080" cy="6381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5261" r:id="rId4" imgW="568482" imgH="638663" progId="">
                  <p:embed/>
                </p:oleObj>
              </mc:Choice>
              <mc:Fallback>
                <p:oleObj r:id="rId4" imgW="568482" imgH="638663" progId="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5"/>
                      <a:stretch>
                        <a:fillRect/>
                      </a:stretch>
                    </p:blipFill>
                    <p:spPr>
                      <a:xfrm>
                        <a:off x="11371000" y="71717"/>
                        <a:ext cx="720080" cy="638175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</p:spTree>
    <p:extLst>
      <p:ext uri="{BB962C8B-B14F-4D97-AF65-F5344CB8AC3E}">
        <p14:creationId xmlns:p14="http://schemas.microsoft.com/office/powerpoint/2010/main" val="415336991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/>
      </p:par>
    </p:tn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 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82343357"/>
              </p:ext>
            </p:extLst>
          </p:nvPr>
        </p:nvGraphicFramePr>
        <p:xfrm>
          <a:off x="494270" y="785796"/>
          <a:ext cx="11244648" cy="5667544"/>
        </p:xfrm>
        <a:graphic>
          <a:graphicData uri="http://schemas.openxmlformats.org/drawingml/2006/table">
            <a:tbl>
              <a:tblPr/>
              <a:tblGrid>
                <a:gridCol w="168449"/>
                <a:gridCol w="744682"/>
                <a:gridCol w="247003"/>
                <a:gridCol w="187381"/>
                <a:gridCol w="315141"/>
                <a:gridCol w="178865"/>
                <a:gridCol w="212933"/>
                <a:gridCol w="264037"/>
                <a:gridCol w="281071"/>
                <a:gridCol w="238486"/>
                <a:gridCol w="272554"/>
                <a:gridCol w="306624"/>
                <a:gridCol w="221450"/>
                <a:gridCol w="281073"/>
                <a:gridCol w="306624"/>
                <a:gridCol w="229968"/>
                <a:gridCol w="306624"/>
                <a:gridCol w="315141"/>
                <a:gridCol w="264037"/>
                <a:gridCol w="264037"/>
                <a:gridCol w="298106"/>
                <a:gridCol w="229968"/>
                <a:gridCol w="255519"/>
                <a:gridCol w="255519"/>
                <a:gridCol w="221451"/>
                <a:gridCol w="264037"/>
                <a:gridCol w="272554"/>
                <a:gridCol w="229967"/>
                <a:gridCol w="316213"/>
                <a:gridCol w="280000"/>
                <a:gridCol w="195898"/>
                <a:gridCol w="265507"/>
                <a:gridCol w="289007"/>
                <a:gridCol w="211796"/>
                <a:gridCol w="273554"/>
                <a:gridCol w="280322"/>
                <a:gridCol w="306624"/>
                <a:gridCol w="261551"/>
                <a:gridCol w="453905"/>
                <a:gridCol w="476970"/>
              </a:tblGrid>
              <a:tr h="242097">
                <a:tc rowSpan="2">
                  <a:txBody>
                    <a:bodyPr/>
                    <a:lstStyle/>
                    <a:p>
                      <a:pPr algn="l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US" sz="550" kern="1200" dirty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Arial"/>
                        </a:rPr>
                        <a:t>    </a:t>
                      </a:r>
                      <a:r>
                        <a:rPr lang="en-US" sz="55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Arial"/>
                        </a:rPr>
                        <a:t>S/N </a:t>
                      </a:r>
                      <a:endParaRPr lang="en-US" sz="55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640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US" sz="550" b="1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AIRLINES</a:t>
                      </a:r>
                      <a:r>
                        <a:rPr lang="en-US" sz="55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Calibri"/>
                          <a:cs typeface="Times New Roman"/>
                        </a:rPr>
                        <a:t> </a:t>
                      </a:r>
                      <a:endParaRPr lang="en-US" sz="55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640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550" b="1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JANUARY</a:t>
                      </a:r>
                      <a:endParaRPr lang="en-US" sz="550" b="1" kern="1200" dirty="0" smtClean="0">
                        <a:solidFill>
                          <a:srgbClr val="000000"/>
                        </a:solidFill>
                        <a:latin typeface="Cambria" pitchFamily="18" charset="0"/>
                        <a:ea typeface="Times New Roman"/>
                        <a:cs typeface="Times New Roman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800" b="1" kern="1200" dirty="0" smtClean="0">
                        <a:solidFill>
                          <a:srgbClr val="000000"/>
                        </a:solidFill>
                        <a:latin typeface="Cambria" pitchFamily="18" charset="0"/>
                        <a:ea typeface="Times New Roman"/>
                        <a:cs typeface="Times New Roman"/>
                      </a:endParaRPr>
                    </a:p>
                  </a:txBody>
                  <a:tcPr marL="19641" marR="19641" marT="427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US" sz="550" b="1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FEBRU</a:t>
                      </a:r>
                      <a:r>
                        <a:rPr lang="en-US" sz="550" b="1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ARY </a:t>
                      </a:r>
                      <a:r>
                        <a:rPr lang="en-US" sz="550" b="1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</a:t>
                      </a:r>
                      <a:endParaRPr lang="en-US" sz="55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80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550" b="1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MARCH </a:t>
                      </a:r>
                      <a:endParaRPr lang="en-US" sz="55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80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550" b="1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APRIL</a:t>
                      </a:r>
                      <a:endParaRPr lang="en-US" sz="55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80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550" b="1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MAY</a:t>
                      </a:r>
                      <a:endParaRPr lang="en-US" sz="55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80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550" b="1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JUNE</a:t>
                      </a:r>
                      <a:endParaRPr lang="en-US" sz="55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60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550" b="1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JULY</a:t>
                      </a:r>
                      <a:endParaRPr lang="en-US" sz="55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550" b="1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AUGUST</a:t>
                      </a:r>
                      <a:endParaRPr lang="en-US" sz="55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550" b="1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SEPTEMBER</a:t>
                      </a:r>
                      <a:endParaRPr lang="en-US" sz="55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550" b="1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OCTOBER</a:t>
                      </a:r>
                      <a:endParaRPr lang="en-US" sz="55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550" b="1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NOVERMBER</a:t>
                      </a:r>
                      <a:endParaRPr lang="en-US" sz="55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80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550" b="1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DECEMBER</a:t>
                      </a:r>
                      <a:endParaRPr lang="en-US" sz="55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80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600" b="1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Total</a:t>
                      </a:r>
                      <a:r>
                        <a:rPr lang="en-GB" sz="600" b="1" baseline="0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 </a:t>
                      </a:r>
                    </a:p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600" b="1" baseline="0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No Of </a:t>
                      </a:r>
                    </a:p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600" b="1" baseline="0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Flights Operated</a:t>
                      </a:r>
                      <a:endParaRPr lang="en-US" sz="60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600" b="1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Total </a:t>
                      </a:r>
                    </a:p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600" b="1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No Of </a:t>
                      </a:r>
                    </a:p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600" b="1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Delayed Flights</a:t>
                      </a:r>
                      <a:endParaRPr lang="en-US" sz="60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443755">
                <a:tc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endParaRPr lang="en-US" sz="650" dirty="0">
                        <a:latin typeface="Cambria" pitchFamily="18" charset="0"/>
                        <a:ea typeface="Times New Roman"/>
                      </a:endParaRPr>
                    </a:p>
                  </a:txBody>
                  <a:tcPr marL="7566" marR="7566" marT="6405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Total No. Of Flights Operated</a:t>
                      </a:r>
                      <a:endParaRPr lang="en-US" sz="50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No.</a:t>
                      </a:r>
                      <a:r>
                        <a:rPr lang="en-US" sz="50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Of Delayed Flights</a:t>
                      </a:r>
                      <a:endParaRPr lang="en-US" sz="500" b="0" dirty="0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%  Of</a:t>
                      </a:r>
                      <a:r>
                        <a:rPr lang="en-US" sz="50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Delayed Flights</a:t>
                      </a:r>
                      <a:endParaRPr lang="en-US" sz="50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Total No. Of Flights Operated</a:t>
                      </a:r>
                      <a:endParaRPr lang="en-US" sz="50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No.</a:t>
                      </a:r>
                      <a:r>
                        <a:rPr lang="en-US" sz="50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Of Delayed Flights</a:t>
                      </a:r>
                      <a:endParaRPr lang="en-US" sz="500" b="0" dirty="0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%  Of</a:t>
                      </a:r>
                      <a:r>
                        <a:rPr lang="en-US" sz="50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Delayed Flights</a:t>
                      </a:r>
                      <a:endParaRPr lang="en-US" sz="50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Total No. Of Flights Operated</a:t>
                      </a:r>
                      <a:endParaRPr lang="en-US" sz="50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No.</a:t>
                      </a:r>
                      <a:r>
                        <a:rPr lang="en-US" sz="50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Of Delayed Flights</a:t>
                      </a:r>
                      <a:endParaRPr lang="en-US" sz="500" b="0" dirty="0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%  Of</a:t>
                      </a:r>
                      <a:r>
                        <a:rPr lang="en-US" sz="50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Delayed Flights</a:t>
                      </a:r>
                      <a:endParaRPr lang="en-US" sz="50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Total No. Of Flights Operated</a:t>
                      </a:r>
                      <a:endParaRPr lang="en-US" sz="50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No.</a:t>
                      </a:r>
                      <a:r>
                        <a:rPr lang="en-US" sz="50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Of Delayed Flights</a:t>
                      </a:r>
                      <a:endParaRPr lang="en-US" sz="500" b="0" dirty="0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%  Of</a:t>
                      </a:r>
                      <a:r>
                        <a:rPr lang="en-US" sz="50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Delayed Flights</a:t>
                      </a:r>
                      <a:endParaRPr lang="en-US" sz="50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Total No. Of Flights Operated</a:t>
                      </a:r>
                      <a:endParaRPr lang="en-US" sz="50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No.</a:t>
                      </a:r>
                      <a:r>
                        <a:rPr lang="en-US" sz="50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Of Delayed Flights</a:t>
                      </a:r>
                      <a:endParaRPr lang="en-US" sz="500" b="0" dirty="0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%  Of</a:t>
                      </a:r>
                      <a:r>
                        <a:rPr lang="en-US" sz="50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Delayed Flights</a:t>
                      </a:r>
                      <a:endParaRPr lang="en-US" sz="50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Total No. Of Flights Operated</a:t>
                      </a:r>
                      <a:endParaRPr lang="en-US" sz="50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No.</a:t>
                      </a:r>
                      <a:r>
                        <a:rPr lang="en-US" sz="50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Of Delayed Flights</a:t>
                      </a:r>
                      <a:endParaRPr lang="en-US" sz="500" b="0" dirty="0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%  Of</a:t>
                      </a:r>
                      <a:r>
                        <a:rPr lang="en-US" sz="50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Delayed Flights</a:t>
                      </a:r>
                      <a:endParaRPr lang="en-US" sz="50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Total No. Of Flights Operated</a:t>
                      </a:r>
                      <a:endParaRPr lang="en-US" sz="50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No.</a:t>
                      </a:r>
                      <a:r>
                        <a:rPr lang="en-US" sz="50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Of Delayed Flights</a:t>
                      </a:r>
                      <a:endParaRPr lang="en-US" sz="500" b="0" dirty="0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%  Of</a:t>
                      </a:r>
                      <a:r>
                        <a:rPr lang="en-US" sz="50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Delayed Flights</a:t>
                      </a:r>
                      <a:endParaRPr lang="en-US" sz="50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vert="vert27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Total No. Of Flights Operated</a:t>
                      </a:r>
                      <a:endParaRPr lang="en-US" sz="50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vert="vert270" anchor="ctr"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No.</a:t>
                      </a:r>
                      <a:r>
                        <a:rPr lang="en-US" sz="50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Of Delayed Flights</a:t>
                      </a:r>
                      <a:endParaRPr lang="en-US" sz="500" b="0" dirty="0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vert="vert27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%  Of</a:t>
                      </a:r>
                      <a:r>
                        <a:rPr lang="en-US" sz="50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Delayed Flights</a:t>
                      </a:r>
                      <a:endParaRPr lang="en-US" sz="50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vert="vert27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Total No. Of Flights Operated</a:t>
                      </a:r>
                      <a:endParaRPr lang="en-US" sz="50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vert="vert270" anchor="ctr"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No.</a:t>
                      </a:r>
                      <a:r>
                        <a:rPr lang="en-US" sz="50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Of Delayed Flights</a:t>
                      </a:r>
                      <a:endParaRPr lang="en-US" sz="500" b="0" dirty="0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vert="vert27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%  Of</a:t>
                      </a:r>
                      <a:r>
                        <a:rPr lang="en-US" sz="50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Delayed Flights</a:t>
                      </a:r>
                      <a:endParaRPr lang="en-US" sz="50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vert="vert27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Total No. Of Flights Operated</a:t>
                      </a:r>
                      <a:endParaRPr lang="en-US" sz="50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vert="vert270" anchor="ctr"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No.</a:t>
                      </a:r>
                      <a:r>
                        <a:rPr lang="en-US" sz="50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Of Delayed Flights</a:t>
                      </a:r>
                      <a:endParaRPr lang="en-US" sz="500" b="0" dirty="0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vert="vert27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%  Of</a:t>
                      </a:r>
                      <a:r>
                        <a:rPr lang="en-US" sz="50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Delayed Flights</a:t>
                      </a:r>
                      <a:endParaRPr lang="en-US" sz="50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vert="vert27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Total No. Of Flights Operated</a:t>
                      </a:r>
                      <a:endParaRPr lang="en-US" sz="50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vert="vert270" anchor="ctr"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No.</a:t>
                      </a:r>
                      <a:r>
                        <a:rPr lang="en-US" sz="50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Of Delayed Flights</a:t>
                      </a:r>
                      <a:endParaRPr lang="en-US" sz="500" b="0" dirty="0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vert="vert27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%  Of</a:t>
                      </a:r>
                      <a:r>
                        <a:rPr lang="en-US" sz="50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Delayed Flights</a:t>
                      </a:r>
                      <a:endParaRPr lang="en-US" sz="50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vert="vert27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Total No. Of Flights Operated</a:t>
                      </a:r>
                      <a:endParaRPr lang="en-US" sz="50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vert="vert270" anchor="ctr"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No.</a:t>
                      </a:r>
                      <a:r>
                        <a:rPr lang="en-US" sz="50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Of Delayed Flights</a:t>
                      </a:r>
                      <a:endParaRPr lang="en-US" sz="500" b="0" dirty="0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vert="vert27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50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%  Of</a:t>
                      </a:r>
                      <a:r>
                        <a:rPr lang="en-US" sz="50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Delayed Flights</a:t>
                      </a:r>
                      <a:endParaRPr lang="en-US" sz="50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vert="vert270" anchor="ctr"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60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/>
                </a:tc>
                <a:tc vMerge="1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60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</a:tr>
              <a:tr h="205958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en-GB" sz="630" b="0" dirty="0">
                          <a:latin typeface="Cambria" pitchFamily="18" charset="0"/>
                          <a:ea typeface="Cambria" panose="02040503050406030204" pitchFamily="18" charset="0"/>
                        </a:rPr>
                        <a:t>14</a:t>
                      </a:r>
                    </a:p>
                  </a:txBody>
                  <a:tcPr marL="2953" marR="2953" marT="295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630" b="0" u="none" strike="noStrike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KENYA AIR</a:t>
                      </a:r>
                      <a:endParaRPr lang="en-US" sz="630" b="0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45720" marR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30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13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43%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28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15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54%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29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15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52%</a:t>
                      </a:r>
                      <a:endParaRPr lang="en-GB" sz="105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28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18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64%</a:t>
                      </a:r>
                      <a:endParaRPr lang="en-GB" sz="105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23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77%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24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smtClean="0">
                          <a:latin typeface="+mj-lt"/>
                        </a:rPr>
                        <a:t>80%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50%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32%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67%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63%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35%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96%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344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205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05958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en-GB" sz="630" b="0" dirty="0">
                          <a:latin typeface="Cambria" pitchFamily="18" charset="0"/>
                          <a:ea typeface="Cambria" panose="02040503050406030204" pitchFamily="18" charset="0"/>
                        </a:rPr>
                        <a:t>15</a:t>
                      </a:r>
                    </a:p>
                  </a:txBody>
                  <a:tcPr marL="2953" marR="2953" marT="295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30" b="0" u="none" strike="noStrike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KLM</a:t>
                      </a:r>
                      <a:endParaRPr lang="en-US" sz="630" b="0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45720" marR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23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13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57%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19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10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53%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22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11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smtClean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50%</a:t>
                      </a:r>
                      <a:endParaRPr lang="en-GB" sz="105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24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20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83%</a:t>
                      </a:r>
                      <a:endParaRPr lang="en-GB" sz="105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19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79%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20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74%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37%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68%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77%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52%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20%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44%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306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177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26978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en-GB" sz="630" b="0" dirty="0">
                          <a:latin typeface="Cambria" pitchFamily="18" charset="0"/>
                          <a:ea typeface="Cambria" panose="02040503050406030204" pitchFamily="18" charset="0"/>
                        </a:rPr>
                        <a:t>16</a:t>
                      </a:r>
                    </a:p>
                  </a:txBody>
                  <a:tcPr marL="2953" marR="2953" marT="295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30" b="0" u="none" strike="noStrike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LUFTHANSA</a:t>
                      </a:r>
                      <a:endParaRPr lang="en-US" sz="630" b="0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45720" marR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70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32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46%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49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17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35%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57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20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35%</a:t>
                      </a:r>
                      <a:endParaRPr lang="en-GB" sz="105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69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17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25%</a:t>
                      </a:r>
                      <a:endParaRPr lang="en-GB" sz="105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11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17%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30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42%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51%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31%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39%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47%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15%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31%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769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268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339127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en-GB" sz="630" b="0" dirty="0">
                          <a:latin typeface="Cambria" pitchFamily="18" charset="0"/>
                          <a:ea typeface="Cambria" panose="02040503050406030204" pitchFamily="18" charset="0"/>
                        </a:rPr>
                        <a:t>17</a:t>
                      </a:r>
                    </a:p>
                  </a:txBody>
                  <a:tcPr marL="2953" marR="2953" marT="295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30" b="0" u="none" strike="noStrike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MIDDLE EAST AIRLINES</a:t>
                      </a:r>
                      <a:endParaRPr lang="en-US" sz="630" b="0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45720" marR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14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36%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14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2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14%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14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5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14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1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7%</a:t>
                      </a:r>
                      <a:endParaRPr lang="en-GB" sz="105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5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45%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3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33%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13%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endParaRPr lang="en-GB" sz="105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endParaRPr lang="en-GB" sz="105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endParaRPr lang="en-GB" sz="105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endParaRPr lang="en-GB" sz="105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endParaRPr lang="en-GB" sz="105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9%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138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19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05958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en-GB" sz="630" b="0" dirty="0">
                          <a:latin typeface="Cambria" pitchFamily="18" charset="0"/>
                          <a:ea typeface="Cambria" panose="02040503050406030204" pitchFamily="18" charset="0"/>
                        </a:rPr>
                        <a:t>18</a:t>
                      </a:r>
                    </a:p>
                  </a:txBody>
                  <a:tcPr marL="2953" marR="2953" marT="295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30" b="0" u="none" strike="noStrike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QATAR AIR</a:t>
                      </a:r>
                      <a:endParaRPr lang="en-US" sz="630" b="0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45720" marR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73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47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64%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71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49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69%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110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14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13%</a:t>
                      </a:r>
                      <a:endParaRPr lang="en-GB" sz="105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115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25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22%</a:t>
                      </a:r>
                      <a:endParaRPr lang="en-GB" sz="105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12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12%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130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9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7%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16%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27%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110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16%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20%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88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22%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1,179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257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819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en-GB" sz="630" b="0" dirty="0">
                          <a:latin typeface="Cambria" pitchFamily="18" charset="0"/>
                          <a:ea typeface="Cambria" panose="02040503050406030204" pitchFamily="18" charset="0"/>
                        </a:rPr>
                        <a:t>19</a:t>
                      </a:r>
                    </a:p>
                  </a:txBody>
                  <a:tcPr marL="2953" marR="2953" marT="295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30" b="0" u="none" strike="noStrike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ROYAL AIR MAROC</a:t>
                      </a:r>
                      <a:endParaRPr lang="en-US" sz="630" b="0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45720" marR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12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1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8%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21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1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5%</a:t>
                      </a:r>
                      <a:endParaRPr lang="en-GB" sz="105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29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4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14%</a:t>
                      </a:r>
                      <a:endParaRPr lang="en-GB" sz="105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9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41%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9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38%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84%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48%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45%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52%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38%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79%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289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130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22154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en-GB" sz="630" b="0" dirty="0">
                          <a:latin typeface="Cambria" pitchFamily="18" charset="0"/>
                          <a:ea typeface="Cambria" panose="02040503050406030204" pitchFamily="18" charset="0"/>
                        </a:rPr>
                        <a:t>20</a:t>
                      </a:r>
                    </a:p>
                  </a:txBody>
                  <a:tcPr marL="2953" marR="2953" marT="295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30" b="0" u="none" strike="noStrike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RWAND</a:t>
                      </a:r>
                      <a:r>
                        <a:rPr lang="en-US" sz="630" b="0" u="none" strike="noStrike" baseline="0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 AIR</a:t>
                      </a:r>
                      <a:endParaRPr lang="en-US" sz="630" b="0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45720" marR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37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17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46%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30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14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47%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39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12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31%</a:t>
                      </a:r>
                      <a:endParaRPr lang="en-GB" sz="105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33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7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21%</a:t>
                      </a:r>
                      <a:endParaRPr lang="en-GB" sz="105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8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24%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12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34%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32%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19%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37%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34%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47%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56%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425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154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339127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en-GB" sz="630" b="0" dirty="0" smtClean="0">
                          <a:latin typeface="Cambria" pitchFamily="18" charset="0"/>
                          <a:ea typeface="Cambria" panose="02040503050406030204" pitchFamily="18" charset="0"/>
                        </a:rPr>
                        <a:t>21</a:t>
                      </a:r>
                      <a:endParaRPr lang="en-GB" sz="630" b="0" dirty="0"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2953" marR="2953" marT="295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30" b="0" u="none" strike="noStrike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SAUDI AIR</a:t>
                      </a:r>
                      <a:endParaRPr lang="en-US" sz="630" b="0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45720" marR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1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50%</a:t>
                      </a:r>
                      <a:endParaRPr lang="en-GB" sz="105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13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4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31%</a:t>
                      </a:r>
                      <a:endParaRPr lang="en-GB" sz="105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8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57%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1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smtClean="0">
                          <a:latin typeface="+mj-lt"/>
                        </a:rPr>
                        <a:t>20%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67%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endParaRPr lang="en-GB" sz="105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endParaRPr lang="en-GB" sz="105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endParaRPr lang="en-GB" sz="105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endParaRPr lang="en-GB" sz="105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endParaRPr lang="en-GB" sz="105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endParaRPr lang="en-GB" sz="105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endParaRPr lang="en-GB" sz="105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endParaRPr lang="en-GB" sz="105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endParaRPr lang="en-GB" sz="105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endParaRPr lang="en-GB" sz="105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endParaRPr lang="en-GB" sz="105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endParaRPr lang="en-GB" sz="105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endParaRPr lang="en-GB" sz="105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49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18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50869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en-GB" sz="630" b="0" dirty="0" smtClean="0">
                          <a:latin typeface="Cambria" pitchFamily="18" charset="0"/>
                          <a:ea typeface="Cambria" panose="02040503050406030204" pitchFamily="18" charset="0"/>
                        </a:rPr>
                        <a:t>22</a:t>
                      </a:r>
                      <a:endParaRPr lang="en-GB" sz="630" b="0" dirty="0"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2953" marR="2953" marT="295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30" b="0" i="0" u="none" strike="noStrike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Cambria" panose="02040503050406030204" pitchFamily="18" charset="0"/>
                        </a:rPr>
                        <a:t>SOUTH AFRICAN AIRWAYS</a:t>
                      </a:r>
                      <a:endParaRPr lang="en-US" sz="630" b="0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45720" marR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smtClean="0">
                          <a:latin typeface="+mj-lt"/>
                          <a:ea typeface="Cambria" panose="02040503050406030204" pitchFamily="18" charset="0"/>
                        </a:rPr>
                        <a:t>10%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12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4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33%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14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5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13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2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15%</a:t>
                      </a:r>
                      <a:endParaRPr lang="en-GB" sz="105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2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15%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3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23%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endParaRPr lang="en-GB" sz="105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endParaRPr lang="en-GB" sz="105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endParaRPr lang="en-GB" sz="105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31%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54%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50%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18%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151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31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50869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en-GB" sz="630" b="0" dirty="0" smtClean="0">
                          <a:latin typeface="Cambria" pitchFamily="18" charset="0"/>
                          <a:ea typeface="Cambria" panose="02040503050406030204" pitchFamily="18" charset="0"/>
                        </a:rPr>
                        <a:t>23</a:t>
                      </a:r>
                      <a:endParaRPr lang="en-GB" sz="630" b="0" dirty="0"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2953" marR="2953" marT="295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GB" sz="630" b="0" i="0" u="none" strike="noStrike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Cambria" panose="02040503050406030204" pitchFamily="18" charset="0"/>
                        </a:rPr>
                        <a:t>TAAG</a:t>
                      </a:r>
                      <a:r>
                        <a:rPr lang="en-GB" sz="630" b="0" i="0" u="none" strike="noStrike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Cambria" panose="02040503050406030204" pitchFamily="18" charset="0"/>
                        </a:rPr>
                        <a:t> ANGOLA</a:t>
                      </a:r>
                      <a:endParaRPr lang="en-US" sz="630" b="0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45720" marR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13%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7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1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14%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1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11%</a:t>
                      </a:r>
                      <a:endParaRPr lang="en-GB" sz="105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2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25%</a:t>
                      </a:r>
                      <a:endParaRPr lang="en-GB" sz="105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2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20%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1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11%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endParaRPr lang="en-GB" sz="105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75%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13%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29%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22%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33%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101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22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355744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en-GB" sz="630" b="0" dirty="0" smtClean="0">
                          <a:latin typeface="Cambria" pitchFamily="18" charset="0"/>
                          <a:ea typeface="Cambria" panose="02040503050406030204" pitchFamily="18" charset="0"/>
                        </a:rPr>
                        <a:t>24</a:t>
                      </a:r>
                      <a:endParaRPr lang="en-GB" sz="630" b="0" dirty="0"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2953" marR="2953" marT="295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30" b="0" u="none" strike="noStrike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TURKISH </a:t>
                      </a:r>
                    </a:p>
                    <a:p>
                      <a:pPr algn="l" fontAlgn="ctr"/>
                      <a:r>
                        <a:rPr lang="en-US" sz="630" b="0" u="none" strike="noStrike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AIRLINES</a:t>
                      </a:r>
                      <a:endParaRPr lang="en-US" sz="630" b="0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45720" marR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54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19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35%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56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27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48%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65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23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35%</a:t>
                      </a:r>
                      <a:endParaRPr lang="en-GB" sz="105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57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50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88%</a:t>
                      </a:r>
                      <a:endParaRPr lang="en-GB" sz="105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45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75%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40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71%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92%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75%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96%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68%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18%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49%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654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420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2893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en-GB" sz="630" b="0" dirty="0" smtClean="0">
                          <a:latin typeface="Cambria" pitchFamily="18" charset="0"/>
                          <a:ea typeface="Cambria" panose="02040503050406030204" pitchFamily="18" charset="0"/>
                        </a:rPr>
                        <a:t>25</a:t>
                      </a:r>
                      <a:endParaRPr lang="en-GB" sz="630" b="0" dirty="0"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2953" marR="2953" marT="295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30" b="0" i="0" u="none" strike="noStrike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Cambria" panose="02040503050406030204" pitchFamily="18" charset="0"/>
                        </a:rPr>
                        <a:t>UNITED AIRLINE</a:t>
                      </a:r>
                      <a:endParaRPr lang="en-US" sz="630" b="0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45720" marR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13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8%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12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2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17%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13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2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15%</a:t>
                      </a:r>
                      <a:endParaRPr lang="en-GB" sz="105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13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endParaRPr lang="en-GB" sz="105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1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8%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1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8%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21%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endParaRPr lang="en-GB" sz="105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endParaRPr lang="en-GB" sz="105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endParaRPr lang="en-GB" sz="105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endParaRPr lang="en-GB" sz="105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15%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8%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157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14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339127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en-GB" sz="630" b="0" dirty="0" smtClean="0">
                          <a:latin typeface="Cambria" pitchFamily="18" charset="0"/>
                          <a:ea typeface="Cambria" panose="02040503050406030204" pitchFamily="18" charset="0"/>
                        </a:rPr>
                        <a:t>26</a:t>
                      </a:r>
                      <a:endParaRPr lang="en-GB" sz="630" b="0" dirty="0"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2953" marR="2953" marT="295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30" b="0" u="none" strike="noStrike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VIRGIN ATLANTIC</a:t>
                      </a:r>
                      <a:endParaRPr lang="en-US" sz="630" b="0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45720" marR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31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13%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28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4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15%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31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3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smtClean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10%</a:t>
                      </a:r>
                      <a:endParaRPr lang="en-GB" sz="105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30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1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3%</a:t>
                      </a:r>
                      <a:endParaRPr lang="en-GB" sz="105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2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6%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3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10%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endParaRPr lang="en-GB" sz="105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endParaRPr lang="en-GB" sz="105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endParaRPr lang="en-GB" sz="105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6%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363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24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494560">
                <a:tc gridSpan="2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800" b="1" dirty="0">
                          <a:latin typeface="Cambria" pitchFamily="18" charset="0"/>
                          <a:ea typeface="Cambria" panose="02040503050406030204" pitchFamily="18" charset="0"/>
                          <a:cs typeface="Times New Roman"/>
                        </a:rPr>
                        <a:t>TOTAL</a:t>
                      </a:r>
                      <a:r>
                        <a:rPr lang="en-GB" sz="800" b="1" baseline="0" dirty="0">
                          <a:latin typeface="Cambria" pitchFamily="18" charset="0"/>
                          <a:ea typeface="Cambria" panose="02040503050406030204" pitchFamily="18" charset="0"/>
                          <a:cs typeface="Times New Roman"/>
                        </a:rPr>
                        <a:t> NO OF FLIGHTS </a:t>
                      </a:r>
                    </a:p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800" b="1" baseline="0" dirty="0">
                          <a:latin typeface="Cambria" pitchFamily="18" charset="0"/>
                          <a:ea typeface="Cambria" panose="02040503050406030204" pitchFamily="18" charset="0"/>
                          <a:cs typeface="Times New Roman"/>
                        </a:rPr>
                        <a:t>OPERATED</a:t>
                      </a:r>
                      <a:endParaRPr lang="en-US" sz="800" b="1" dirty="0"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2953" marR="2953" marT="295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 fontAlgn="ctr"/>
                      <a:endParaRPr lang="en-US" sz="750" b="0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45720" marR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1000" b="1" i="0" u="none" strike="noStrike" dirty="0" smtClean="0">
                        <a:solidFill>
                          <a:srgbClr val="000000"/>
                        </a:solidFill>
                        <a:effectLst/>
                        <a:latin typeface="+mj-lt"/>
                        <a:ea typeface="Cambria" panose="02040503050406030204" pitchFamily="18" charset="0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1000" b="1" i="0" u="none" strike="noStrike" dirty="0" smtClean="0">
                        <a:solidFill>
                          <a:srgbClr val="000000"/>
                        </a:solidFill>
                        <a:effectLst/>
                        <a:latin typeface="+mj-lt"/>
                        <a:ea typeface="Cambria" panose="02040503050406030204" pitchFamily="18" charset="0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00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938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en-US" sz="750" b="1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</a:endParaRP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80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GB" sz="1000" b="1" i="0" u="none" strike="noStrike" dirty="0" smtClean="0">
                        <a:solidFill>
                          <a:srgbClr val="000000"/>
                        </a:solidFill>
                        <a:effectLst/>
                        <a:latin typeface="+mj-lt"/>
                        <a:ea typeface="Cambria" panose="02040503050406030204" pitchFamily="18" charset="0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GB" sz="1000" b="1" i="0" u="none" strike="noStrike" dirty="0" smtClean="0">
                        <a:solidFill>
                          <a:srgbClr val="000000"/>
                        </a:solidFill>
                        <a:effectLst/>
                        <a:latin typeface="+mj-lt"/>
                        <a:ea typeface="Cambria" panose="02040503050406030204" pitchFamily="18" charset="0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0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940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sz="800" b="1" i="0" u="none" strike="noStrike" dirty="0">
                        <a:solidFill>
                          <a:srgbClr val="000000"/>
                        </a:solidFill>
                        <a:effectLst/>
                        <a:latin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80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GB" sz="1000" b="1" dirty="0" smtClean="0">
                        <a:latin typeface="+mj-lt"/>
                        <a:ea typeface="Cambria" panose="02040503050406030204" pitchFamily="18" charset="0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GB" sz="1000" b="1" dirty="0" smtClean="0">
                        <a:latin typeface="+mj-lt"/>
                        <a:ea typeface="Cambria" panose="02040503050406030204" pitchFamily="18" charset="0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00" b="1" dirty="0" smtClean="0">
                          <a:latin typeface="+mj-lt"/>
                          <a:ea typeface="Cambria" panose="02040503050406030204" pitchFamily="18" charset="0"/>
                        </a:rPr>
                        <a:t>1,108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sz="800" b="1" i="0" u="none" strike="noStrike" dirty="0">
                        <a:solidFill>
                          <a:srgbClr val="000000"/>
                        </a:solidFill>
                        <a:latin typeface="Cambri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80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fontAlgn="ctr"/>
                      <a:endParaRPr lang="en-GB" sz="1000" b="1" i="0" u="none" strike="noStrike" dirty="0" smtClean="0">
                        <a:solidFill>
                          <a:srgbClr val="000000"/>
                        </a:solidFill>
                        <a:effectLst/>
                        <a:latin typeface="+mj-lt"/>
                        <a:ea typeface="Cambria" panose="02040503050406030204" pitchFamily="18" charset="0"/>
                      </a:endParaRPr>
                    </a:p>
                    <a:p>
                      <a:pPr algn="ctr" fontAlgn="ctr"/>
                      <a:endParaRPr lang="en-GB" sz="1000" b="1" i="0" u="none" strike="noStrike" dirty="0" smtClean="0">
                        <a:solidFill>
                          <a:srgbClr val="000000"/>
                        </a:solidFill>
                        <a:effectLst/>
                        <a:latin typeface="+mj-lt"/>
                        <a:ea typeface="Cambria" panose="02040503050406030204" pitchFamily="18" charset="0"/>
                      </a:endParaRPr>
                    </a:p>
                    <a:p>
                      <a:pPr algn="ctr" fontAlgn="ctr"/>
                      <a:r>
                        <a:rPr lang="en-GB" sz="100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1,141</a:t>
                      </a:r>
                      <a:endParaRPr lang="en-GB" sz="1000" b="1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GB" sz="1050" b="1" i="0" u="none" strike="noStrike" dirty="0">
                        <a:solidFill>
                          <a:srgbClr val="000000"/>
                        </a:solidFill>
                        <a:effectLst/>
                        <a:latin typeface="Cambria" panose="02040503050406030204" pitchFamily="18" charset="0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GB" sz="1050" b="1" i="0" u="none" strike="noStrike" dirty="0">
                        <a:solidFill>
                          <a:srgbClr val="000000"/>
                        </a:solidFill>
                        <a:effectLst/>
                        <a:latin typeface="Cambria" panose="02040503050406030204" pitchFamily="18" charset="0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fontAlgn="ctr"/>
                      <a:endParaRPr lang="en-GB" sz="1000" b="1" i="0" u="none" strike="noStrike" dirty="0" smtClean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  <a:p>
                      <a:pPr algn="ctr" fontAlgn="ctr"/>
                      <a:endParaRPr lang="en-GB" sz="1000" b="1" i="0" u="none" strike="noStrike" dirty="0" smtClean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  <a:p>
                      <a:pPr algn="ctr" fontAlgn="ctr"/>
                      <a:r>
                        <a:rPr lang="en-GB" sz="100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1,134</a:t>
                      </a:r>
                      <a:endParaRPr lang="en-GB" sz="1000" b="1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GB" sz="1100" b="1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GB" sz="500" b="1" i="0" u="none" strike="noStrike" dirty="0" smtClean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fontAlgn="ctr"/>
                      <a:endParaRPr lang="en-GB" sz="1000" b="1" i="0" u="none" strike="noStrike" dirty="0" smtClean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  <a:p>
                      <a:pPr algn="ctr" fontAlgn="ctr"/>
                      <a:endParaRPr lang="en-GB" sz="1000" b="1" i="0" u="none" strike="noStrike" dirty="0" smtClean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  <a:p>
                      <a:pPr algn="ctr" fontAlgn="ctr"/>
                      <a:r>
                        <a:rPr lang="en-GB" sz="100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1,116</a:t>
                      </a:r>
                      <a:endParaRPr lang="en-GB" sz="1000" b="1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GB" sz="1050" b="1" i="0" u="none" strike="noStrike" dirty="0">
                        <a:solidFill>
                          <a:srgbClr val="000000"/>
                        </a:solidFill>
                        <a:effectLst/>
                        <a:latin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GB" sz="500" b="1" i="0" u="none" strike="noStrike" dirty="0" smtClean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n-GB" sz="1000" b="1" dirty="0" smtClean="0">
                          <a:latin typeface="+mj-lt"/>
                        </a:rPr>
                        <a:t>1,196</a:t>
                      </a:r>
                      <a:endParaRPr lang="en-GB" sz="1000" b="1" dirty="0">
                        <a:latin typeface="+mj-lt"/>
                      </a:endParaRP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en-GB" sz="1050" b="0" dirty="0"/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en-GB" sz="600" dirty="0"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n-GB" sz="1000" b="1" dirty="0" smtClean="0">
                          <a:latin typeface="+mj-lt"/>
                        </a:rPr>
                        <a:t>1,165</a:t>
                      </a:r>
                      <a:endParaRPr lang="en-GB" sz="1000" b="1" dirty="0">
                        <a:latin typeface="+mj-lt"/>
                      </a:endParaRP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en-US" sz="600" b="0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en-GB" sz="600" dirty="0"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n-GB" sz="1000" b="1" dirty="0" smtClean="0">
                          <a:latin typeface="+mj-lt"/>
                        </a:rPr>
                        <a:t>1,061</a:t>
                      </a:r>
                      <a:endParaRPr lang="en-GB" sz="1000" b="1" dirty="0">
                        <a:latin typeface="+mj-lt"/>
                      </a:endParaRP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en-GB" sz="600" dirty="0"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en-GB" sz="600" dirty="0"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n-GB" sz="1000" b="1" dirty="0" smtClean="0">
                          <a:latin typeface="+mj-lt"/>
                        </a:rPr>
                        <a:t>1,097</a:t>
                      </a:r>
                      <a:endParaRPr lang="en-GB" sz="1000" b="1" dirty="0">
                        <a:latin typeface="+mj-lt"/>
                      </a:endParaRP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en-GB" sz="1050" b="0" dirty="0"/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en-GB" sz="600" dirty="0"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n-GB" sz="1000" b="1" dirty="0" smtClean="0">
                          <a:latin typeface="+mj-lt"/>
                        </a:rPr>
                        <a:t>1,009</a:t>
                      </a:r>
                      <a:endParaRPr lang="en-GB" sz="1000" b="1" dirty="0">
                        <a:latin typeface="+mj-lt"/>
                      </a:endParaRP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en-US" sz="600" b="0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en-GB" sz="600" dirty="0"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ctr" defTabSz="6858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0" b="1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j-lt"/>
                        <a:ea typeface="+mn-ea"/>
                        <a:cs typeface="+mn-cs"/>
                      </a:endParaRPr>
                    </a:p>
                    <a:p>
                      <a:pPr marL="0" marR="0" lvl="0" indent="0" algn="ctr" defTabSz="6858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00" b="1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j-lt"/>
                        <a:ea typeface="+mn-ea"/>
                        <a:cs typeface="+mn-cs"/>
                      </a:endParaRPr>
                    </a:p>
                    <a:p>
                      <a:pPr marL="0" marR="0" lvl="0" indent="0" algn="ctr" defTabSz="6858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10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j-lt"/>
                          <a:ea typeface="+mn-ea"/>
                          <a:cs typeface="+mn-cs"/>
                        </a:rPr>
                        <a:t>1,098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en-GB" sz="600" dirty="0"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en-GB" sz="600" dirty="0"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200" b="1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libri" panose="020F0502020204030204" pitchFamily="34" charset="0"/>
                        <a:ea typeface="+mn-ea"/>
                        <a:cs typeface="+mn-cs"/>
                      </a:endParaRPr>
                    </a:p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120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13,003</a:t>
                      </a:r>
                      <a:endParaRPr kumimoji="0" lang="en-GB" sz="1200" b="1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libri" panose="020F0502020204030204" pitchFamily="34" charset="0"/>
                        <a:ea typeface="+mn-ea"/>
                        <a:cs typeface="+mn-cs"/>
                      </a:endParaRP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sz="750" b="0" i="0" u="none" strike="noStrike" dirty="0">
                        <a:solidFill>
                          <a:srgbClr val="000000"/>
                        </a:solidFill>
                        <a:effectLst/>
                        <a:latin typeface="Cambria" panose="02040503050406030204" pitchFamily="18" charset="0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518783">
                <a:tc gridSpan="2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800" b="1" dirty="0">
                          <a:latin typeface="Cambria" pitchFamily="18" charset="0"/>
                          <a:ea typeface="Cambria" panose="02040503050406030204" pitchFamily="18" charset="0"/>
                          <a:cs typeface="Times New Roman"/>
                        </a:rPr>
                        <a:t>TOTAL NO OF DELAYED </a:t>
                      </a:r>
                    </a:p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800" b="1" dirty="0">
                          <a:latin typeface="Cambria" pitchFamily="18" charset="0"/>
                          <a:ea typeface="Cambria" panose="02040503050406030204" pitchFamily="18" charset="0"/>
                          <a:cs typeface="Times New Roman"/>
                        </a:rPr>
                        <a:t>FLIGHTS</a:t>
                      </a:r>
                      <a:endParaRPr lang="en-US" sz="800" b="1" dirty="0"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2953" marR="2953" marT="295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fontAlgn="ctr"/>
                      <a:endParaRPr lang="en-US" sz="1050" b="1" i="0" u="none" strike="noStrike" dirty="0" smtClean="0">
                        <a:solidFill>
                          <a:srgbClr val="000000"/>
                        </a:solidFill>
                        <a:effectLst/>
                        <a:latin typeface="+mj-lt"/>
                        <a:ea typeface="Cambria" panose="02040503050406030204" pitchFamily="18" charset="0"/>
                      </a:endParaRPr>
                    </a:p>
                    <a:p>
                      <a:pPr algn="ctr" fontAlgn="ctr"/>
                      <a:endParaRPr lang="en-US" sz="1050" b="1" i="0" u="none" strike="noStrike" dirty="0" smtClean="0">
                        <a:solidFill>
                          <a:srgbClr val="000000"/>
                        </a:solidFill>
                        <a:effectLst/>
                        <a:latin typeface="+mj-lt"/>
                        <a:ea typeface="Cambria" panose="02040503050406030204" pitchFamily="18" charset="0"/>
                      </a:endParaRPr>
                    </a:p>
                    <a:p>
                      <a:pPr algn="ctr" fontAlgn="ctr"/>
                      <a:r>
                        <a:rPr lang="en-US" sz="105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401</a:t>
                      </a:r>
                      <a:endParaRPr lang="en-US" sz="1050" b="1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sz="800" b="1" i="0" u="none" strike="noStrike" dirty="0">
                        <a:solidFill>
                          <a:srgbClr val="000000"/>
                        </a:solidFill>
                        <a:latin typeface="Cambri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80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GB" sz="1050" b="1" dirty="0" smtClean="0">
                        <a:latin typeface="+mj-lt"/>
                        <a:ea typeface="Cambria" panose="02040503050406030204" pitchFamily="18" charset="0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GB" sz="1050" b="1" dirty="0" smtClean="0">
                        <a:latin typeface="+mj-lt"/>
                        <a:ea typeface="Cambria" panose="02040503050406030204" pitchFamily="18" charset="0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50" b="1" dirty="0" smtClean="0">
                          <a:latin typeface="+mj-lt"/>
                          <a:ea typeface="Cambria" panose="02040503050406030204" pitchFamily="18" charset="0"/>
                        </a:rPr>
                        <a:t>370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en-US" sz="800" dirty="0">
                        <a:latin typeface="Cambria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80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/>
                      <a:endParaRPr lang="en-GB" sz="1050" b="1" dirty="0" smtClean="0">
                        <a:latin typeface="+mj-lt"/>
                        <a:ea typeface="Cambria" panose="02040503050406030204" pitchFamily="18" charset="0"/>
                      </a:endParaRPr>
                    </a:p>
                    <a:p>
                      <a:pPr algn="ctr"/>
                      <a:endParaRPr lang="en-GB" sz="1050" b="1" dirty="0" smtClean="0">
                        <a:latin typeface="+mj-lt"/>
                        <a:ea typeface="Cambria" panose="02040503050406030204" pitchFamily="18" charset="0"/>
                      </a:endParaRPr>
                    </a:p>
                    <a:p>
                      <a:pPr algn="ctr"/>
                      <a:r>
                        <a:rPr lang="en-GB" sz="1050" b="1" dirty="0" smtClean="0">
                          <a:latin typeface="+mj-lt"/>
                          <a:ea typeface="Cambria" panose="02040503050406030204" pitchFamily="18" charset="0"/>
                        </a:rPr>
                        <a:t>370</a:t>
                      </a:r>
                      <a:endParaRPr lang="en-GB" sz="1050" b="1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sz="800" b="1" i="0" u="none" strike="noStrike" dirty="0">
                        <a:solidFill>
                          <a:srgbClr val="000000"/>
                        </a:solidFill>
                        <a:latin typeface="Cambri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80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/>
                      <a:endParaRPr lang="en-GB" sz="1050" b="1" dirty="0" smtClean="0">
                        <a:latin typeface="+mj-lt"/>
                      </a:endParaRPr>
                    </a:p>
                    <a:p>
                      <a:pPr algn="ctr"/>
                      <a:endParaRPr lang="en-GB" sz="1050" b="1" dirty="0" smtClean="0">
                        <a:latin typeface="+mj-lt"/>
                      </a:endParaRPr>
                    </a:p>
                    <a:p>
                      <a:pPr algn="ctr"/>
                      <a:r>
                        <a:rPr lang="en-GB" sz="1050" b="1" dirty="0" smtClean="0">
                          <a:latin typeface="+mj-lt"/>
                        </a:rPr>
                        <a:t>337</a:t>
                      </a:r>
                      <a:endParaRPr lang="en-GB" sz="1050" b="1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GB" sz="500" dirty="0">
                        <a:latin typeface="Cambria" panose="02040503050406030204" pitchFamily="18" charset="0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GB" sz="500" dirty="0">
                        <a:latin typeface="Cambria" panose="02040503050406030204" pitchFamily="18" charset="0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/>
                      <a:endParaRPr lang="en-GB" sz="1050" b="1" dirty="0" smtClean="0">
                        <a:latin typeface="+mj-lt"/>
                      </a:endParaRPr>
                    </a:p>
                    <a:p>
                      <a:pPr algn="ctr"/>
                      <a:endParaRPr lang="en-GB" sz="1050" b="1" dirty="0" smtClean="0">
                        <a:latin typeface="+mj-lt"/>
                      </a:endParaRPr>
                    </a:p>
                    <a:p>
                      <a:pPr algn="ctr"/>
                      <a:r>
                        <a:rPr lang="en-GB" sz="1050" b="1" dirty="0" smtClean="0">
                          <a:latin typeface="+mj-lt"/>
                        </a:rPr>
                        <a:t>389</a:t>
                      </a:r>
                      <a:endParaRPr lang="en-GB" sz="1050" b="1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endParaRPr lang="en-US" sz="500" b="1" i="0" u="none" strike="noStrike" dirty="0">
                        <a:solidFill>
                          <a:srgbClr val="000000"/>
                        </a:solidFill>
                        <a:effectLst/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endParaRPr lang="en-US" sz="500" b="1" i="0" u="none" strike="noStrike" dirty="0">
                        <a:solidFill>
                          <a:srgbClr val="000000"/>
                        </a:solidFill>
                        <a:effectLst/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/>
                      <a:endParaRPr lang="en-GB" sz="1050" b="1" dirty="0" smtClean="0">
                        <a:latin typeface="+mj-lt"/>
                      </a:endParaRPr>
                    </a:p>
                    <a:p>
                      <a:pPr algn="ctr"/>
                      <a:endParaRPr lang="en-GB" sz="1050" b="1" dirty="0" smtClean="0">
                        <a:latin typeface="+mj-lt"/>
                      </a:endParaRPr>
                    </a:p>
                    <a:p>
                      <a:pPr algn="ctr"/>
                      <a:r>
                        <a:rPr lang="en-GB" sz="1050" b="1" dirty="0" smtClean="0">
                          <a:latin typeface="+mj-lt"/>
                        </a:rPr>
                        <a:t>371</a:t>
                      </a:r>
                      <a:endParaRPr lang="en-GB" sz="1050" b="1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endParaRPr lang="en-US" sz="500" b="1" i="0" u="none" strike="noStrike" dirty="0">
                        <a:solidFill>
                          <a:srgbClr val="000000"/>
                        </a:solidFill>
                        <a:effectLst/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endParaRPr lang="en-US" sz="500" b="1" i="0" u="none" strike="noStrike" dirty="0">
                        <a:solidFill>
                          <a:srgbClr val="000000"/>
                        </a:solidFill>
                        <a:effectLst/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n-GB" sz="1050" b="1" dirty="0" smtClean="0">
                          <a:latin typeface="+mj-lt"/>
                        </a:rPr>
                        <a:t>406</a:t>
                      </a:r>
                      <a:endParaRPr lang="en-GB" sz="1050" b="1" dirty="0">
                        <a:latin typeface="+mj-lt"/>
                      </a:endParaRP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en-GB" sz="1050" b="0" dirty="0"/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en-GB" sz="600" dirty="0"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n-GB" sz="1050" b="1" dirty="0" smtClean="0">
                          <a:latin typeface="+mj-lt"/>
                        </a:rPr>
                        <a:t>362</a:t>
                      </a:r>
                      <a:endParaRPr lang="en-GB" sz="1050" b="1" dirty="0">
                        <a:latin typeface="+mj-lt"/>
                      </a:endParaRP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en-US" sz="600" b="0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en-GB" sz="600" dirty="0"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n-GB" sz="1050" b="1" dirty="0" smtClean="0">
                          <a:latin typeface="+mj-lt"/>
                        </a:rPr>
                        <a:t>429</a:t>
                      </a:r>
                      <a:endParaRPr lang="en-GB" sz="1050" b="1" dirty="0">
                        <a:latin typeface="+mj-lt"/>
                      </a:endParaRP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en-GB" sz="600" dirty="0"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en-GB" sz="600" dirty="0"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n-GB" sz="1050" b="1" dirty="0" smtClean="0">
                          <a:latin typeface="+mj-lt"/>
                        </a:rPr>
                        <a:t>383</a:t>
                      </a:r>
                      <a:endParaRPr lang="en-GB" sz="1050" b="1" dirty="0">
                        <a:latin typeface="+mj-lt"/>
                      </a:endParaRP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en-GB" sz="1050" b="0" dirty="0"/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en-GB" sz="600" dirty="0"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n-GB" sz="1050" b="1" dirty="0" smtClean="0">
                          <a:latin typeface="+mj-lt"/>
                        </a:rPr>
                        <a:t>309</a:t>
                      </a:r>
                      <a:endParaRPr lang="en-GB" sz="1050" b="1" dirty="0">
                        <a:latin typeface="+mj-lt"/>
                      </a:endParaRP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en-US" sz="600" b="0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en-GB" sz="600" dirty="0"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/>
                      <a:endParaRPr lang="en-GB" sz="1050" b="1" dirty="0" smtClean="0">
                        <a:latin typeface="+mj-lt"/>
                      </a:endParaRPr>
                    </a:p>
                    <a:p>
                      <a:pPr algn="ctr"/>
                      <a:endParaRPr lang="en-GB" sz="1050" b="1" dirty="0" smtClean="0">
                        <a:latin typeface="+mj-lt"/>
                      </a:endParaRPr>
                    </a:p>
                    <a:p>
                      <a:pPr algn="ctr"/>
                      <a:r>
                        <a:rPr lang="en-GB" sz="1050" b="1" dirty="0" smtClean="0">
                          <a:latin typeface="+mj-lt"/>
                        </a:rPr>
                        <a:t>501</a:t>
                      </a:r>
                      <a:endParaRPr lang="en-GB" sz="1050" b="1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en-GB" sz="600" dirty="0"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en-GB" sz="600" dirty="0"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4,628</a:t>
                      </a:r>
                      <a:endParaRPr lang="en-GB" sz="1100" b="1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r" fontAlgn="b"/>
                      <a:endParaRPr lang="en-GB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</a:tbl>
          </a:graphicData>
        </a:graphic>
      </p:graphicFrame>
      <p:sp>
        <p:nvSpPr>
          <p:cNvPr id="31746" name="Rectangle 2"/>
          <p:cNvSpPr>
            <a:spLocks noChangeArrowheads="1"/>
          </p:cNvSpPr>
          <p:nvPr/>
        </p:nvSpPr>
        <p:spPr bwMode="auto">
          <a:xfrm>
            <a:off x="3233679" y="97795"/>
            <a:ext cx="5724644" cy="26161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indent="457200" algn="just" fontAlgn="base">
              <a:spcBef>
                <a:spcPct val="0"/>
              </a:spcBef>
              <a:spcAft>
                <a:spcPct val="0"/>
              </a:spcAft>
            </a:pPr>
            <a:r>
              <a:rPr lang="en-US" sz="1100" dirty="0">
                <a:latin typeface="Calibri" pitchFamily="34" charset="0"/>
                <a:ea typeface="Calibri" pitchFamily="34" charset="0"/>
                <a:cs typeface="Times New Roman" pitchFamily="18" charset="0"/>
              </a:rPr>
              <a:t>						</a:t>
            </a:r>
            <a:endParaRPr lang="en-US" dirty="0">
              <a:latin typeface="Arial" pitchFamily="34" charset="0"/>
            </a:endParaRPr>
          </a:p>
        </p:txBody>
      </p:sp>
      <p:sp>
        <p:nvSpPr>
          <p:cNvPr id="31747" name="Rectangle 3"/>
          <p:cNvSpPr>
            <a:spLocks noChangeArrowheads="1"/>
          </p:cNvSpPr>
          <p:nvPr/>
        </p:nvSpPr>
        <p:spPr bwMode="auto">
          <a:xfrm>
            <a:off x="2095474" y="71717"/>
            <a:ext cx="8393014" cy="64633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indent="457200" algn="ctr" fontAlgn="base">
              <a:spcBef>
                <a:spcPct val="0"/>
              </a:spcBef>
              <a:spcAft>
                <a:spcPct val="0"/>
              </a:spcAft>
              <a:tabLst>
                <a:tab pos="384175" algn="l"/>
              </a:tabLst>
            </a:pPr>
            <a:r>
              <a:rPr lang="en-GB" sz="1200" b="1" dirty="0">
                <a:latin typeface="Cambria" pitchFamily="18" charset="0"/>
                <a:ea typeface="Calibri" pitchFamily="34" charset="0"/>
                <a:cs typeface="Times New Roman" pitchFamily="18" charset="0"/>
              </a:rPr>
              <a:t>NIGERIAN CIVIL AVIATION AUTHORITY</a:t>
            </a:r>
          </a:p>
          <a:p>
            <a:pPr indent="457200" algn="ctr" fontAlgn="base">
              <a:spcBef>
                <a:spcPct val="0"/>
              </a:spcBef>
              <a:spcAft>
                <a:spcPct val="0"/>
              </a:spcAft>
              <a:tabLst>
                <a:tab pos="384175" algn="l"/>
              </a:tabLst>
            </a:pPr>
            <a:r>
              <a:rPr lang="en-US" sz="1200" b="1" dirty="0">
                <a:latin typeface="Cambria" pitchFamily="18" charset="0"/>
                <a:ea typeface="Calibri" pitchFamily="34" charset="0"/>
                <a:cs typeface="Times New Roman" pitchFamily="18" charset="0"/>
              </a:rPr>
              <a:t>DELAYED FLIGHTS : INTERNATIONAL AIRLINE OPERATIONS (WITH PERCENTAGE)</a:t>
            </a:r>
            <a:endParaRPr lang="en-US" sz="1200" dirty="0">
              <a:latin typeface="Cambria" pitchFamily="18" charset="0"/>
            </a:endParaRPr>
          </a:p>
          <a:p>
            <a:pPr indent="457200" algn="ctr" eaLnBrk="0" fontAlgn="base" hangingPunct="0">
              <a:spcBef>
                <a:spcPct val="0"/>
              </a:spcBef>
              <a:spcAft>
                <a:spcPct val="0"/>
              </a:spcAft>
              <a:tabLst>
                <a:tab pos="384175" algn="l"/>
              </a:tabLst>
            </a:pPr>
            <a:r>
              <a:rPr lang="en-US" sz="1200" b="1" dirty="0">
                <a:latin typeface="Cambria" pitchFamily="18" charset="0"/>
                <a:ea typeface="Calibri" pitchFamily="34" charset="0"/>
                <a:cs typeface="Times New Roman" pitchFamily="18" charset="0"/>
              </a:rPr>
              <a:t>(JANUARY –  DECEMBER, </a:t>
            </a:r>
            <a:r>
              <a:rPr lang="en-US" sz="1200" b="1" dirty="0" smtClean="0">
                <a:latin typeface="Cambria" pitchFamily="18" charset="0"/>
                <a:ea typeface="Calibri" pitchFamily="34" charset="0"/>
                <a:cs typeface="Times New Roman" pitchFamily="18" charset="0"/>
              </a:rPr>
              <a:t>2022)</a:t>
            </a:r>
            <a:endParaRPr lang="en-US" sz="1200" dirty="0">
              <a:latin typeface="Arial" pitchFamily="34" charset="0"/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>
          <a:xfrm>
            <a:off x="10004676" y="6453336"/>
            <a:ext cx="483813" cy="292082"/>
          </a:xfrm>
        </p:spPr>
        <p:txBody>
          <a:bodyPr/>
          <a:lstStyle/>
          <a:p>
            <a:fld id="{4B95ED36-659F-4CC6-9776-40FDF25A500F}" type="slidenum">
              <a:rPr lang="en-US" b="1"/>
              <a:pPr/>
              <a:t>6</a:t>
            </a:fld>
            <a:endParaRPr lang="en-US" b="1" dirty="0"/>
          </a:p>
        </p:txBody>
      </p:sp>
      <p:graphicFrame>
        <p:nvGraphicFramePr>
          <p:cNvPr id="8" name="Object 7"/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3991228167"/>
              </p:ext>
            </p:extLst>
          </p:nvPr>
        </p:nvGraphicFramePr>
        <p:xfrm>
          <a:off x="11371000" y="71717"/>
          <a:ext cx="720080" cy="6381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42112" r:id="rId4" imgW="568482" imgH="638663" progId="">
                  <p:embed/>
                </p:oleObj>
              </mc:Choice>
              <mc:Fallback>
                <p:oleObj r:id="rId4" imgW="568482" imgH="638663" progId="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5"/>
                      <a:stretch>
                        <a:fillRect/>
                      </a:stretch>
                    </p:blipFill>
                    <p:spPr>
                      <a:xfrm>
                        <a:off x="11371000" y="71717"/>
                        <a:ext cx="720080" cy="638175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</p:spTree>
    <p:extLst>
      <p:ext uri="{BB962C8B-B14F-4D97-AF65-F5344CB8AC3E}">
        <p14:creationId xmlns:p14="http://schemas.microsoft.com/office/powerpoint/2010/main" val="176694676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/>
      </p:par>
    </p:tn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 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92295229"/>
              </p:ext>
            </p:extLst>
          </p:nvPr>
        </p:nvGraphicFramePr>
        <p:xfrm>
          <a:off x="230657" y="744126"/>
          <a:ext cx="11615353" cy="5510324"/>
        </p:xfrm>
        <a:graphic>
          <a:graphicData uri="http://schemas.openxmlformats.org/drawingml/2006/table">
            <a:tbl>
              <a:tblPr/>
              <a:tblGrid>
                <a:gridCol w="349760"/>
                <a:gridCol w="721161"/>
                <a:gridCol w="453081"/>
                <a:gridCol w="255373"/>
                <a:gridCol w="214184"/>
                <a:gridCol w="296562"/>
                <a:gridCol w="263611"/>
                <a:gridCol w="214184"/>
                <a:gridCol w="321276"/>
                <a:gridCol w="271848"/>
                <a:gridCol w="247135"/>
                <a:gridCol w="313038"/>
                <a:gridCol w="271849"/>
                <a:gridCol w="230659"/>
                <a:gridCol w="304800"/>
                <a:gridCol w="222422"/>
                <a:gridCol w="238897"/>
                <a:gridCol w="296562"/>
                <a:gridCol w="271849"/>
                <a:gridCol w="238897"/>
                <a:gridCol w="288325"/>
                <a:gridCol w="237418"/>
                <a:gridCol w="228702"/>
                <a:gridCol w="228702"/>
                <a:gridCol w="228702"/>
                <a:gridCol w="228702"/>
                <a:gridCol w="228702"/>
                <a:gridCol w="203228"/>
                <a:gridCol w="209942"/>
                <a:gridCol w="228702"/>
                <a:gridCol w="228702"/>
                <a:gridCol w="228702"/>
                <a:gridCol w="328116"/>
                <a:gridCol w="239310"/>
                <a:gridCol w="231474"/>
                <a:gridCol w="402637"/>
                <a:gridCol w="339809"/>
                <a:gridCol w="426882"/>
                <a:gridCol w="461319"/>
                <a:gridCol w="420129"/>
              </a:tblGrid>
              <a:tr h="329253">
                <a:tc rowSpan="2">
                  <a:txBody>
                    <a:bodyPr/>
                    <a:lstStyle/>
                    <a:p>
                      <a:pPr algn="l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US" sz="550" kern="1200" dirty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Arial"/>
                        </a:rPr>
                        <a:t>    </a:t>
                      </a:r>
                      <a:r>
                        <a:rPr lang="en-US" sz="55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Arial"/>
                        </a:rPr>
                        <a:t>S/N </a:t>
                      </a:r>
                      <a:endParaRPr lang="en-US" sz="55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640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US" sz="550" b="1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AIRLINES</a:t>
                      </a:r>
                      <a:r>
                        <a:rPr lang="en-US" sz="55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Calibri"/>
                          <a:cs typeface="Times New Roman"/>
                        </a:rPr>
                        <a:t> </a:t>
                      </a:r>
                      <a:endParaRPr lang="en-US" sz="55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640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550" b="1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JANUARY</a:t>
                      </a:r>
                      <a:endParaRPr lang="en-US" sz="550" b="1" kern="1200" dirty="0" smtClean="0">
                        <a:solidFill>
                          <a:srgbClr val="000000"/>
                        </a:solidFill>
                        <a:latin typeface="Cambria" pitchFamily="18" charset="0"/>
                        <a:ea typeface="Times New Roman"/>
                        <a:cs typeface="Times New Roman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800" b="1" kern="1200" dirty="0" smtClean="0">
                        <a:solidFill>
                          <a:srgbClr val="000000"/>
                        </a:solidFill>
                        <a:latin typeface="Cambria" pitchFamily="18" charset="0"/>
                        <a:ea typeface="Times New Roman"/>
                        <a:cs typeface="Times New Roman"/>
                      </a:endParaRPr>
                    </a:p>
                  </a:txBody>
                  <a:tcPr marL="19641" marR="19641" marT="427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US" sz="550" b="1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FEBRU</a:t>
                      </a:r>
                      <a:r>
                        <a:rPr lang="en-US" sz="550" b="1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ARY </a:t>
                      </a:r>
                      <a:r>
                        <a:rPr lang="en-US" sz="550" b="1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</a:t>
                      </a:r>
                      <a:endParaRPr lang="en-US" sz="55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80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550" b="1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MARCH </a:t>
                      </a:r>
                      <a:endParaRPr lang="en-US" sz="55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80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550" b="1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APRIL</a:t>
                      </a:r>
                      <a:endParaRPr lang="en-US" sz="55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80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550" b="1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MAY</a:t>
                      </a:r>
                      <a:endParaRPr lang="en-US" sz="55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80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550" b="1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JUNE</a:t>
                      </a:r>
                      <a:endParaRPr lang="en-US" sz="55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60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550" b="1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JULY</a:t>
                      </a:r>
                      <a:endParaRPr lang="en-US" sz="55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550" b="1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AUGUST</a:t>
                      </a:r>
                      <a:endParaRPr lang="en-US" sz="55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550" b="1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SEPTEMBER</a:t>
                      </a:r>
                      <a:endParaRPr lang="en-US" sz="55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550" b="1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OCTOBER</a:t>
                      </a:r>
                      <a:endParaRPr lang="en-US" sz="55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550" b="1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NOVERMBER</a:t>
                      </a:r>
                      <a:endParaRPr lang="en-US" sz="55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80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550" b="1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DECEMBER</a:t>
                      </a:r>
                      <a:endParaRPr lang="en-US" sz="55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80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600" b="1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Total</a:t>
                      </a:r>
                      <a:r>
                        <a:rPr lang="en-GB" sz="600" b="1" baseline="0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 </a:t>
                      </a:r>
                    </a:p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600" b="1" baseline="0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No Of </a:t>
                      </a:r>
                    </a:p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600" b="1" baseline="0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Flights Operated</a:t>
                      </a:r>
                      <a:endParaRPr lang="en-US" sz="60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600" b="1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Total </a:t>
                      </a:r>
                    </a:p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600" b="1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No Of </a:t>
                      </a:r>
                    </a:p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600" b="1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Cancelled Flights</a:t>
                      </a:r>
                      <a:endParaRPr lang="en-US" sz="60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647223">
                <a:tc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endParaRPr lang="en-US" sz="650" dirty="0">
                        <a:latin typeface="Cambria" pitchFamily="18" charset="0"/>
                        <a:ea typeface="Times New Roman"/>
                      </a:endParaRPr>
                    </a:p>
                  </a:txBody>
                  <a:tcPr marL="7566" marR="7566" marT="6405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45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Total No. Of Flights Operated</a:t>
                      </a:r>
                      <a:endParaRPr lang="en-US" sz="45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45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No.</a:t>
                      </a:r>
                      <a:r>
                        <a:rPr lang="en-US" sz="45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Of Cancelled</a:t>
                      </a: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45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Flights</a:t>
                      </a:r>
                      <a:endParaRPr lang="en-US" sz="450" b="0" dirty="0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45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%  Of</a:t>
                      </a:r>
                      <a:r>
                        <a:rPr lang="en-US" sz="45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</a:t>
                      </a:r>
                    </a:p>
                    <a:p>
                      <a:pPr mar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45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Cancelled Flights</a:t>
                      </a:r>
                      <a:endParaRPr lang="en-US" sz="45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45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Total No. Of Flights Operated</a:t>
                      </a:r>
                      <a:endParaRPr lang="en-US" sz="45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45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No.</a:t>
                      </a:r>
                      <a:r>
                        <a:rPr lang="en-US" sz="45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Of Cancelled</a:t>
                      </a: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45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Flights</a:t>
                      </a:r>
                      <a:endParaRPr lang="en-US" sz="450" b="0" dirty="0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45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%  Of</a:t>
                      </a:r>
                      <a:r>
                        <a:rPr lang="en-US" sz="45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</a:t>
                      </a:r>
                    </a:p>
                    <a:p>
                      <a:pPr mar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45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Cancelled Flights</a:t>
                      </a:r>
                      <a:endParaRPr lang="en-US" sz="45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45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Total No. Of Flights Operated</a:t>
                      </a:r>
                      <a:endParaRPr lang="en-US" sz="45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45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No.</a:t>
                      </a:r>
                      <a:r>
                        <a:rPr lang="en-US" sz="45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Of Cancelled</a:t>
                      </a: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45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Flights</a:t>
                      </a:r>
                      <a:endParaRPr lang="en-US" sz="450" b="0" dirty="0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45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%  Of</a:t>
                      </a:r>
                      <a:r>
                        <a:rPr lang="en-US" sz="45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</a:t>
                      </a:r>
                    </a:p>
                    <a:p>
                      <a:pPr mar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45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Cancelled Flights</a:t>
                      </a:r>
                      <a:endParaRPr lang="en-US" sz="45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45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Total No. Of Flights Operated</a:t>
                      </a:r>
                      <a:endParaRPr lang="en-US" sz="45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45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No.</a:t>
                      </a:r>
                      <a:r>
                        <a:rPr lang="en-US" sz="45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Of Cancelled</a:t>
                      </a: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45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Flights</a:t>
                      </a:r>
                      <a:endParaRPr lang="en-US" sz="450" b="0" dirty="0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45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%  Of</a:t>
                      </a:r>
                      <a:r>
                        <a:rPr lang="en-US" sz="45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</a:t>
                      </a:r>
                    </a:p>
                    <a:p>
                      <a:pPr mar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45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Cancelled Flights</a:t>
                      </a:r>
                      <a:endParaRPr lang="en-US" sz="45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45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Total No. Of Flights Operated</a:t>
                      </a:r>
                      <a:endParaRPr lang="en-US" sz="45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45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No.</a:t>
                      </a:r>
                      <a:r>
                        <a:rPr lang="en-US" sz="45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Of Cancelled</a:t>
                      </a: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45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Flights</a:t>
                      </a:r>
                      <a:endParaRPr lang="en-US" sz="450" b="0" dirty="0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45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%  Of</a:t>
                      </a:r>
                      <a:r>
                        <a:rPr lang="en-US" sz="45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</a:t>
                      </a:r>
                    </a:p>
                    <a:p>
                      <a:pPr mar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45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Cancelled Flights</a:t>
                      </a:r>
                      <a:endParaRPr lang="en-US" sz="45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45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Total No. Of Flights Operated</a:t>
                      </a:r>
                      <a:endParaRPr lang="en-US" sz="45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45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No.</a:t>
                      </a:r>
                      <a:r>
                        <a:rPr lang="en-US" sz="45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Of Cancelled</a:t>
                      </a: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45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Flights</a:t>
                      </a:r>
                      <a:endParaRPr lang="en-US" sz="450" b="0" dirty="0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45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%  Of</a:t>
                      </a:r>
                      <a:r>
                        <a:rPr lang="en-US" sz="45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</a:t>
                      </a:r>
                    </a:p>
                    <a:p>
                      <a:pPr mar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45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Cancelled Flights</a:t>
                      </a:r>
                      <a:endParaRPr lang="en-US" sz="45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45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Total No. Of Flights Operated</a:t>
                      </a:r>
                      <a:endParaRPr lang="en-US" sz="45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45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No.</a:t>
                      </a:r>
                      <a:r>
                        <a:rPr lang="en-US" sz="45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Of Cancelled</a:t>
                      </a: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45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Flights</a:t>
                      </a:r>
                      <a:endParaRPr lang="en-US" sz="450" b="0" dirty="0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45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%  Of</a:t>
                      </a:r>
                      <a:r>
                        <a:rPr lang="en-US" sz="45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</a:t>
                      </a:r>
                    </a:p>
                    <a:p>
                      <a:pPr mar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45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Cancelled Flights</a:t>
                      </a:r>
                      <a:endParaRPr lang="en-US" sz="45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vert="vert27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45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Total No. Of Flights Operated</a:t>
                      </a:r>
                      <a:endParaRPr lang="en-US" sz="45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vert="vert270" anchor="ctr"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45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No.</a:t>
                      </a:r>
                      <a:r>
                        <a:rPr lang="en-US" sz="45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Of Cancelled</a:t>
                      </a: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45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Flights</a:t>
                      </a:r>
                      <a:endParaRPr lang="en-US" sz="450" b="0" dirty="0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vert="vert27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45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%  Of</a:t>
                      </a:r>
                      <a:r>
                        <a:rPr lang="en-US" sz="45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</a:t>
                      </a:r>
                    </a:p>
                    <a:p>
                      <a:pPr mar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45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Cancelled Flights</a:t>
                      </a:r>
                      <a:endParaRPr lang="en-US" sz="45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vert="vert27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45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Total No. Of Flights Operated</a:t>
                      </a:r>
                      <a:endParaRPr lang="en-US" sz="45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vert="vert270" anchor="ctr"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45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No.</a:t>
                      </a:r>
                      <a:r>
                        <a:rPr lang="en-US" sz="45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Of Cancelled</a:t>
                      </a: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45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Flights</a:t>
                      </a:r>
                      <a:endParaRPr lang="en-US" sz="450" b="0" dirty="0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vert="vert27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45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%  Of</a:t>
                      </a:r>
                      <a:r>
                        <a:rPr lang="en-US" sz="45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</a:t>
                      </a:r>
                    </a:p>
                    <a:p>
                      <a:pPr mar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45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Cancelled Flights</a:t>
                      </a:r>
                      <a:endParaRPr lang="en-US" sz="45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vert="vert27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45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Total No. Of Flights Operated</a:t>
                      </a:r>
                      <a:endParaRPr lang="en-US" sz="45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vert="vert270" anchor="ctr"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45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No.</a:t>
                      </a:r>
                      <a:r>
                        <a:rPr lang="en-US" sz="45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Of Cancelled</a:t>
                      </a: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45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Flights</a:t>
                      </a:r>
                      <a:endParaRPr lang="en-US" sz="450" b="0" dirty="0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vert="vert27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45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%  Of</a:t>
                      </a:r>
                      <a:r>
                        <a:rPr lang="en-US" sz="45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</a:t>
                      </a:r>
                    </a:p>
                    <a:p>
                      <a:pPr mar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45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Cancelled Flights</a:t>
                      </a:r>
                      <a:endParaRPr lang="en-US" sz="45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vert="vert27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45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Total No. Of Flights Operated</a:t>
                      </a:r>
                      <a:endParaRPr lang="en-US" sz="45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vert="vert270" anchor="ctr"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45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No.</a:t>
                      </a:r>
                      <a:r>
                        <a:rPr lang="en-US" sz="45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Of Cancelled</a:t>
                      </a: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45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Flights</a:t>
                      </a:r>
                      <a:endParaRPr lang="en-US" sz="450" b="0" dirty="0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vert="vert27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45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%  Of</a:t>
                      </a:r>
                      <a:r>
                        <a:rPr lang="en-US" sz="45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</a:t>
                      </a:r>
                    </a:p>
                    <a:p>
                      <a:pPr mar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45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Cancelled Flights</a:t>
                      </a:r>
                      <a:endParaRPr lang="en-US" sz="45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vert="vert27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45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Total No. Of Flights Operated</a:t>
                      </a:r>
                      <a:endParaRPr lang="en-US" sz="45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vert="vert270" anchor="ctr"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45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No.</a:t>
                      </a:r>
                      <a:r>
                        <a:rPr lang="en-US" sz="45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Of Cancelled</a:t>
                      </a: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45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Flights</a:t>
                      </a:r>
                      <a:endParaRPr lang="en-US" sz="450" b="0" dirty="0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vert="vert27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45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%  Of</a:t>
                      </a:r>
                      <a:r>
                        <a:rPr lang="en-US" sz="45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</a:t>
                      </a:r>
                    </a:p>
                    <a:p>
                      <a:pPr mar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45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Cancelled Flights</a:t>
                      </a:r>
                      <a:endParaRPr lang="en-US" sz="45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vert="vert270" anchor="ctr"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60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/>
                </a:tc>
                <a:tc vMerge="1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60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</a:tr>
              <a:tr h="411162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630" b="0" kern="1200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1</a:t>
                      </a:r>
                      <a:endParaRPr lang="en-US" sz="630" b="0" dirty="0"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2953" marR="2953" marT="295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30" b="0" u="none" strike="noStrike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AFRICA WORLD</a:t>
                      </a:r>
                      <a:endParaRPr lang="en-US" sz="630" b="0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45720" marR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101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102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110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105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110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125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1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1%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122</a:t>
                      </a:r>
                    </a:p>
                  </a:txBody>
                  <a:tcPr marL="0" marR="0" marT="0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</a:p>
                  </a:txBody>
                  <a:tcPr marL="0" marR="0" marT="0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117</a:t>
                      </a:r>
                    </a:p>
                  </a:txBody>
                  <a:tcPr marL="0" marR="0" marT="0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</a:p>
                  </a:txBody>
                  <a:tcPr marL="0" marR="0" marT="0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120</a:t>
                      </a:r>
                    </a:p>
                  </a:txBody>
                  <a:tcPr marL="0" marR="0" marT="0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 </a:t>
                      </a:r>
                    </a:p>
                  </a:txBody>
                  <a:tcPr marL="0" marR="0" marT="0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endParaRPr 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GB" sz="1000" b="0" i="0" u="none" strike="noStrike" dirty="0" smtClean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  <a:p>
                      <a:pPr algn="ctr" fontAlgn="ctr"/>
                      <a:r>
                        <a:rPr lang="en-GB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116</a:t>
                      </a:r>
                      <a:endParaRPr lang="en-GB" sz="10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0" marR="0" marT="0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endParaRPr 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132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0" marR="0" marT="0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0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-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1,367</a:t>
                      </a:r>
                    </a:p>
                  </a:txBody>
                  <a:tcPr marL="0" marR="0" marT="0" marB="0" anchor="b"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411162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630" b="0" kern="1200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2</a:t>
                      </a:r>
                      <a:endParaRPr lang="en-US" sz="630" b="0" dirty="0"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2953" marR="2953" marT="295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30" b="0" u="none" strike="noStrike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AIR COTE D'IVOIRE</a:t>
                      </a:r>
                      <a:endParaRPr lang="en-US" sz="630" b="0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45720" marR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45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46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53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51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2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4%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2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3%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51</a:t>
                      </a:r>
                    </a:p>
                  </a:txBody>
                  <a:tcPr marL="0" marR="0" marT="0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</a:t>
                      </a:r>
                    </a:p>
                  </a:txBody>
                  <a:tcPr marL="0" marR="0" marT="0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44</a:t>
                      </a:r>
                    </a:p>
                  </a:txBody>
                  <a:tcPr marL="0" marR="0" marT="0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</a:p>
                  </a:txBody>
                  <a:tcPr marL="0" marR="0" marT="0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54</a:t>
                      </a:r>
                    </a:p>
                  </a:txBody>
                  <a:tcPr marL="0" marR="0" marT="0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</a:t>
                      </a:r>
                    </a:p>
                  </a:txBody>
                  <a:tcPr marL="0" marR="0" marT="0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4%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GB" sz="1000" b="0" i="0" u="none" strike="noStrike" dirty="0" smtClean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  <a:p>
                      <a:pPr algn="ctr" fontAlgn="ctr"/>
                      <a:r>
                        <a:rPr lang="en-GB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48</a:t>
                      </a:r>
                      <a:endParaRPr lang="en-GB" sz="10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1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0" marR="0" marT="0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2%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51</a:t>
                      </a: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4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0" marR="0" marT="0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8%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609</a:t>
                      </a:r>
                    </a:p>
                  </a:txBody>
                  <a:tcPr marL="0" marR="0" marT="0" marB="0" anchor="b"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12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75841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630" b="0" kern="1200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3</a:t>
                      </a:r>
                      <a:endParaRPr lang="en-US" sz="630" b="0" dirty="0"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2953" marR="2953" marT="295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30" b="0" u="none" strike="noStrike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AIR FRANCE</a:t>
                      </a:r>
                      <a:endParaRPr lang="en-US" sz="630" b="0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45720" marR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35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33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1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3%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38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38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1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3%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1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3%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3%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GB" sz="1000" b="0" i="0" u="none" strike="noStrike" dirty="0" smtClean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  <a:p>
                      <a:pPr algn="ctr" fontAlgn="ctr"/>
                      <a:r>
                        <a:rPr lang="en-GB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38</a:t>
                      </a:r>
                      <a:endParaRPr lang="en-GB" sz="10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2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5%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1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2%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450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8923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GB" sz="630" b="0" dirty="0">
                          <a:latin typeface="Cambria" pitchFamily="18" charset="0"/>
                          <a:ea typeface="Cambria" panose="02040503050406030204" pitchFamily="18" charset="0"/>
                          <a:cs typeface="Times New Roman"/>
                        </a:rPr>
                        <a:t>4</a:t>
                      </a:r>
                      <a:endParaRPr lang="en-US" sz="630" b="0" dirty="0"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2953" marR="2953" marT="295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30" b="0" u="none" strike="noStrike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   AIR PEACE</a:t>
                      </a:r>
                      <a:endParaRPr lang="en-US" sz="630" b="0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99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93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99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107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116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111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endParaRPr lang="en-GB" sz="10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 </a:t>
                      </a:r>
                      <a:r>
                        <a:rPr lang="en-GB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endParaRPr lang="en-GB" sz="10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endParaRPr 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GB" sz="1000" b="0" i="0" u="none" strike="noStrike" dirty="0" smtClean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  <a:p>
                      <a:pPr algn="ctr" fontAlgn="ctr"/>
                      <a:r>
                        <a:rPr lang="en-GB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104</a:t>
                      </a:r>
                      <a:endParaRPr lang="en-GB" sz="10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111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libri Light" panose="020F0302020204030204"/>
                          <a:ea typeface="+mn-ea"/>
                          <a:cs typeface="+mn-cs"/>
                        </a:rPr>
                        <a:t>-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1,258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  <a:endParaRPr lang="en-GB" sz="1100" b="1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8923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GB" sz="630" b="0" dirty="0">
                          <a:latin typeface="Cambria" pitchFamily="18" charset="0"/>
                          <a:ea typeface="Cambria" panose="02040503050406030204" pitchFamily="18" charset="0"/>
                          <a:cs typeface="Times New Roman"/>
                        </a:rPr>
                        <a:t>5</a:t>
                      </a:r>
                      <a:endParaRPr lang="en-US" sz="630" b="0" dirty="0"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2953" marR="2953" marT="295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30" b="0" u="none" strike="noStrike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ASKY AIRLINE</a:t>
                      </a:r>
                      <a:endParaRPr lang="en-US" sz="630" b="0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45720" marR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69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77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3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4%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87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1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1%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82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83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95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1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1%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2%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99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1%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GB" sz="1000" b="0" i="0" u="none" strike="noStrike" dirty="0" smtClean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  <a:p>
                      <a:pPr algn="ctr" fontAlgn="ctr"/>
                      <a:r>
                        <a:rPr lang="en-GB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93</a:t>
                      </a:r>
                      <a:endParaRPr lang="en-GB" sz="10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2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2%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1,097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8923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GB" sz="630" b="0" dirty="0">
                          <a:latin typeface="Cambria" pitchFamily="18" charset="0"/>
                          <a:ea typeface="Cambria" panose="02040503050406030204" pitchFamily="18" charset="0"/>
                          <a:cs typeface="Times New Roman"/>
                        </a:rPr>
                        <a:t>6</a:t>
                      </a:r>
                      <a:endParaRPr lang="en-US" sz="630" b="0" dirty="0"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2953" marR="2953" marT="295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30" b="0" i="0" u="none" strike="noStrike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Cambria" panose="02040503050406030204" pitchFamily="18" charset="0"/>
                        </a:rPr>
                        <a:t>AZMAN</a:t>
                      </a:r>
                      <a:r>
                        <a:rPr lang="en-US" sz="630" b="0" i="0" u="none" strike="noStrike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Cambria" panose="02040503050406030204" pitchFamily="18" charset="0"/>
                        </a:rPr>
                        <a:t> AIR</a:t>
                      </a:r>
                      <a:endParaRPr lang="en-US" sz="630" b="0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45720" marR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 </a:t>
                      </a:r>
                      <a:r>
                        <a:rPr lang="en-GB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endParaRPr lang="en-GB" sz="10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 </a:t>
                      </a:r>
                      <a:r>
                        <a:rPr lang="en-GB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endParaRPr lang="en-GB" sz="10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en-GB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  <a:endParaRPr lang="en-GB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en-GB" sz="10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en-GB" sz="10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GB" sz="10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GB" sz="1000" dirty="0"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endParaRPr 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GB" sz="10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GB" sz="1000" dirty="0"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  <a:endParaRPr lang="en-GB" sz="1100" b="1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8923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GB" sz="630" b="0" dirty="0">
                          <a:latin typeface="Cambria" pitchFamily="18" charset="0"/>
                          <a:ea typeface="Cambria" panose="02040503050406030204" pitchFamily="18" charset="0"/>
                          <a:cs typeface="Times New Roman"/>
                        </a:rPr>
                        <a:t>7</a:t>
                      </a:r>
                      <a:endParaRPr lang="en-US" sz="630" b="0" dirty="0"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2953" marR="2953" marT="295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30" b="0" u="none" strike="noStrike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BADR AIR</a:t>
                      </a:r>
                      <a:endParaRPr lang="en-US" sz="630" b="0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45720" marR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4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endParaRPr lang="en-GB" sz="10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en-US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endParaRPr 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 </a:t>
                      </a:r>
                      <a:r>
                        <a:rPr lang="en-GB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endParaRPr lang="en-GB" sz="10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GB" sz="1000" b="0" i="0" u="none" strike="noStrike" dirty="0" smtClean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  <a:p>
                      <a:pPr algn="ctr" fontAlgn="ctr"/>
                      <a:r>
                        <a:rPr lang="en-GB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11</a:t>
                      </a:r>
                      <a:endParaRPr lang="en-GB" sz="10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69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  <a:endParaRPr lang="en-GB" sz="1100" b="1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411162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en-GB" sz="630" b="0" dirty="0">
                          <a:latin typeface="Cambria" pitchFamily="18" charset="0"/>
                          <a:ea typeface="Cambria" panose="02040503050406030204" pitchFamily="18" charset="0"/>
                        </a:rPr>
                        <a:t>8</a:t>
                      </a:r>
                      <a:endParaRPr lang="en-US" sz="630" b="0" dirty="0"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2953" marR="2953" marT="295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30" b="0" u="none" strike="noStrike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BRITISH AIRWAYS</a:t>
                      </a:r>
                      <a:endParaRPr lang="en-US" sz="630" b="0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45720" marR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52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55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1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2%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61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60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2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5%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endParaRPr 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 </a:t>
                      </a:r>
                      <a:r>
                        <a:rPr lang="en-GB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endParaRPr lang="en-GB" sz="10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GB" sz="1000" b="0" i="0" u="none" strike="noStrike" dirty="0" smtClean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  <a:p>
                      <a:pPr algn="ctr" fontAlgn="ctr"/>
                      <a:r>
                        <a:rPr lang="en-GB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58</a:t>
                      </a:r>
                      <a:endParaRPr lang="en-GB" sz="10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616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332271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en-GB" sz="630" b="0" dirty="0">
                          <a:latin typeface="Cambria" pitchFamily="18" charset="0"/>
                          <a:ea typeface="Cambria" panose="02040503050406030204" pitchFamily="18" charset="0"/>
                        </a:rPr>
                        <a:t>9</a:t>
                      </a:r>
                    </a:p>
                  </a:txBody>
                  <a:tcPr marL="2953" marR="2953" marT="295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GB" sz="630" b="0" i="0" u="none" strike="noStrike" dirty="0">
                          <a:solidFill>
                            <a:srgbClr val="000000"/>
                          </a:solidFill>
                          <a:latin typeface="Cambria" pitchFamily="18" charset="0"/>
                          <a:ea typeface="Cambria" panose="02040503050406030204" pitchFamily="18" charset="0"/>
                        </a:rPr>
                        <a:t>CRONOS AIR</a:t>
                      </a:r>
                      <a:endParaRPr lang="en-US" sz="630" b="0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45720" marR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endParaRPr 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5%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 </a:t>
                      </a:r>
                      <a:r>
                        <a:rPr lang="en-GB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endParaRPr lang="en-GB" sz="10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GB" sz="1000" b="0" i="0" u="none" strike="noStrike" dirty="0" smtClean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  <a:p>
                      <a:pPr algn="ctr" fontAlgn="ctr"/>
                      <a:r>
                        <a:rPr lang="en-GB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</a:t>
                      </a:r>
                      <a:endParaRPr lang="en-GB" sz="10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53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  <a:endParaRPr lang="en-GB" sz="1100" b="1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411162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en-GB" sz="630" b="0" dirty="0">
                          <a:latin typeface="Cambria" pitchFamily="18" charset="0"/>
                          <a:ea typeface="Cambria" panose="02040503050406030204" pitchFamily="18" charset="0"/>
                        </a:rPr>
                        <a:t>10</a:t>
                      </a:r>
                    </a:p>
                  </a:txBody>
                  <a:tcPr marL="2953" marR="2953" marT="295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30" b="0" u="none" strike="noStrike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DELTA AIRLINE</a:t>
                      </a:r>
                      <a:endParaRPr lang="en-US" sz="630" b="0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45720" marR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37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28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31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30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1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3%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2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5%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en-US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endParaRPr 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3%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GB" sz="1000" b="0" i="0" u="none" strike="noStrike" dirty="0" smtClean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  <a:p>
                      <a:pPr algn="ctr" fontAlgn="ctr"/>
                      <a:r>
                        <a:rPr lang="en-GB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29</a:t>
                      </a:r>
                      <a:endParaRPr lang="en-GB" sz="10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1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3%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057" marR="9057" marT="1969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407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84907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en-GB" sz="630" b="0" dirty="0">
                          <a:latin typeface="Cambria" pitchFamily="18" charset="0"/>
                          <a:ea typeface="Cambria" panose="02040503050406030204" pitchFamily="18" charset="0"/>
                        </a:rPr>
                        <a:t>11</a:t>
                      </a:r>
                    </a:p>
                  </a:txBody>
                  <a:tcPr marL="2953" marR="2953" marT="295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30" b="0" u="none" strike="noStrike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EGYPT AIR</a:t>
                      </a:r>
                      <a:endParaRPr lang="en-US" sz="630" b="0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45720" marR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53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46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58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60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 </a:t>
                      </a:r>
                      <a:r>
                        <a:rPr lang="en-GB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endParaRPr lang="en-GB" sz="10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GB" sz="1000" b="0" i="0" u="none" strike="noStrike" dirty="0" smtClean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  <a:p>
                      <a:pPr algn="ctr" fontAlgn="ctr"/>
                      <a:r>
                        <a:rPr lang="en-GB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57</a:t>
                      </a:r>
                      <a:endParaRPr lang="en-GB" sz="10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65</a:t>
                      </a:r>
                      <a:endParaRPr lang="en-GB" sz="10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706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  <a:endParaRPr lang="en-GB" sz="1100" b="1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84907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en-GB" sz="630" b="0" dirty="0">
                          <a:latin typeface="Cambria" pitchFamily="18" charset="0"/>
                          <a:ea typeface="Cambria" panose="02040503050406030204" pitchFamily="18" charset="0"/>
                        </a:rPr>
                        <a:t>12</a:t>
                      </a:r>
                    </a:p>
                  </a:txBody>
                  <a:tcPr marL="2953" marR="2953" marT="295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30" b="0" u="none" strike="noStrike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EMIRATES</a:t>
                      </a:r>
                      <a:endParaRPr lang="en-US" sz="630" b="0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45720" marR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32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44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45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endParaRPr lang="en-GB" sz="10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 </a:t>
                      </a:r>
                      <a:r>
                        <a:rPr lang="en-GB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endParaRPr lang="en-GB" sz="10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GB" sz="10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GB" sz="1000" dirty="0"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GB" sz="10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GB" sz="1000" dirty="0"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365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  <a:endParaRPr lang="en-GB" sz="1100" b="1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411162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en-GB" sz="630" b="0" dirty="0">
                          <a:latin typeface="Cambria" pitchFamily="18" charset="0"/>
                          <a:ea typeface="Cambria" panose="02040503050406030204" pitchFamily="18" charset="0"/>
                        </a:rPr>
                        <a:t>13</a:t>
                      </a:r>
                    </a:p>
                  </a:txBody>
                  <a:tcPr marL="2953" marR="2953" marT="295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30" b="0" u="none" strike="noStrike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ETHIOPIAN AIR</a:t>
                      </a:r>
                      <a:endParaRPr lang="en-US" sz="630" b="0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45720" marR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81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86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90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105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1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1%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88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93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2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2%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85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endParaRPr 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89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 </a:t>
                      </a:r>
                      <a:r>
                        <a:rPr lang="en-GB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endParaRPr lang="en-GB" sz="10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endParaRPr 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GB" sz="1000" b="0" i="0" u="none" strike="noStrike" dirty="0" smtClean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  <a:p>
                      <a:pPr algn="ctr" fontAlgn="ctr"/>
                      <a:r>
                        <a:rPr lang="en-GB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94</a:t>
                      </a:r>
                      <a:endParaRPr lang="en-GB" sz="10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endParaRPr 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92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n-lt"/>
                        </a:rPr>
                        <a:t>-</a:t>
                      </a:r>
                      <a:endParaRPr lang="en-GB" sz="1050" dirty="0">
                        <a:latin typeface="+mn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000" b="0" i="0" u="none" strike="noStrike" kern="1200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  <a:ea typeface="+mn-ea"/>
                          <a:cs typeface="+mn-cs"/>
                        </a:rPr>
                        <a:t>-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1,080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</a:tbl>
          </a:graphicData>
        </a:graphic>
      </p:graphicFrame>
      <p:sp>
        <p:nvSpPr>
          <p:cNvPr id="31746" name="Rectangle 2"/>
          <p:cNvSpPr>
            <a:spLocks noChangeArrowheads="1"/>
          </p:cNvSpPr>
          <p:nvPr/>
        </p:nvSpPr>
        <p:spPr bwMode="auto">
          <a:xfrm>
            <a:off x="3233679" y="97795"/>
            <a:ext cx="5724644" cy="26161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indent="457200" algn="just" fontAlgn="base">
              <a:spcBef>
                <a:spcPct val="0"/>
              </a:spcBef>
              <a:spcAft>
                <a:spcPct val="0"/>
              </a:spcAft>
            </a:pPr>
            <a:r>
              <a:rPr lang="en-US" sz="1100" dirty="0">
                <a:latin typeface="Calibri" pitchFamily="34" charset="0"/>
                <a:ea typeface="Calibri" pitchFamily="34" charset="0"/>
                <a:cs typeface="Times New Roman" pitchFamily="18" charset="0"/>
              </a:rPr>
              <a:t>						</a:t>
            </a:r>
            <a:endParaRPr lang="en-US" dirty="0">
              <a:latin typeface="Arial" pitchFamily="34" charset="0"/>
            </a:endParaRPr>
          </a:p>
        </p:txBody>
      </p:sp>
      <p:sp>
        <p:nvSpPr>
          <p:cNvPr id="31747" name="Rectangle 3"/>
          <p:cNvSpPr>
            <a:spLocks noChangeArrowheads="1"/>
          </p:cNvSpPr>
          <p:nvPr/>
        </p:nvSpPr>
        <p:spPr bwMode="auto">
          <a:xfrm>
            <a:off x="2095474" y="71717"/>
            <a:ext cx="8393014" cy="64633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indent="457200" algn="ctr" fontAlgn="base">
              <a:spcBef>
                <a:spcPct val="0"/>
              </a:spcBef>
              <a:spcAft>
                <a:spcPct val="0"/>
              </a:spcAft>
              <a:tabLst>
                <a:tab pos="384175" algn="l"/>
              </a:tabLst>
            </a:pPr>
            <a:r>
              <a:rPr lang="en-GB" sz="1200" b="1" dirty="0" smtClean="0">
                <a:latin typeface="Cambria" pitchFamily="18" charset="0"/>
                <a:ea typeface="Calibri" pitchFamily="34" charset="0"/>
                <a:cs typeface="Times New Roman" pitchFamily="18" charset="0"/>
              </a:rPr>
              <a:t>NIGERIA </a:t>
            </a:r>
            <a:r>
              <a:rPr lang="en-GB" sz="1200" b="1" dirty="0">
                <a:latin typeface="Cambria" pitchFamily="18" charset="0"/>
                <a:ea typeface="Calibri" pitchFamily="34" charset="0"/>
                <a:cs typeface="Times New Roman" pitchFamily="18" charset="0"/>
              </a:rPr>
              <a:t>CIVIL AVIATION AUTHORITY</a:t>
            </a:r>
          </a:p>
          <a:p>
            <a:pPr indent="457200" algn="ctr" fontAlgn="base">
              <a:spcBef>
                <a:spcPct val="0"/>
              </a:spcBef>
              <a:spcAft>
                <a:spcPct val="0"/>
              </a:spcAft>
              <a:tabLst>
                <a:tab pos="384175" algn="l"/>
              </a:tabLst>
            </a:pPr>
            <a:r>
              <a:rPr lang="en-US" sz="1200" b="1" dirty="0">
                <a:latin typeface="Cambria" pitchFamily="18" charset="0"/>
                <a:ea typeface="Calibri" pitchFamily="34" charset="0"/>
                <a:cs typeface="Times New Roman" pitchFamily="18" charset="0"/>
              </a:rPr>
              <a:t>CANCELLED FLIGHTS : INTERNATIONAL AIRLINE OPERATIONS (WITH PERCENTAGE)</a:t>
            </a:r>
            <a:endParaRPr lang="en-US" sz="1200" dirty="0">
              <a:latin typeface="Cambria" pitchFamily="18" charset="0"/>
            </a:endParaRPr>
          </a:p>
          <a:p>
            <a:pPr indent="457200" algn="ctr" eaLnBrk="0" fontAlgn="base" hangingPunct="0">
              <a:spcBef>
                <a:spcPct val="0"/>
              </a:spcBef>
              <a:spcAft>
                <a:spcPct val="0"/>
              </a:spcAft>
              <a:tabLst>
                <a:tab pos="384175" algn="l"/>
              </a:tabLst>
            </a:pPr>
            <a:r>
              <a:rPr lang="en-US" sz="1200" b="1" dirty="0">
                <a:latin typeface="Cambria" pitchFamily="18" charset="0"/>
                <a:ea typeface="Calibri" pitchFamily="34" charset="0"/>
                <a:cs typeface="Times New Roman" pitchFamily="18" charset="0"/>
              </a:rPr>
              <a:t>(JANUARY –  DECEMBER, </a:t>
            </a:r>
            <a:r>
              <a:rPr lang="en-US" sz="1200" b="1" dirty="0" smtClean="0">
                <a:latin typeface="Cambria" pitchFamily="18" charset="0"/>
                <a:ea typeface="Calibri" pitchFamily="34" charset="0"/>
                <a:cs typeface="Times New Roman" pitchFamily="18" charset="0"/>
              </a:rPr>
              <a:t>2022)</a:t>
            </a:r>
            <a:endParaRPr lang="en-US" sz="1200" dirty="0">
              <a:latin typeface="Arial" pitchFamily="34" charset="0"/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>
          <a:xfrm>
            <a:off x="11598954" y="6432915"/>
            <a:ext cx="483813" cy="292082"/>
          </a:xfrm>
        </p:spPr>
        <p:txBody>
          <a:bodyPr/>
          <a:lstStyle/>
          <a:p>
            <a:fld id="{4B95ED36-659F-4CC6-9776-40FDF25A500F}" type="slidenum">
              <a:rPr lang="en-US" b="1"/>
              <a:pPr/>
              <a:t>7</a:t>
            </a:fld>
            <a:endParaRPr lang="en-US" b="1" dirty="0"/>
          </a:p>
        </p:txBody>
      </p:sp>
      <p:graphicFrame>
        <p:nvGraphicFramePr>
          <p:cNvPr id="8" name="Object 7"/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729836442"/>
              </p:ext>
            </p:extLst>
          </p:nvPr>
        </p:nvGraphicFramePr>
        <p:xfrm>
          <a:off x="11362687" y="97795"/>
          <a:ext cx="720080" cy="6381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7308" r:id="rId4" imgW="568482" imgH="638663" progId="">
                  <p:embed/>
                </p:oleObj>
              </mc:Choice>
              <mc:Fallback>
                <p:oleObj r:id="rId4" imgW="568482" imgH="638663" progId="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5"/>
                      <a:stretch>
                        <a:fillRect/>
                      </a:stretch>
                    </p:blipFill>
                    <p:spPr>
                      <a:xfrm>
                        <a:off x="11362687" y="97795"/>
                        <a:ext cx="720080" cy="638175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</p:spTree>
    <p:extLst>
      <p:ext uri="{BB962C8B-B14F-4D97-AF65-F5344CB8AC3E}">
        <p14:creationId xmlns:p14="http://schemas.microsoft.com/office/powerpoint/2010/main" val="298685695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/>
      </p:par>
    </p:tn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 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79586823"/>
              </p:ext>
            </p:extLst>
          </p:nvPr>
        </p:nvGraphicFramePr>
        <p:xfrm>
          <a:off x="469557" y="785788"/>
          <a:ext cx="11035268" cy="5995583"/>
        </p:xfrm>
        <a:graphic>
          <a:graphicData uri="http://schemas.openxmlformats.org/drawingml/2006/table">
            <a:tbl>
              <a:tblPr/>
              <a:tblGrid>
                <a:gridCol w="321275"/>
                <a:gridCol w="906163"/>
                <a:gridCol w="411891"/>
                <a:gridCol w="263611"/>
                <a:gridCol w="181233"/>
                <a:gridCol w="313038"/>
                <a:gridCol w="288324"/>
                <a:gridCol w="304800"/>
                <a:gridCol w="313038"/>
                <a:gridCol w="296562"/>
                <a:gridCol w="197708"/>
                <a:gridCol w="263611"/>
                <a:gridCol w="255373"/>
                <a:gridCol w="255373"/>
                <a:gridCol w="362465"/>
                <a:gridCol w="263610"/>
                <a:gridCol w="280087"/>
                <a:gridCol w="280086"/>
                <a:gridCol w="164757"/>
                <a:gridCol w="172995"/>
                <a:gridCol w="296562"/>
                <a:gridCol w="181232"/>
                <a:gridCol w="205946"/>
                <a:gridCol w="214184"/>
                <a:gridCol w="222422"/>
                <a:gridCol w="222421"/>
                <a:gridCol w="279207"/>
                <a:gridCol w="204689"/>
                <a:gridCol w="204689"/>
                <a:gridCol w="204689"/>
                <a:gridCol w="204689"/>
                <a:gridCol w="204689"/>
                <a:gridCol w="204689"/>
                <a:gridCol w="204689"/>
                <a:gridCol w="204689"/>
                <a:gridCol w="204689"/>
                <a:gridCol w="304131"/>
                <a:gridCol w="261428"/>
                <a:gridCol w="435715"/>
                <a:gridCol w="473819"/>
              </a:tblGrid>
              <a:tr h="233795">
                <a:tc rowSpan="2">
                  <a:txBody>
                    <a:bodyPr/>
                    <a:lstStyle/>
                    <a:p>
                      <a:pPr algn="l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US" sz="550" kern="1200" dirty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Arial"/>
                        </a:rPr>
                        <a:t>    </a:t>
                      </a:r>
                      <a:r>
                        <a:rPr lang="en-US" sz="55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Arial"/>
                        </a:rPr>
                        <a:t>S/N </a:t>
                      </a:r>
                      <a:endParaRPr lang="en-US" sz="55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640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US" sz="550" b="1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AIRLINES</a:t>
                      </a:r>
                      <a:r>
                        <a:rPr lang="en-US" sz="55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Calibri"/>
                          <a:cs typeface="Times New Roman"/>
                        </a:rPr>
                        <a:t> </a:t>
                      </a:r>
                      <a:endParaRPr lang="en-US" sz="55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640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550" b="1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JANUARY</a:t>
                      </a:r>
                      <a:endParaRPr lang="en-US" sz="550" b="1" kern="1200" dirty="0" smtClean="0">
                        <a:solidFill>
                          <a:srgbClr val="000000"/>
                        </a:solidFill>
                        <a:latin typeface="Cambria" pitchFamily="18" charset="0"/>
                        <a:ea typeface="Times New Roman"/>
                        <a:cs typeface="Times New Roman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800" b="1" kern="1200" dirty="0" smtClean="0">
                        <a:solidFill>
                          <a:srgbClr val="000000"/>
                        </a:solidFill>
                        <a:latin typeface="Cambria" pitchFamily="18" charset="0"/>
                        <a:ea typeface="Times New Roman"/>
                        <a:cs typeface="Times New Roman"/>
                      </a:endParaRPr>
                    </a:p>
                  </a:txBody>
                  <a:tcPr marL="19641" marR="19641" marT="427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US" sz="550" b="1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FEBRU</a:t>
                      </a:r>
                      <a:r>
                        <a:rPr lang="en-US" sz="550" b="1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ARY </a:t>
                      </a:r>
                      <a:r>
                        <a:rPr lang="en-US" sz="550" b="1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</a:t>
                      </a:r>
                      <a:endParaRPr lang="en-US" sz="55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80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550" b="1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MARCH </a:t>
                      </a:r>
                      <a:endParaRPr lang="en-US" sz="55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80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550" b="1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APRIL</a:t>
                      </a:r>
                      <a:endParaRPr lang="en-US" sz="55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80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550" b="1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MAY</a:t>
                      </a:r>
                      <a:endParaRPr lang="en-US" sz="55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80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550" b="1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JUNE</a:t>
                      </a:r>
                      <a:endParaRPr lang="en-US" sz="55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60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550" b="1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JULY</a:t>
                      </a:r>
                      <a:endParaRPr lang="en-US" sz="55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550" b="1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AUGUST</a:t>
                      </a:r>
                      <a:endParaRPr lang="en-US" sz="55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550" b="1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SEPTEMBER</a:t>
                      </a:r>
                      <a:endParaRPr lang="en-US" sz="55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550" b="1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OCTOBER</a:t>
                      </a:r>
                      <a:endParaRPr lang="en-US" sz="55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550" b="1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NOVERMBER</a:t>
                      </a:r>
                      <a:endParaRPr lang="en-US" sz="55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80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550" b="1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DECEMBER</a:t>
                      </a:r>
                      <a:endParaRPr lang="en-US" sz="55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80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600" b="1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Total</a:t>
                      </a:r>
                      <a:r>
                        <a:rPr lang="en-GB" sz="600" b="1" baseline="0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 </a:t>
                      </a:r>
                    </a:p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600" b="1" baseline="0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No Of </a:t>
                      </a:r>
                    </a:p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600" b="1" baseline="0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Flights Operated</a:t>
                      </a:r>
                      <a:endParaRPr lang="en-US" sz="60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600" b="1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Total </a:t>
                      </a:r>
                    </a:p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600" b="1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No Of </a:t>
                      </a:r>
                    </a:p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600" b="1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Cancelled Flights</a:t>
                      </a:r>
                      <a:endParaRPr lang="en-US" sz="60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459579">
                <a:tc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endParaRPr lang="en-US" sz="650" dirty="0">
                        <a:latin typeface="Cambria" pitchFamily="18" charset="0"/>
                        <a:ea typeface="Times New Roman"/>
                      </a:endParaRPr>
                    </a:p>
                  </a:txBody>
                  <a:tcPr marL="7566" marR="7566" marT="6405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45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Total No. Of Flights Operated</a:t>
                      </a:r>
                      <a:endParaRPr lang="en-US" sz="45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45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No.</a:t>
                      </a:r>
                      <a:r>
                        <a:rPr lang="en-US" sz="45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Of Cancelled</a:t>
                      </a: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45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Flights</a:t>
                      </a:r>
                      <a:endParaRPr lang="en-US" sz="450" b="0" dirty="0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45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%  Of</a:t>
                      </a:r>
                      <a:r>
                        <a:rPr lang="en-US" sz="45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</a:t>
                      </a:r>
                    </a:p>
                    <a:p>
                      <a:pPr mar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45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Cancelled Flights</a:t>
                      </a:r>
                      <a:endParaRPr lang="en-US" sz="45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45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Total No. Of Flights Operated</a:t>
                      </a:r>
                      <a:endParaRPr lang="en-US" sz="45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45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No.</a:t>
                      </a:r>
                      <a:r>
                        <a:rPr lang="en-US" sz="45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Of Cancelled</a:t>
                      </a: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45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Flights</a:t>
                      </a:r>
                      <a:endParaRPr lang="en-US" sz="450" b="0" dirty="0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45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%  Of</a:t>
                      </a:r>
                      <a:r>
                        <a:rPr lang="en-US" sz="45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</a:t>
                      </a:r>
                    </a:p>
                    <a:p>
                      <a:pPr mar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45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Cancelled Flights</a:t>
                      </a:r>
                      <a:endParaRPr lang="en-US" sz="45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45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Total No. Of Flights Operated</a:t>
                      </a:r>
                      <a:endParaRPr lang="en-US" sz="45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45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No.</a:t>
                      </a:r>
                      <a:r>
                        <a:rPr lang="en-US" sz="45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Of Cancelled</a:t>
                      </a: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45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Flights</a:t>
                      </a:r>
                      <a:endParaRPr lang="en-US" sz="450" b="0" dirty="0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45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%  Of</a:t>
                      </a:r>
                      <a:r>
                        <a:rPr lang="en-US" sz="45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</a:t>
                      </a:r>
                    </a:p>
                    <a:p>
                      <a:pPr mar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45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Cancelled Flights</a:t>
                      </a:r>
                      <a:endParaRPr lang="en-US" sz="45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45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Total No. Of Flights Operated</a:t>
                      </a:r>
                      <a:endParaRPr lang="en-US" sz="45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45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No.</a:t>
                      </a:r>
                      <a:r>
                        <a:rPr lang="en-US" sz="45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Of Cancelled</a:t>
                      </a: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45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Flights</a:t>
                      </a:r>
                      <a:endParaRPr lang="en-US" sz="450" b="0" dirty="0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45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%  Of</a:t>
                      </a:r>
                      <a:r>
                        <a:rPr lang="en-US" sz="45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</a:t>
                      </a:r>
                    </a:p>
                    <a:p>
                      <a:pPr mar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45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Cancelled Flights</a:t>
                      </a:r>
                      <a:endParaRPr lang="en-US" sz="45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45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Total No. Of Flights Operated</a:t>
                      </a:r>
                      <a:endParaRPr lang="en-US" sz="45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45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No.</a:t>
                      </a:r>
                      <a:r>
                        <a:rPr lang="en-US" sz="45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Of Cancelled</a:t>
                      </a: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45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Flights</a:t>
                      </a:r>
                      <a:endParaRPr lang="en-US" sz="450" b="0" dirty="0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45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%  Of</a:t>
                      </a:r>
                      <a:r>
                        <a:rPr lang="en-US" sz="45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</a:t>
                      </a:r>
                    </a:p>
                    <a:p>
                      <a:pPr mar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45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Cancelled Flights</a:t>
                      </a:r>
                      <a:endParaRPr lang="en-US" sz="45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45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Total No. Of Flights Operated</a:t>
                      </a:r>
                      <a:endParaRPr lang="en-US" sz="45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45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No.</a:t>
                      </a:r>
                      <a:r>
                        <a:rPr lang="en-US" sz="45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Of Cancelled</a:t>
                      </a: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45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Flights</a:t>
                      </a:r>
                      <a:endParaRPr lang="en-US" sz="450" b="0" dirty="0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45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%  Of</a:t>
                      </a:r>
                      <a:r>
                        <a:rPr lang="en-US" sz="45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</a:t>
                      </a:r>
                    </a:p>
                    <a:p>
                      <a:pPr mar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45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Cancelled Flights</a:t>
                      </a:r>
                      <a:endParaRPr lang="en-US" sz="45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45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Total No. Of Flights Operated</a:t>
                      </a:r>
                      <a:endParaRPr lang="en-US" sz="45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45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No.</a:t>
                      </a:r>
                      <a:r>
                        <a:rPr lang="en-US" sz="45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Of Cancelled</a:t>
                      </a: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45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Flights</a:t>
                      </a:r>
                      <a:endParaRPr lang="en-US" sz="450" b="0" dirty="0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45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%  Of</a:t>
                      </a:r>
                      <a:r>
                        <a:rPr lang="en-US" sz="45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</a:t>
                      </a:r>
                    </a:p>
                    <a:p>
                      <a:pPr mar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45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Cancelled Flights</a:t>
                      </a:r>
                      <a:endParaRPr lang="en-US" sz="45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vert="vert27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45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Total No. Of Flights Operated</a:t>
                      </a:r>
                      <a:endParaRPr lang="en-US" sz="45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vert="vert270" anchor="ctr"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45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No.</a:t>
                      </a:r>
                      <a:r>
                        <a:rPr lang="en-US" sz="45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Of Cancelled</a:t>
                      </a: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45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Flights</a:t>
                      </a:r>
                      <a:endParaRPr lang="en-US" sz="450" b="0" dirty="0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vert="vert27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45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%  Of</a:t>
                      </a:r>
                      <a:r>
                        <a:rPr lang="en-US" sz="45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</a:t>
                      </a:r>
                    </a:p>
                    <a:p>
                      <a:pPr mar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45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Cancelled Flights</a:t>
                      </a:r>
                      <a:endParaRPr lang="en-US" sz="45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vert="vert27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45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Total No. Of Flights Operated</a:t>
                      </a:r>
                      <a:endParaRPr lang="en-US" sz="45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vert="vert270" anchor="ctr"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45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No.</a:t>
                      </a:r>
                      <a:r>
                        <a:rPr lang="en-US" sz="45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Of Cancelled</a:t>
                      </a: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45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Flights</a:t>
                      </a:r>
                      <a:endParaRPr lang="en-US" sz="450" b="0" dirty="0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vert="vert27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45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%  Of</a:t>
                      </a:r>
                      <a:r>
                        <a:rPr lang="en-US" sz="45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</a:t>
                      </a:r>
                    </a:p>
                    <a:p>
                      <a:pPr mar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45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Cancelled Flights</a:t>
                      </a:r>
                      <a:endParaRPr lang="en-US" sz="45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vert="vert27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45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Total No. Of Flights Operated</a:t>
                      </a:r>
                      <a:endParaRPr lang="en-US" sz="45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vert="vert270" anchor="ctr"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45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No.</a:t>
                      </a:r>
                      <a:r>
                        <a:rPr lang="en-US" sz="45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Of Cancelled</a:t>
                      </a: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45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Flights</a:t>
                      </a:r>
                      <a:endParaRPr lang="en-US" sz="450" b="0" dirty="0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vert="vert27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45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%  Of</a:t>
                      </a:r>
                      <a:r>
                        <a:rPr lang="en-US" sz="45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</a:t>
                      </a:r>
                    </a:p>
                    <a:p>
                      <a:pPr mar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45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Cancelled Flights</a:t>
                      </a:r>
                      <a:endParaRPr lang="en-US" sz="45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vert="vert27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45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Total No. Of Flights Operated</a:t>
                      </a:r>
                      <a:endParaRPr lang="en-US" sz="45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vert="vert270" anchor="ctr"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45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No.</a:t>
                      </a:r>
                      <a:r>
                        <a:rPr lang="en-US" sz="45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Of Cancelled</a:t>
                      </a: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45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Flights</a:t>
                      </a:r>
                      <a:endParaRPr lang="en-US" sz="450" b="0" dirty="0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vert="vert27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45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%  Of</a:t>
                      </a:r>
                      <a:r>
                        <a:rPr lang="en-US" sz="45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</a:t>
                      </a:r>
                    </a:p>
                    <a:p>
                      <a:pPr mar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45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Cancelled Flights</a:t>
                      </a:r>
                      <a:endParaRPr lang="en-US" sz="45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vert="vert27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45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Total No. Of Flights Operated</a:t>
                      </a:r>
                      <a:endParaRPr lang="en-US" sz="45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vert="vert270" anchor="ctr"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45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No.</a:t>
                      </a:r>
                      <a:r>
                        <a:rPr lang="en-US" sz="45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Of Cancelled</a:t>
                      </a: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45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Flights</a:t>
                      </a:r>
                      <a:endParaRPr lang="en-US" sz="450" b="0" dirty="0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vert="vert27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45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%  Of</a:t>
                      </a:r>
                      <a:r>
                        <a:rPr lang="en-US" sz="45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</a:t>
                      </a:r>
                    </a:p>
                    <a:p>
                      <a:pPr marL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450" b="0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Cancelled Flights</a:t>
                      </a:r>
                      <a:endParaRPr lang="en-US" sz="45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vert="vert270" anchor="ctr"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60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/>
                </a:tc>
                <a:tc vMerge="1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60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</a:tr>
              <a:tr h="202306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en-GB" sz="630" b="0" dirty="0">
                          <a:latin typeface="Cambria" pitchFamily="18" charset="0"/>
                          <a:ea typeface="Cambria" panose="02040503050406030204" pitchFamily="18" charset="0"/>
                        </a:rPr>
                        <a:t>14</a:t>
                      </a:r>
                    </a:p>
                  </a:txBody>
                  <a:tcPr marL="2953" marR="2953" marT="295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630" b="0" u="none" strike="noStrike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KENYA AIR</a:t>
                      </a:r>
                      <a:endParaRPr lang="en-US" sz="630" b="0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45720" marR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30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28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29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1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3%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28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2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25%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1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0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4%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 </a:t>
                      </a:r>
                      <a:r>
                        <a:rPr lang="en-GB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endParaRPr lang="en-GB" sz="10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endParaRPr 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GB" sz="1000" b="0" i="0" u="none" strike="noStrike" dirty="0" smtClean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  <a:p>
                      <a:pPr algn="ctr" fontAlgn="ctr"/>
                      <a:r>
                        <a:rPr lang="en-GB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23</a:t>
                      </a:r>
                      <a:endParaRPr lang="en-GB" sz="10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2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9%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28</a:t>
                      </a:r>
                      <a:endParaRPr lang="en-GB" sz="10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344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3623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en-GB" sz="630" b="0" dirty="0">
                          <a:latin typeface="Cambria" pitchFamily="18" charset="0"/>
                          <a:ea typeface="Cambria" panose="02040503050406030204" pitchFamily="18" charset="0"/>
                        </a:rPr>
                        <a:t>15</a:t>
                      </a:r>
                    </a:p>
                  </a:txBody>
                  <a:tcPr marL="2953" marR="2953" marT="295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30" b="0" u="none" strike="noStrike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KLM</a:t>
                      </a:r>
                      <a:endParaRPr lang="en-US" sz="630" b="0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45720" marR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23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19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22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24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endParaRPr lang="en-GB" sz="10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0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0%</a:t>
                      </a:r>
                      <a:endParaRPr 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4%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GB" sz="1000" b="0" i="0" u="none" strike="noStrike" dirty="0" smtClean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  <a:p>
                      <a:pPr algn="ctr" fontAlgn="ctr"/>
                      <a:r>
                        <a:rPr lang="en-GB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25</a:t>
                      </a:r>
                      <a:endParaRPr lang="en-GB" sz="10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endParaRPr 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306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35073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en-GB" sz="630" b="0" dirty="0">
                          <a:latin typeface="Cambria" pitchFamily="18" charset="0"/>
                          <a:ea typeface="Cambria" panose="02040503050406030204" pitchFamily="18" charset="0"/>
                        </a:rPr>
                        <a:t>16</a:t>
                      </a:r>
                    </a:p>
                  </a:txBody>
                  <a:tcPr marL="2953" marR="2953" marT="295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30" b="0" u="none" strike="noStrike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LUFTHANSA</a:t>
                      </a:r>
                      <a:endParaRPr lang="en-US" sz="630" b="0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45720" marR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70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49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1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2%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57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69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2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4%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2%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 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endParaRPr 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GB" sz="1000" b="0" i="0" u="none" strike="noStrike" dirty="0" smtClean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  <a:p>
                      <a:pPr algn="ctr" fontAlgn="ctr"/>
                      <a:r>
                        <a:rPr lang="en-GB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60</a:t>
                      </a:r>
                      <a:endParaRPr lang="en-GB" sz="10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endParaRPr 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1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2%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057" marR="9057" marT="1969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769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340727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en-GB" sz="630" b="0" dirty="0">
                          <a:latin typeface="Cambria" pitchFamily="18" charset="0"/>
                          <a:ea typeface="Cambria" panose="02040503050406030204" pitchFamily="18" charset="0"/>
                        </a:rPr>
                        <a:t>17</a:t>
                      </a:r>
                    </a:p>
                  </a:txBody>
                  <a:tcPr marL="2953" marR="2953" marT="295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30" b="0" u="none" strike="noStrike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MIDDLE EAST AIRLINES</a:t>
                      </a:r>
                      <a:endParaRPr lang="en-US" sz="630" b="0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45720" marR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14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14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14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14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endParaRPr lang="en-GB" sz="10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 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endParaRPr 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GB" sz="1000" b="0" i="0" u="none" strike="noStrike" dirty="0" smtClean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  <a:p>
                      <a:pPr algn="ctr" fontAlgn="ctr"/>
                      <a:r>
                        <a:rPr lang="en-GB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11</a:t>
                      </a:r>
                      <a:endParaRPr lang="en-GB" sz="10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endParaRPr 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138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  <a:endParaRPr lang="en-GB" sz="1100" b="1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02306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en-GB" sz="630" b="0" dirty="0">
                          <a:latin typeface="Cambria" pitchFamily="18" charset="0"/>
                          <a:ea typeface="Cambria" panose="02040503050406030204" pitchFamily="18" charset="0"/>
                        </a:rPr>
                        <a:t>18</a:t>
                      </a:r>
                    </a:p>
                  </a:txBody>
                  <a:tcPr marL="2953" marR="2953" marT="295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30" b="0" u="none" strike="noStrike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QATAR AIR</a:t>
                      </a:r>
                      <a:endParaRPr lang="en-US" sz="630" b="0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45720" marR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73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71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110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1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1%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115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1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1%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3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130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en-GB" sz="10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110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1%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GB" sz="1000" b="0" i="0" u="none" strike="noStrike" dirty="0" smtClean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  <a:p>
                      <a:pPr algn="ctr" fontAlgn="ctr"/>
                      <a:r>
                        <a:rPr lang="en-GB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69</a:t>
                      </a:r>
                      <a:endParaRPr lang="en-GB" sz="10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endParaRPr 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88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1,179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91957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en-GB" sz="630" b="0" dirty="0">
                          <a:latin typeface="Cambria" pitchFamily="18" charset="0"/>
                          <a:ea typeface="Cambria" panose="02040503050406030204" pitchFamily="18" charset="0"/>
                        </a:rPr>
                        <a:t>19</a:t>
                      </a:r>
                    </a:p>
                  </a:txBody>
                  <a:tcPr marL="2953" marR="2953" marT="295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30" b="0" u="none" strike="noStrike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ROYAL AIR MAROC</a:t>
                      </a:r>
                      <a:endParaRPr lang="en-US" sz="630" b="0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45720" marR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12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21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29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3%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 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endParaRPr 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GB" sz="1000" b="0" i="0" u="none" strike="noStrike" dirty="0" smtClean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  <a:p>
                      <a:pPr algn="ctr" fontAlgn="ctr"/>
                      <a:endParaRPr lang="en-GB" sz="1000" b="0" i="0" u="none" strike="noStrike" dirty="0" smtClean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  <a:p>
                      <a:pPr algn="ctr" fontAlgn="ctr"/>
                      <a:r>
                        <a:rPr lang="en-GB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29</a:t>
                      </a:r>
                      <a:endParaRPr lang="en-GB" sz="10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endParaRPr 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289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3007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en-GB" sz="630" b="0" dirty="0">
                          <a:latin typeface="Cambria" pitchFamily="18" charset="0"/>
                          <a:ea typeface="Cambria" panose="02040503050406030204" pitchFamily="18" charset="0"/>
                        </a:rPr>
                        <a:t>20</a:t>
                      </a:r>
                    </a:p>
                  </a:txBody>
                  <a:tcPr marL="2953" marR="2953" marT="295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30" b="0" u="none" strike="noStrike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RWAND</a:t>
                      </a:r>
                      <a:r>
                        <a:rPr lang="en-US" sz="630" b="0" u="none" strike="noStrike" baseline="0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 AIR</a:t>
                      </a:r>
                      <a:endParaRPr lang="en-US" sz="630" b="0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45720" marR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37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30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39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33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 </a:t>
                      </a:r>
                      <a:r>
                        <a:rPr lang="en-GB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endParaRPr lang="en-GB" sz="10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endParaRPr 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GB" sz="1000" b="0" i="0" u="none" strike="noStrike" dirty="0" smtClean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  <a:p>
                      <a:pPr algn="ctr" fontAlgn="ctr"/>
                      <a:r>
                        <a:rPr lang="en-GB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38</a:t>
                      </a:r>
                      <a:endParaRPr lang="en-GB" sz="10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1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3%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425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02306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en-GB" sz="630" b="0" dirty="0" smtClean="0">
                          <a:latin typeface="Cambria" pitchFamily="18" charset="0"/>
                          <a:ea typeface="Cambria" panose="02040503050406030204" pitchFamily="18" charset="0"/>
                        </a:rPr>
                        <a:t>21</a:t>
                      </a:r>
                      <a:endParaRPr lang="en-GB" sz="630" b="0" dirty="0"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2953" marR="2953" marT="295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30" b="0" u="none" strike="noStrike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SAUDI AIR</a:t>
                      </a:r>
                      <a:endParaRPr lang="en-US" sz="630" b="0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45720" marR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13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en-GB" sz="10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en-GB" sz="10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endParaRPr 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endParaRPr lang="en-GB" sz="10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GB" sz="1000" dirty="0"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endParaRPr 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GB" sz="10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GB" sz="1000" dirty="0"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057" marR="9057" marT="1969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49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  <a:endParaRPr lang="en-GB" sz="1100" b="1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340727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en-GB" sz="630" b="0" dirty="0" smtClean="0">
                          <a:latin typeface="Cambria" pitchFamily="18" charset="0"/>
                          <a:ea typeface="Cambria" panose="02040503050406030204" pitchFamily="18" charset="0"/>
                        </a:rPr>
                        <a:t>22</a:t>
                      </a:r>
                      <a:endParaRPr lang="en-GB" sz="630" b="0" dirty="0"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2953" marR="2953" marT="295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30" b="0" i="0" u="none" strike="noStrike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Cambria" panose="02040503050406030204" pitchFamily="18" charset="0"/>
                        </a:rPr>
                        <a:t>SOUTH AFRICAN AIRWAYS</a:t>
                      </a:r>
                      <a:endParaRPr lang="en-US" sz="630" b="0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45720" marR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10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12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14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13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1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8%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 </a:t>
                      </a:r>
                      <a:r>
                        <a:rPr lang="en-GB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endParaRPr lang="en-GB" sz="10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endParaRPr 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GB" sz="1000" b="0" i="0" u="none" strike="noStrike" dirty="0" smtClean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  <a:p>
                      <a:pPr algn="ctr" fontAlgn="ctr"/>
                      <a:r>
                        <a:rPr lang="en-GB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12</a:t>
                      </a:r>
                      <a:endParaRPr lang="en-GB" sz="10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endParaRPr 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1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9%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057" marR="9057" marT="1969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151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02306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en-GB" sz="630" b="0" dirty="0" smtClean="0">
                          <a:latin typeface="Cambria" pitchFamily="18" charset="0"/>
                          <a:ea typeface="Cambria" panose="02040503050406030204" pitchFamily="18" charset="0"/>
                        </a:rPr>
                        <a:t>23</a:t>
                      </a:r>
                      <a:endParaRPr lang="en-GB" sz="630" b="0" dirty="0"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2953" marR="2953" marT="295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GB" sz="630" b="0" i="0" u="none" strike="noStrike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Cambria" panose="02040503050406030204" pitchFamily="18" charset="0"/>
                        </a:rPr>
                        <a:t>TAAG</a:t>
                      </a:r>
                      <a:r>
                        <a:rPr lang="en-GB" sz="630" b="0" i="0" u="none" strike="noStrike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Cambria" panose="02040503050406030204" pitchFamily="18" charset="0"/>
                        </a:rPr>
                        <a:t> ANGOLA</a:t>
                      </a:r>
                      <a:endParaRPr lang="en-US" sz="630" b="0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45720" marR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7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 </a:t>
                      </a:r>
                      <a:r>
                        <a:rPr lang="en-GB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endParaRPr lang="en-GB" sz="10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endParaRPr 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GB" sz="1000" b="0" i="0" u="none" strike="noStrike" dirty="0" smtClean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  <a:p>
                      <a:pPr algn="ctr" fontAlgn="ctr"/>
                      <a:r>
                        <a:rPr lang="en-GB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9</a:t>
                      </a:r>
                      <a:endParaRPr lang="en-GB" sz="10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endParaRPr 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101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  <a:endParaRPr lang="en-GB" sz="1100" b="1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340727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en-GB" sz="630" b="0" dirty="0" smtClean="0">
                          <a:latin typeface="Cambria" pitchFamily="18" charset="0"/>
                          <a:ea typeface="Cambria" panose="02040503050406030204" pitchFamily="18" charset="0"/>
                        </a:rPr>
                        <a:t>24</a:t>
                      </a:r>
                      <a:endParaRPr lang="en-GB" sz="630" b="0" dirty="0"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2953" marR="2953" marT="295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30" b="0" u="none" strike="noStrike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TURKISH </a:t>
                      </a:r>
                    </a:p>
                    <a:p>
                      <a:pPr algn="l" fontAlgn="ctr"/>
                      <a:r>
                        <a:rPr lang="en-US" sz="630" b="0" u="none" strike="noStrike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AIRLINES</a:t>
                      </a:r>
                      <a:endParaRPr lang="en-US" sz="630" b="0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45720" marR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54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1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2%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56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65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1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2%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57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0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2%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GB" sz="1000" b="0" i="0" u="none" strike="noStrike" dirty="0" smtClean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  <a:p>
                      <a:pPr algn="ctr" fontAlgn="ctr"/>
                      <a:r>
                        <a:rPr lang="en-GB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38</a:t>
                      </a:r>
                      <a:endParaRPr lang="en-GB" sz="10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endParaRPr 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654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91957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en-GB" sz="630" b="0" dirty="0" smtClean="0">
                          <a:latin typeface="Cambria" pitchFamily="18" charset="0"/>
                          <a:ea typeface="Cambria" panose="02040503050406030204" pitchFamily="18" charset="0"/>
                        </a:rPr>
                        <a:t>25</a:t>
                      </a:r>
                      <a:endParaRPr lang="en-GB" sz="630" b="0" dirty="0"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2953" marR="2953" marT="295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30" b="0" i="0" u="none" strike="noStrike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Cambria" panose="02040503050406030204" pitchFamily="18" charset="0"/>
                        </a:rPr>
                        <a:t>UNITED AIRLINE</a:t>
                      </a:r>
                      <a:endParaRPr lang="en-US" sz="630" b="0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45720" marR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13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12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13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1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8%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13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1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 </a:t>
                      </a:r>
                      <a:r>
                        <a:rPr lang="en-GB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endParaRPr lang="en-GB" sz="10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endParaRPr 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GB" sz="1000" b="0" i="0" u="none" strike="noStrike" dirty="0" smtClean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  <a:p>
                      <a:pPr algn="ctr" fontAlgn="ctr"/>
                      <a:r>
                        <a:rPr lang="en-GB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13</a:t>
                      </a:r>
                      <a:endParaRPr lang="en-GB" sz="10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endParaRPr 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j-lt"/>
                          <a:ea typeface="+mn-ea"/>
                          <a:cs typeface="+mn-cs"/>
                        </a:rPr>
                        <a:t>-</a:t>
                      </a:r>
                    </a:p>
                  </a:txBody>
                  <a:tcPr marL="9057" marR="9057" marT="1969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157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91957">
                <a:tc>
                  <a:txBody>
                    <a:bodyPr/>
                    <a:lstStyle/>
                    <a:p>
                      <a:pPr algn="ctr"/>
                      <a:r>
                        <a:rPr lang="en-GB" sz="630" b="0" dirty="0" smtClean="0">
                          <a:latin typeface="Cambria" pitchFamily="18" charset="0"/>
                          <a:ea typeface="Cambria" panose="02040503050406030204" pitchFamily="18" charset="0"/>
                        </a:rPr>
                        <a:t>26</a:t>
                      </a:r>
                      <a:endParaRPr lang="en-US" sz="630" b="0" dirty="0"/>
                    </a:p>
                  </a:txBody>
                  <a:tcPr marL="2953" marR="2953" marT="295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30" b="0" u="none" strike="noStrike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VIRGIN ATLANTIC</a:t>
                      </a:r>
                      <a:endParaRPr lang="en-US" sz="630" b="0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45720" marR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31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10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j-lt"/>
                          <a:ea typeface="Cambria" panose="02040503050406030204" pitchFamily="18" charset="0"/>
                          <a:cs typeface="+mn-cs"/>
                        </a:rPr>
                        <a:t>-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28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10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j-lt"/>
                          <a:ea typeface="Cambria" panose="02040503050406030204" pitchFamily="18" charset="0"/>
                          <a:cs typeface="+mn-cs"/>
                        </a:rPr>
                        <a:t>-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31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1000" b="0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j-lt"/>
                          <a:ea typeface="Cambria" panose="02040503050406030204" pitchFamily="18" charset="0"/>
                          <a:cs typeface="+mn-cs"/>
                        </a:rPr>
                        <a:t>-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30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0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1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3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endParaRPr 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endParaRPr lang="en-GB" sz="10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endParaRPr 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29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 </a:t>
                      </a:r>
                      <a:r>
                        <a:rPr lang="en-GB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endParaRPr lang="en-GB" sz="10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endParaRPr 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GB" sz="1000" b="0" i="0" u="none" strike="noStrike" dirty="0" smtClean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  <a:p>
                      <a:pPr algn="ctr" fontAlgn="ctr"/>
                      <a:r>
                        <a:rPr lang="en-GB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30</a:t>
                      </a:r>
                      <a:endParaRPr lang="en-GB" sz="10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-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endParaRPr 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2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00" dirty="0" smtClean="0">
                          <a:latin typeface="+mj-lt"/>
                        </a:rPr>
                        <a:t>6%</a:t>
                      </a:r>
                      <a:endParaRPr lang="en-GB" sz="1000" dirty="0">
                        <a:latin typeface="+mj-lt"/>
                      </a:endParaRPr>
                    </a:p>
                  </a:txBody>
                  <a:tcPr marL="9057" marR="9057" marT="1969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363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586509">
                <a:tc gridSpan="2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800" b="1" dirty="0">
                          <a:latin typeface="Cambria" pitchFamily="18" charset="0"/>
                          <a:ea typeface="Cambria" panose="02040503050406030204" pitchFamily="18" charset="0"/>
                          <a:cs typeface="Times New Roman"/>
                        </a:rPr>
                        <a:t>TOTAL</a:t>
                      </a:r>
                      <a:r>
                        <a:rPr lang="en-GB" sz="800" b="1" baseline="0" dirty="0">
                          <a:latin typeface="Cambria" pitchFamily="18" charset="0"/>
                          <a:ea typeface="Cambria" panose="02040503050406030204" pitchFamily="18" charset="0"/>
                          <a:cs typeface="Times New Roman"/>
                        </a:rPr>
                        <a:t> NO OF </a:t>
                      </a:r>
                      <a:endParaRPr lang="en-GB" sz="800" b="1" baseline="0" dirty="0" smtClean="0"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800" b="1" baseline="0" dirty="0" smtClean="0">
                          <a:latin typeface="Cambria" pitchFamily="18" charset="0"/>
                          <a:ea typeface="Cambria" panose="02040503050406030204" pitchFamily="18" charset="0"/>
                          <a:cs typeface="Times New Roman"/>
                        </a:rPr>
                        <a:t>FLIGHTS OPERATED</a:t>
                      </a:r>
                      <a:endParaRPr lang="en-US" sz="800" b="1" dirty="0"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2953" marR="2953" marT="295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 fontAlgn="ctr"/>
                      <a:endParaRPr lang="en-US" sz="750" b="0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45720" marR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1050" b="1" i="0" u="none" strike="noStrike" dirty="0" smtClean="0">
                        <a:solidFill>
                          <a:srgbClr val="000000"/>
                        </a:solidFill>
                        <a:effectLst/>
                        <a:latin typeface="+mj-lt"/>
                        <a:ea typeface="Cambria" panose="02040503050406030204" pitchFamily="18" charset="0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1050" b="1" i="0" u="none" strike="noStrike" dirty="0" smtClean="0">
                        <a:solidFill>
                          <a:srgbClr val="000000"/>
                        </a:solidFill>
                        <a:effectLst/>
                        <a:latin typeface="+mj-lt"/>
                        <a:ea typeface="Cambria" panose="02040503050406030204" pitchFamily="18" charset="0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1050" b="1" i="0" u="none" strike="noStrike" dirty="0" smtClean="0">
                        <a:solidFill>
                          <a:srgbClr val="000000"/>
                        </a:solidFill>
                        <a:effectLst/>
                        <a:latin typeface="+mj-lt"/>
                        <a:ea typeface="Cambria" panose="02040503050406030204" pitchFamily="18" charset="0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05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938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en-US" sz="750" b="1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</a:endParaRP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80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GB" sz="1050" b="1" i="0" u="none" strike="noStrike" dirty="0" smtClean="0">
                        <a:solidFill>
                          <a:srgbClr val="000000"/>
                        </a:solidFill>
                        <a:effectLst/>
                        <a:latin typeface="+mj-lt"/>
                        <a:ea typeface="Cambria" panose="02040503050406030204" pitchFamily="18" charset="0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GB" sz="1050" b="1" i="0" u="none" strike="noStrike" dirty="0" smtClean="0">
                        <a:solidFill>
                          <a:srgbClr val="000000"/>
                        </a:solidFill>
                        <a:effectLst/>
                        <a:latin typeface="+mj-lt"/>
                        <a:ea typeface="Cambria" panose="02040503050406030204" pitchFamily="18" charset="0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GB" sz="1050" b="1" i="0" u="none" strike="noStrike" dirty="0" smtClean="0">
                        <a:solidFill>
                          <a:srgbClr val="000000"/>
                        </a:solidFill>
                        <a:effectLst/>
                        <a:latin typeface="+mj-lt"/>
                        <a:ea typeface="Cambria" panose="02040503050406030204" pitchFamily="18" charset="0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5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940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sz="800" b="1" i="0" u="none" strike="noStrike" dirty="0">
                        <a:solidFill>
                          <a:srgbClr val="000000"/>
                        </a:solidFill>
                        <a:effectLst/>
                        <a:latin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80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GB" sz="1050" b="1" dirty="0" smtClean="0">
                        <a:latin typeface="+mj-lt"/>
                        <a:ea typeface="Cambria" panose="02040503050406030204" pitchFamily="18" charset="0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GB" sz="1050" b="1" dirty="0" smtClean="0">
                        <a:latin typeface="+mj-lt"/>
                        <a:ea typeface="Cambria" panose="02040503050406030204" pitchFamily="18" charset="0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GB" sz="1050" b="1" dirty="0" smtClean="0">
                        <a:latin typeface="+mj-lt"/>
                        <a:ea typeface="Cambria" panose="02040503050406030204" pitchFamily="18" charset="0"/>
                      </a:endParaRPr>
                    </a:p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50" b="1" dirty="0" smtClean="0">
                          <a:latin typeface="+mj-lt"/>
                          <a:ea typeface="Cambria" panose="02040503050406030204" pitchFamily="18" charset="0"/>
                        </a:rPr>
                        <a:t>1,108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sz="800" b="1" i="0" u="none" strike="noStrike" dirty="0">
                        <a:solidFill>
                          <a:srgbClr val="000000"/>
                        </a:solidFill>
                        <a:latin typeface="Cambri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80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fontAlgn="b"/>
                      <a:r>
                        <a:rPr lang="en-GB" sz="105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1,141</a:t>
                      </a: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r" fontAlgn="b"/>
                      <a:endParaRPr lang="en-GB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GB" sz="500" dirty="0">
                        <a:latin typeface="Cambria" panose="02040503050406030204" pitchFamily="18" charset="0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fontAlgn="ctr"/>
                      <a:endParaRPr lang="en-GB" sz="1050" b="1" i="0" u="none" strike="noStrike" dirty="0" smtClean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  <a:p>
                      <a:pPr algn="ctr" fontAlgn="ctr"/>
                      <a:endParaRPr lang="en-GB" sz="1050" b="1" i="0" u="none" strike="noStrike" dirty="0" smtClean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  <a:p>
                      <a:pPr algn="ctr" fontAlgn="ctr"/>
                      <a:endParaRPr lang="en-GB" sz="1050" b="1" i="0" u="none" strike="noStrike" dirty="0" smtClean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  <a:p>
                      <a:pPr algn="ctr" fontAlgn="ctr"/>
                      <a:r>
                        <a:rPr lang="en-GB" sz="105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1,134</a:t>
                      </a:r>
                      <a:endParaRPr lang="en-GB" sz="1050" b="1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GB" sz="500" b="1" i="0" u="none" strike="noStrike" dirty="0" smtClean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GB" sz="500" b="1" i="0" u="none" strike="noStrike" dirty="0" smtClean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fontAlgn="ctr"/>
                      <a:endParaRPr lang="en-GB" sz="1050" b="1" i="0" u="none" strike="noStrike" dirty="0" smtClean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  <a:p>
                      <a:pPr algn="ctr" fontAlgn="ctr"/>
                      <a:endParaRPr lang="en-GB" sz="1050" b="1" i="0" u="none" strike="noStrike" dirty="0" smtClean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  <a:p>
                      <a:pPr algn="ctr" fontAlgn="ctr"/>
                      <a:endParaRPr lang="en-GB" sz="1050" b="1" i="0" u="none" strike="noStrike" dirty="0" smtClean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  <a:p>
                      <a:pPr algn="ctr" fontAlgn="ctr"/>
                      <a:r>
                        <a:rPr lang="en-GB" sz="105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1,116</a:t>
                      </a:r>
                      <a:endParaRPr lang="en-GB" sz="1050" b="1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en-GB" sz="1050" b="1" dirty="0"/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GB" sz="500" b="1" i="0" u="none" strike="noStrike" dirty="0" smtClean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n-GB" sz="1050" b="1" dirty="0" smtClean="0">
                          <a:latin typeface="+mj-lt"/>
                        </a:rPr>
                        <a:t>1,196</a:t>
                      </a:r>
                      <a:endParaRPr lang="en-GB" sz="1050" b="1" dirty="0">
                        <a:latin typeface="+mj-lt"/>
                      </a:endParaRP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en-GB" sz="1050" b="0" dirty="0"/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en-GB" sz="600" dirty="0"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n-GB" sz="1050" b="1" dirty="0" smtClean="0">
                          <a:latin typeface="+mj-lt"/>
                        </a:rPr>
                        <a:t>1,165</a:t>
                      </a:r>
                      <a:endParaRPr lang="en-GB" sz="1050" b="1" dirty="0">
                        <a:latin typeface="+mj-lt"/>
                      </a:endParaRP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en-US" sz="600" b="0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en-GB" sz="600" dirty="0"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n-GB" sz="1050" b="1" dirty="0" smtClean="0">
                          <a:latin typeface="+mj-lt"/>
                        </a:rPr>
                        <a:t>1,061</a:t>
                      </a:r>
                      <a:endParaRPr lang="en-GB" sz="1050" b="1" dirty="0">
                        <a:latin typeface="+mj-lt"/>
                      </a:endParaRP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en-GB" sz="600" dirty="0"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en-GB" sz="600" dirty="0"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n-GB" sz="1050" b="1" dirty="0" smtClean="0">
                          <a:latin typeface="+mj-lt"/>
                        </a:rPr>
                        <a:t>1,097</a:t>
                      </a:r>
                      <a:endParaRPr lang="en-GB" sz="1050" b="1" dirty="0">
                        <a:latin typeface="+mj-lt"/>
                      </a:endParaRP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en-GB" sz="1050" b="0" dirty="0"/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en-GB" sz="600" dirty="0"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n-GB" sz="1050" b="1" dirty="0" smtClean="0">
                          <a:latin typeface="+mj-lt"/>
                        </a:rPr>
                        <a:t>1,009</a:t>
                      </a:r>
                      <a:endParaRPr lang="en-GB" sz="1050" b="1" dirty="0">
                        <a:latin typeface="+mj-lt"/>
                      </a:endParaRP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en-US" sz="600" b="0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en-GB" sz="600" dirty="0"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ctr" defTabSz="6858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50" b="1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j-lt"/>
                        <a:ea typeface="+mn-ea"/>
                        <a:cs typeface="+mn-cs"/>
                      </a:endParaRPr>
                    </a:p>
                    <a:p>
                      <a:pPr marL="0" marR="0" lvl="0" indent="0" algn="ctr" defTabSz="6858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50" b="1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j-lt"/>
                        <a:ea typeface="+mn-ea"/>
                        <a:cs typeface="+mn-cs"/>
                      </a:endParaRPr>
                    </a:p>
                    <a:p>
                      <a:pPr marL="0" marR="0" lvl="0" indent="0" algn="ctr" defTabSz="6858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050" b="1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j-lt"/>
                        <a:ea typeface="+mn-ea"/>
                        <a:cs typeface="+mn-cs"/>
                      </a:endParaRPr>
                    </a:p>
                    <a:p>
                      <a:pPr marL="0" marR="0" lvl="0" indent="0" algn="ctr" defTabSz="6858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1050" b="1" i="0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j-lt"/>
                          <a:ea typeface="+mn-ea"/>
                          <a:cs typeface="+mn-cs"/>
                        </a:rPr>
                        <a:t>1,098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en-GB" sz="600" dirty="0"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en-GB" sz="600" dirty="0"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GB" sz="1200" b="1" dirty="0" smtClean="0"/>
                        <a:t>13,003</a:t>
                      </a:r>
                      <a:endParaRPr lang="en-GB" sz="1200" b="1" dirty="0"/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sz="750" b="0" i="0" u="none" strike="noStrike" dirty="0">
                        <a:solidFill>
                          <a:srgbClr val="000000"/>
                        </a:solidFill>
                        <a:effectLst/>
                        <a:latin typeface="Cambria" panose="02040503050406030204" pitchFamily="18" charset="0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398762">
                <a:tc gridSpan="2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800" b="1" dirty="0">
                          <a:latin typeface="Cambria" pitchFamily="18" charset="0"/>
                          <a:ea typeface="Cambria" panose="02040503050406030204" pitchFamily="18" charset="0"/>
                          <a:cs typeface="Times New Roman"/>
                        </a:rPr>
                        <a:t>TOTAL NO OF </a:t>
                      </a:r>
                      <a:endParaRPr lang="en-GB" sz="800" b="1" dirty="0" smtClean="0"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800" b="1" dirty="0" smtClean="0">
                          <a:latin typeface="Cambria" pitchFamily="18" charset="0"/>
                          <a:ea typeface="Cambria" panose="02040503050406030204" pitchFamily="18" charset="0"/>
                          <a:cs typeface="Times New Roman"/>
                        </a:rPr>
                        <a:t>CANCELLED FLIGHTS</a:t>
                      </a:r>
                      <a:endParaRPr lang="en-US" sz="800" b="1" dirty="0"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2953" marR="2953" marT="295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n-GB" sz="1050" b="1" dirty="0" smtClean="0">
                          <a:latin typeface="+mj-lt"/>
                          <a:ea typeface="Cambria" panose="02040503050406030204" pitchFamily="18" charset="0"/>
                        </a:rPr>
                        <a:t>   </a:t>
                      </a:r>
                    </a:p>
                    <a:p>
                      <a:pPr algn="ctr"/>
                      <a:r>
                        <a:rPr lang="en-GB" sz="1050" b="1" dirty="0" smtClean="0">
                          <a:latin typeface="+mj-lt"/>
                          <a:ea typeface="Cambria" panose="02040503050406030204" pitchFamily="18" charset="0"/>
                        </a:rPr>
                        <a:t>1</a:t>
                      </a:r>
                      <a:endParaRPr lang="en-GB" sz="1050" b="1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sz="800" b="0" i="0" u="none" strike="noStrike" dirty="0">
                        <a:solidFill>
                          <a:srgbClr val="000000"/>
                        </a:solidFill>
                        <a:latin typeface="Cambri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80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/>
                      <a:endParaRPr lang="en-GB" sz="1050" b="1" dirty="0" smtClean="0">
                        <a:latin typeface="+mj-lt"/>
                        <a:ea typeface="Cambria" panose="02040503050406030204" pitchFamily="18" charset="0"/>
                      </a:endParaRPr>
                    </a:p>
                    <a:p>
                      <a:pPr algn="ctr"/>
                      <a:r>
                        <a:rPr lang="en-GB" sz="1050" b="1" dirty="0" smtClean="0">
                          <a:latin typeface="+mj-lt"/>
                          <a:ea typeface="Cambria" panose="02040503050406030204" pitchFamily="18" charset="0"/>
                        </a:rPr>
                        <a:t> 6</a:t>
                      </a:r>
                      <a:endParaRPr lang="en-GB" sz="1050" b="1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sz="800" b="0" i="0" u="none" strike="noStrike" dirty="0">
                        <a:solidFill>
                          <a:srgbClr val="000000"/>
                        </a:solidFill>
                        <a:latin typeface="Cambri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80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/>
                      <a:endParaRPr lang="en-GB" sz="1050" b="1" dirty="0" smtClean="0">
                        <a:latin typeface="+mj-lt"/>
                        <a:ea typeface="Cambria" panose="02040503050406030204" pitchFamily="18" charset="0"/>
                      </a:endParaRPr>
                    </a:p>
                    <a:p>
                      <a:pPr algn="ctr"/>
                      <a:r>
                        <a:rPr lang="en-GB" sz="1050" b="1" dirty="0" smtClean="0">
                          <a:latin typeface="+mj-lt"/>
                          <a:ea typeface="Cambria" panose="02040503050406030204" pitchFamily="18" charset="0"/>
                        </a:rPr>
                        <a:t>5</a:t>
                      </a:r>
                      <a:endParaRPr lang="en-GB" sz="1050" b="1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sz="800" b="0" i="0" u="none" strike="noStrike" dirty="0">
                        <a:solidFill>
                          <a:srgbClr val="000000"/>
                        </a:solidFill>
                        <a:latin typeface="Cambria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80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/>
                      <a:endParaRPr lang="en-GB" sz="1050" b="1" dirty="0" smtClean="0">
                        <a:latin typeface="+mj-lt"/>
                      </a:endParaRPr>
                    </a:p>
                    <a:p>
                      <a:pPr algn="ctr"/>
                      <a:r>
                        <a:rPr lang="en-GB" sz="1050" b="1" dirty="0" smtClean="0">
                          <a:latin typeface="+mj-lt"/>
                        </a:rPr>
                        <a:t>7</a:t>
                      </a:r>
                      <a:endParaRPr lang="en-GB" sz="1050" b="1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GB" sz="500" dirty="0">
                        <a:latin typeface="Cambria" panose="02040503050406030204" pitchFamily="18" charset="0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GB" sz="500" dirty="0">
                        <a:latin typeface="Cambria" panose="02040503050406030204" pitchFamily="18" charset="0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/>
                      <a:endParaRPr lang="en-GB" sz="1050" b="1" dirty="0" smtClean="0">
                        <a:latin typeface="+mj-lt"/>
                      </a:endParaRPr>
                    </a:p>
                    <a:p>
                      <a:pPr algn="ctr"/>
                      <a:r>
                        <a:rPr lang="en-GB" sz="1050" b="1" dirty="0" smtClean="0">
                          <a:latin typeface="+mj-lt"/>
                        </a:rPr>
                        <a:t>5</a:t>
                      </a:r>
                      <a:endParaRPr lang="en-GB" sz="1050" b="1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endParaRPr lang="en-US" sz="500" b="1" i="0" u="none" strike="noStrike" dirty="0">
                        <a:solidFill>
                          <a:srgbClr val="000000"/>
                        </a:solidFill>
                        <a:effectLst/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endParaRPr lang="en-US" sz="500" b="1" i="0" u="none" strike="noStrike" dirty="0">
                        <a:solidFill>
                          <a:srgbClr val="000000"/>
                        </a:solidFill>
                        <a:effectLst/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/>
                      <a:endParaRPr lang="en-GB" sz="1050" b="1" dirty="0" smtClean="0">
                        <a:latin typeface="+mj-lt"/>
                      </a:endParaRPr>
                    </a:p>
                    <a:p>
                      <a:pPr algn="ctr"/>
                      <a:r>
                        <a:rPr lang="en-GB" sz="1050" b="1" dirty="0" smtClean="0">
                          <a:latin typeface="+mj-lt"/>
                        </a:rPr>
                        <a:t>10</a:t>
                      </a:r>
                      <a:endParaRPr lang="en-GB" sz="1050" b="1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endParaRPr lang="en-US" sz="500" b="1" i="0" u="none" strike="noStrike" dirty="0">
                        <a:solidFill>
                          <a:srgbClr val="000000"/>
                        </a:solidFill>
                        <a:effectLst/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endParaRPr lang="en-US" sz="500" b="1" i="0" u="none" strike="noStrike" dirty="0">
                        <a:solidFill>
                          <a:srgbClr val="000000"/>
                        </a:solidFill>
                        <a:effectLst/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n-GB" sz="1050" b="1" dirty="0" smtClean="0">
                          <a:latin typeface="+mj-lt"/>
                        </a:rPr>
                        <a:t>9</a:t>
                      </a:r>
                      <a:endParaRPr lang="en-GB" sz="1050" b="1" dirty="0">
                        <a:latin typeface="+mj-lt"/>
                      </a:endParaRP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en-GB" sz="1050" b="0" dirty="0"/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en-GB" sz="600" dirty="0"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n-GB" sz="1050" b="1" dirty="0" smtClean="0">
                          <a:latin typeface="+mj-lt"/>
                        </a:rPr>
                        <a:t>6</a:t>
                      </a:r>
                      <a:endParaRPr lang="en-GB" sz="1050" b="1" dirty="0">
                        <a:latin typeface="+mj-lt"/>
                      </a:endParaRP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en-US" sz="600" b="0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en-GB" sz="600" dirty="0"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n-GB" sz="1050" b="1" dirty="0" smtClean="0">
                          <a:latin typeface="+mj-lt"/>
                        </a:rPr>
                        <a:t>7</a:t>
                      </a:r>
                      <a:endParaRPr lang="en-GB" sz="1050" b="1" dirty="0">
                        <a:latin typeface="+mj-lt"/>
                      </a:endParaRP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en-GB" sz="600" dirty="0"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en-GB" sz="600" dirty="0"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n-GB" sz="1050" b="1" dirty="0" smtClean="0">
                          <a:latin typeface="+mj-lt"/>
                        </a:rPr>
                        <a:t>8</a:t>
                      </a:r>
                      <a:endParaRPr lang="en-GB" sz="1050" b="1" dirty="0">
                        <a:latin typeface="+mj-lt"/>
                      </a:endParaRP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en-GB" sz="1050" b="0" dirty="0"/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en-GB" sz="600" dirty="0"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n-GB" sz="1050" b="1" dirty="0" smtClean="0">
                          <a:latin typeface="+mj-lt"/>
                        </a:rPr>
                        <a:t>6</a:t>
                      </a:r>
                      <a:endParaRPr lang="en-GB" sz="1050" b="1" dirty="0">
                        <a:latin typeface="+mj-lt"/>
                      </a:endParaRPr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en-US" sz="600" b="0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en-GB" sz="600" dirty="0"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/>
                      <a:endParaRPr lang="en-GB" sz="1050" b="1" dirty="0" smtClean="0">
                        <a:latin typeface="+mj-lt"/>
                      </a:endParaRPr>
                    </a:p>
                    <a:p>
                      <a:pPr algn="ctr"/>
                      <a:r>
                        <a:rPr lang="en-GB" sz="1050" b="1" dirty="0" smtClean="0">
                          <a:latin typeface="+mj-lt"/>
                        </a:rPr>
                        <a:t>12</a:t>
                      </a:r>
                      <a:endParaRPr lang="en-GB" sz="1050" b="1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en-GB" sz="600" dirty="0"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en-GB" sz="600" dirty="0"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GB" sz="1200" b="1" dirty="0" smtClean="0"/>
                        <a:t>82</a:t>
                      </a:r>
                      <a:endParaRPr lang="en-GB" sz="1200" b="1" dirty="0"/>
                    </a:p>
                  </a:txBody>
                  <a:tcPr marL="9525" marR="9525" marT="9525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sz="750" b="0" i="0" u="none" strike="noStrike" dirty="0">
                        <a:solidFill>
                          <a:srgbClr val="000000"/>
                        </a:solidFill>
                        <a:effectLst/>
                        <a:latin typeface="Cambria" panose="02040503050406030204" pitchFamily="18" charset="0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</a:tbl>
          </a:graphicData>
        </a:graphic>
      </p:graphicFrame>
      <p:sp>
        <p:nvSpPr>
          <p:cNvPr id="31746" name="Rectangle 2"/>
          <p:cNvSpPr>
            <a:spLocks noChangeArrowheads="1"/>
          </p:cNvSpPr>
          <p:nvPr/>
        </p:nvSpPr>
        <p:spPr bwMode="auto">
          <a:xfrm>
            <a:off x="3233679" y="97795"/>
            <a:ext cx="5724644" cy="26161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indent="457200" algn="just" fontAlgn="base">
              <a:spcBef>
                <a:spcPct val="0"/>
              </a:spcBef>
              <a:spcAft>
                <a:spcPct val="0"/>
              </a:spcAft>
            </a:pPr>
            <a:r>
              <a:rPr lang="en-US" sz="1100" dirty="0">
                <a:latin typeface="Calibri" pitchFamily="34" charset="0"/>
                <a:ea typeface="Calibri" pitchFamily="34" charset="0"/>
                <a:cs typeface="Times New Roman" pitchFamily="18" charset="0"/>
              </a:rPr>
              <a:t>						</a:t>
            </a:r>
            <a:endParaRPr lang="en-US" dirty="0">
              <a:latin typeface="Arial" pitchFamily="34" charset="0"/>
            </a:endParaRPr>
          </a:p>
        </p:txBody>
      </p:sp>
      <p:sp>
        <p:nvSpPr>
          <p:cNvPr id="31747" name="Rectangle 3"/>
          <p:cNvSpPr>
            <a:spLocks noChangeArrowheads="1"/>
          </p:cNvSpPr>
          <p:nvPr/>
        </p:nvSpPr>
        <p:spPr bwMode="auto">
          <a:xfrm>
            <a:off x="2095474" y="71717"/>
            <a:ext cx="8393014" cy="64633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indent="457200" algn="ctr" fontAlgn="base">
              <a:spcBef>
                <a:spcPct val="0"/>
              </a:spcBef>
              <a:spcAft>
                <a:spcPct val="0"/>
              </a:spcAft>
              <a:tabLst>
                <a:tab pos="384175" algn="l"/>
              </a:tabLst>
            </a:pPr>
            <a:r>
              <a:rPr lang="en-GB" sz="1200" b="1" dirty="0" smtClean="0">
                <a:latin typeface="Cambria" pitchFamily="18" charset="0"/>
                <a:ea typeface="Calibri" pitchFamily="34" charset="0"/>
                <a:cs typeface="Times New Roman" pitchFamily="18" charset="0"/>
              </a:rPr>
              <a:t>NIGERIA </a:t>
            </a:r>
            <a:r>
              <a:rPr lang="en-GB" sz="1200" b="1" dirty="0">
                <a:latin typeface="Cambria" pitchFamily="18" charset="0"/>
                <a:ea typeface="Calibri" pitchFamily="34" charset="0"/>
                <a:cs typeface="Times New Roman" pitchFamily="18" charset="0"/>
              </a:rPr>
              <a:t>CIVIL AVIATION AUTHORITY</a:t>
            </a:r>
          </a:p>
          <a:p>
            <a:pPr indent="457200" algn="ctr" fontAlgn="base">
              <a:spcBef>
                <a:spcPct val="0"/>
              </a:spcBef>
              <a:spcAft>
                <a:spcPct val="0"/>
              </a:spcAft>
              <a:tabLst>
                <a:tab pos="384175" algn="l"/>
              </a:tabLst>
            </a:pPr>
            <a:r>
              <a:rPr lang="en-US" sz="1200" b="1" dirty="0">
                <a:latin typeface="Cambria" pitchFamily="18" charset="0"/>
                <a:ea typeface="Calibri" pitchFamily="34" charset="0"/>
                <a:cs typeface="Times New Roman" pitchFamily="18" charset="0"/>
              </a:rPr>
              <a:t>CANCELLED FLIGHTS : INTERNATIONAL AIRLINE OPERATIONS (WITH PERCENTAGE)</a:t>
            </a:r>
            <a:endParaRPr lang="en-US" sz="1200" dirty="0">
              <a:latin typeface="Cambria" pitchFamily="18" charset="0"/>
            </a:endParaRPr>
          </a:p>
          <a:p>
            <a:pPr indent="457200" algn="ctr" eaLnBrk="0" fontAlgn="base" hangingPunct="0">
              <a:spcBef>
                <a:spcPct val="0"/>
              </a:spcBef>
              <a:spcAft>
                <a:spcPct val="0"/>
              </a:spcAft>
              <a:tabLst>
                <a:tab pos="384175" algn="l"/>
              </a:tabLst>
            </a:pPr>
            <a:r>
              <a:rPr lang="en-US" sz="1200" b="1" dirty="0">
                <a:latin typeface="Cambria" pitchFamily="18" charset="0"/>
                <a:ea typeface="Calibri" pitchFamily="34" charset="0"/>
                <a:cs typeface="Times New Roman" pitchFamily="18" charset="0"/>
              </a:rPr>
              <a:t>(JANUARY –  DECEMBER, </a:t>
            </a:r>
            <a:r>
              <a:rPr lang="en-US" sz="1200" b="1" dirty="0" smtClean="0">
                <a:latin typeface="Cambria" pitchFamily="18" charset="0"/>
                <a:ea typeface="Calibri" pitchFamily="34" charset="0"/>
                <a:cs typeface="Times New Roman" pitchFamily="18" charset="0"/>
              </a:rPr>
              <a:t>2022)</a:t>
            </a:r>
            <a:endParaRPr lang="en-US" sz="1200" dirty="0">
              <a:latin typeface="Arial" pitchFamily="34" charset="0"/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>
          <a:xfrm>
            <a:off x="11598954" y="6432915"/>
            <a:ext cx="483813" cy="292082"/>
          </a:xfrm>
        </p:spPr>
        <p:txBody>
          <a:bodyPr/>
          <a:lstStyle/>
          <a:p>
            <a:fld id="{4B95ED36-659F-4CC6-9776-40FDF25A500F}" type="slidenum">
              <a:rPr lang="en-US" b="1"/>
              <a:pPr/>
              <a:t>8</a:t>
            </a:fld>
            <a:endParaRPr lang="en-US" b="1" dirty="0"/>
          </a:p>
        </p:txBody>
      </p:sp>
      <p:graphicFrame>
        <p:nvGraphicFramePr>
          <p:cNvPr id="8" name="Object 7"/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729836442"/>
              </p:ext>
            </p:extLst>
          </p:nvPr>
        </p:nvGraphicFramePr>
        <p:xfrm>
          <a:off x="11362687" y="97795"/>
          <a:ext cx="720080" cy="6381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43136" r:id="rId4" imgW="568482" imgH="638663" progId="">
                  <p:embed/>
                </p:oleObj>
              </mc:Choice>
              <mc:Fallback>
                <p:oleObj r:id="rId4" imgW="568482" imgH="638663" progId="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5"/>
                      <a:stretch>
                        <a:fillRect/>
                      </a:stretch>
                    </p:blipFill>
                    <p:spPr>
                      <a:xfrm>
                        <a:off x="11362687" y="97795"/>
                        <a:ext cx="720080" cy="638175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</p:spTree>
    <p:extLst>
      <p:ext uri="{BB962C8B-B14F-4D97-AF65-F5344CB8AC3E}">
        <p14:creationId xmlns:p14="http://schemas.microsoft.com/office/powerpoint/2010/main" val="77668784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/>
      </p:par>
    </p:tn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 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2649744"/>
              </p:ext>
            </p:extLst>
          </p:nvPr>
        </p:nvGraphicFramePr>
        <p:xfrm>
          <a:off x="773090" y="727478"/>
          <a:ext cx="10665221" cy="5386406"/>
        </p:xfrm>
        <a:graphic>
          <a:graphicData uri="http://schemas.openxmlformats.org/drawingml/2006/table">
            <a:tbl>
              <a:tblPr/>
              <a:tblGrid>
                <a:gridCol w="262259"/>
                <a:gridCol w="1189287"/>
                <a:gridCol w="287030"/>
                <a:gridCol w="287030"/>
                <a:gridCol w="287030"/>
                <a:gridCol w="287030"/>
                <a:gridCol w="382707"/>
                <a:gridCol w="382707"/>
                <a:gridCol w="382707"/>
                <a:gridCol w="287030"/>
                <a:gridCol w="382707"/>
                <a:gridCol w="287030"/>
                <a:gridCol w="382707"/>
                <a:gridCol w="329434"/>
                <a:gridCol w="324647"/>
                <a:gridCol w="278711"/>
                <a:gridCol w="371613"/>
                <a:gridCol w="371613"/>
                <a:gridCol w="278711"/>
                <a:gridCol w="371613"/>
                <a:gridCol w="278711"/>
                <a:gridCol w="371613"/>
                <a:gridCol w="371613"/>
                <a:gridCol w="371613"/>
                <a:gridCol w="371613"/>
                <a:gridCol w="371613"/>
                <a:gridCol w="557421"/>
                <a:gridCol w="557421"/>
              </a:tblGrid>
              <a:tr h="432083">
                <a:tc rowSpan="2">
                  <a:txBody>
                    <a:bodyPr/>
                    <a:lstStyle/>
                    <a:p>
                      <a:pPr algn="l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550" kern="1200" dirty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Arial"/>
                        </a:rPr>
                        <a:t>    </a:t>
                      </a:r>
                      <a:r>
                        <a:rPr lang="en-US" sz="55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Arial"/>
                        </a:rPr>
                        <a:t>S/N </a:t>
                      </a:r>
                      <a:endParaRPr lang="en-US" sz="55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640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550" b="1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AIRLINES</a:t>
                      </a:r>
                      <a:r>
                        <a:rPr lang="en-US" sz="55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Calibri"/>
                          <a:cs typeface="Times New Roman"/>
                        </a:rPr>
                        <a:t> </a:t>
                      </a:r>
                      <a:endParaRPr lang="en-US" sz="55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640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en-GB" sz="550" b="1" kern="1200" dirty="0" smtClean="0">
                        <a:solidFill>
                          <a:srgbClr val="000000"/>
                        </a:solidFill>
                        <a:latin typeface="Cambria" pitchFamily="18" charset="0"/>
                        <a:ea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GB" sz="550" b="1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JANUARY</a:t>
                      </a:r>
                      <a:endParaRPr lang="en-US" sz="550" b="1" kern="1200" dirty="0" smtClean="0">
                        <a:solidFill>
                          <a:srgbClr val="000000"/>
                        </a:solidFill>
                        <a:latin typeface="Cambria" pitchFamily="18" charset="0"/>
                        <a:ea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endParaRPr lang="en-US" sz="550" b="1" kern="1200" dirty="0" smtClean="0">
                        <a:solidFill>
                          <a:srgbClr val="000000"/>
                        </a:solidFill>
                        <a:latin typeface="Cambria" pitchFamily="18" charset="0"/>
                        <a:ea typeface="Times New Roman"/>
                        <a:cs typeface="Times New Roman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800" b="1" kern="1200" dirty="0" smtClean="0">
                        <a:solidFill>
                          <a:srgbClr val="000000"/>
                        </a:solidFill>
                        <a:latin typeface="Cambria" pitchFamily="18" charset="0"/>
                        <a:ea typeface="Times New Roman"/>
                        <a:cs typeface="Times New Roman"/>
                      </a:endParaRPr>
                    </a:p>
                  </a:txBody>
                  <a:tcPr marL="19641" marR="19641" marT="427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550" b="1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FEBRU</a:t>
                      </a:r>
                      <a:r>
                        <a:rPr lang="en-US" sz="550" b="1" kern="1200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ARY </a:t>
                      </a:r>
                      <a:r>
                        <a:rPr lang="en-US" sz="550" b="1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 </a:t>
                      </a:r>
                      <a:endParaRPr lang="en-US" sz="55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80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GB" sz="550" b="1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MARCH </a:t>
                      </a:r>
                      <a:endParaRPr lang="en-US" sz="55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80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GB" sz="550" b="1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APRIL</a:t>
                      </a:r>
                      <a:endParaRPr lang="en-US" sz="55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80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GB" sz="550" b="1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MAY</a:t>
                      </a:r>
                      <a:endParaRPr lang="en-US" sz="55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80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GB" sz="550" b="1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JUNE</a:t>
                      </a:r>
                      <a:endParaRPr lang="en-US" sz="55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80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GB" sz="550" b="1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JULY</a:t>
                      </a:r>
                      <a:endParaRPr lang="en-US" sz="55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80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GB" sz="550" b="1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AUGUST</a:t>
                      </a:r>
                      <a:endParaRPr lang="en-US" sz="55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80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GB" sz="550" b="1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SEPTEMBER</a:t>
                      </a:r>
                      <a:endParaRPr lang="en-US" sz="55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GB" sz="550" b="1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OCTOBER</a:t>
                      </a:r>
                      <a:endParaRPr lang="en-US" sz="55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80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GB" sz="550" b="1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NOVERMBER</a:t>
                      </a:r>
                      <a:endParaRPr lang="en-US" sz="55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80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GB" sz="550" b="1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DECEMBER</a:t>
                      </a:r>
                      <a:endParaRPr lang="en-US" sz="55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80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GB" sz="600" b="1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Total</a:t>
                      </a:r>
                      <a:r>
                        <a:rPr lang="en-GB" sz="600" b="1" baseline="0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 No Of Flights Operated</a:t>
                      </a:r>
                      <a:endParaRPr lang="en-US" sz="60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GB" sz="600" b="1" dirty="0" smtClean="0">
                          <a:latin typeface="Cambria" pitchFamily="18" charset="0"/>
                          <a:ea typeface="Calibri"/>
                          <a:cs typeface="Times New Roman"/>
                        </a:rPr>
                        <a:t>Total No Of Air/Ramp Returns</a:t>
                      </a:r>
                      <a:endParaRPr lang="en-US" sz="60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720305">
                <a:tc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endParaRPr lang="en-US" sz="500" dirty="0">
                        <a:latin typeface="Cambria" pitchFamily="18" charset="0"/>
                        <a:ea typeface="Times New Roman"/>
                      </a:endParaRPr>
                    </a:p>
                  </a:txBody>
                  <a:tcPr marL="7566" marR="7566" marT="6405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55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Total No. Of Flights Operated</a:t>
                      </a:r>
                      <a:endParaRPr lang="en-US" sz="550" b="0" dirty="0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0" marR="0" marT="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55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No. of Air/</a:t>
                      </a:r>
                    </a:p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55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Ramp Returns</a:t>
                      </a:r>
                      <a:endParaRPr lang="en-US" sz="55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19641" marR="19641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55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Total No. Of Flights Operated</a:t>
                      </a:r>
                      <a:endParaRPr lang="en-US" sz="550" b="0" dirty="0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0" marR="0" marT="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55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No. of Air/</a:t>
                      </a:r>
                    </a:p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55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Ramp Returns</a:t>
                      </a:r>
                      <a:endParaRPr lang="en-US" sz="55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19641" marR="19641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55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Total No. Of Flights Operated</a:t>
                      </a:r>
                      <a:endParaRPr lang="en-US" sz="550" b="0" dirty="0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0" marR="0" marT="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55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No. of Air/</a:t>
                      </a:r>
                    </a:p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55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Ramp Returns</a:t>
                      </a:r>
                      <a:endParaRPr lang="en-US" sz="55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19641" marR="19641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55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Total No. Of Flights Operated</a:t>
                      </a:r>
                      <a:endParaRPr lang="en-US" sz="550" b="0" dirty="0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0" marR="0" marT="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55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No. of Air/</a:t>
                      </a:r>
                    </a:p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55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Ramp Returns</a:t>
                      </a:r>
                      <a:endParaRPr lang="en-US" sz="55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19641" marR="19641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55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Total No. Of Flights Operated</a:t>
                      </a:r>
                      <a:endParaRPr lang="en-US" sz="550" b="0" dirty="0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0" marR="0" marT="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55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No. of Air/</a:t>
                      </a:r>
                    </a:p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55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Ramp Returns</a:t>
                      </a:r>
                      <a:endParaRPr lang="en-US" sz="55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19641" marR="19641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55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Total No. Of Flights Operated</a:t>
                      </a:r>
                      <a:endParaRPr lang="en-US" sz="550" b="0" dirty="0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0" marR="0" marT="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55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No. of Air/</a:t>
                      </a:r>
                    </a:p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55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Ramp Returns</a:t>
                      </a:r>
                      <a:endParaRPr lang="en-US" sz="55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19641" marR="19641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55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Total No. Of Flights Operated</a:t>
                      </a:r>
                      <a:endParaRPr lang="en-US" sz="550" b="0" dirty="0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0" marR="0" marT="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55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No. of Air/</a:t>
                      </a:r>
                    </a:p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55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Ramp Returns</a:t>
                      </a:r>
                      <a:endParaRPr lang="en-US" sz="55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19641" marR="19641" marT="4270" marB="0" vert="vert27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55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Total No. Of Flights Operated</a:t>
                      </a:r>
                      <a:endParaRPr lang="en-US" sz="550" b="0" dirty="0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0" marR="0" marT="0" marB="0" vert="vert270" anchor="ctr"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55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No. of Air/</a:t>
                      </a:r>
                    </a:p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55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Ramp Returns</a:t>
                      </a:r>
                      <a:endParaRPr lang="en-US" sz="55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19641" marR="19641" marT="4270" marB="0" vert="vert27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55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Total No. Of Flights Operated</a:t>
                      </a:r>
                      <a:endParaRPr lang="en-US" sz="550" b="0" dirty="0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0" marR="0" marT="0" marB="0" vert="vert270" anchor="ctr"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55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No. of Air/</a:t>
                      </a:r>
                    </a:p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55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Ramp Returns</a:t>
                      </a:r>
                      <a:endParaRPr lang="en-US" sz="55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19641" marR="19641" marT="4270" marB="0" vert="vert27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55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Total No. Of Flights Operated</a:t>
                      </a:r>
                      <a:endParaRPr lang="en-US" sz="550" b="0" dirty="0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0" marR="0" marT="0" marB="0" vert="vert270" anchor="ctr"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55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No. of Air/</a:t>
                      </a:r>
                    </a:p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55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Ramp Returns</a:t>
                      </a:r>
                      <a:endParaRPr lang="en-US" sz="55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19641" marR="19641" marT="4270" marB="0" vert="vert27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55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Total No. Of Flights Operated</a:t>
                      </a:r>
                      <a:endParaRPr lang="en-US" sz="550" b="0" dirty="0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0" marR="0" marT="0" marB="0" vert="vert270" anchor="ctr"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55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No. of Air/</a:t>
                      </a:r>
                    </a:p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55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Ramp Returns</a:t>
                      </a:r>
                      <a:endParaRPr lang="en-US" sz="55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19641" marR="19641" marT="4270" marB="0" vert="vert270"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55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Total No. Of Flights Operated</a:t>
                      </a:r>
                      <a:endParaRPr lang="en-US" sz="550" b="0" dirty="0" smtClean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0" marR="0" marT="0" marB="0" vert="vert270" anchor="ctr"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55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No. of Air/</a:t>
                      </a:r>
                    </a:p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550" b="0" kern="120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Times New Roman"/>
                          <a:cs typeface="Times New Roman"/>
                        </a:rPr>
                        <a:t>Ramp Returns</a:t>
                      </a:r>
                      <a:endParaRPr lang="en-US" sz="550" b="0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19641" marR="19641" marT="4270" marB="0" vert="vert270" anchor="ctr"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60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/>
                </a:tc>
                <a:tc vMerge="1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en-US" sz="600" b="1" dirty="0">
                        <a:latin typeface="Cambria" pitchFamily="18" charset="0"/>
                        <a:ea typeface="Calibri"/>
                        <a:cs typeface="Times New Roman"/>
                      </a:endParaRPr>
                    </a:p>
                  </a:txBody>
                  <a:tcPr marL="6405" marR="6405" marT="427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</a:tr>
              <a:tr h="321894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630" b="0" kern="1200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1</a:t>
                      </a:r>
                      <a:endParaRPr lang="en-US" sz="630" b="0" dirty="0"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2953" marR="2953" marT="295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30" b="0" u="none" strike="noStrike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AFRICA WORLD</a:t>
                      </a:r>
                      <a:endParaRPr lang="en-US" sz="630" b="0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45720" marR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101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102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110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105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1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1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110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-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125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100" dirty="0" smtClean="0">
                          <a:latin typeface="+mn-lt"/>
                        </a:rPr>
                        <a:t>-</a:t>
                      </a:r>
                      <a:endParaRPr lang="en-GB" sz="1100" dirty="0">
                        <a:latin typeface="+mn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122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  <a:r>
                        <a:rPr lang="en-GB" sz="11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  <a:endParaRPr lang="en-GB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120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  <a:r>
                        <a:rPr lang="en-GB" sz="11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  <a:endParaRPr lang="en-GB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GB" sz="1050" b="0" i="0" u="none" strike="noStrike" dirty="0" smtClean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  <a:p>
                      <a:pPr algn="ctr" fontAlgn="ctr"/>
                      <a:r>
                        <a:rPr lang="en-GB" sz="105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116</a:t>
                      </a:r>
                      <a:endParaRPr lang="en-GB" sz="105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n-lt"/>
                        </a:rPr>
                        <a:t>-</a:t>
                      </a:r>
                      <a:endParaRPr lang="en-GB" sz="1050" dirty="0">
                        <a:latin typeface="+mn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132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n-lt"/>
                        </a:rPr>
                        <a:t>-</a:t>
                      </a:r>
                      <a:endParaRPr lang="en-GB" sz="1050" dirty="0">
                        <a:latin typeface="+mn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1,367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325332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630" b="0" kern="1200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2</a:t>
                      </a:r>
                      <a:endParaRPr lang="en-US" sz="630" b="0" dirty="0"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2953" marR="2953" marT="295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30" b="0" u="none" strike="noStrike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AIR COTE D'IVOIRE</a:t>
                      </a:r>
                      <a:endParaRPr lang="en-US" sz="630" b="0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45720" marR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45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46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53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51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-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-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60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100" dirty="0" smtClean="0">
                          <a:latin typeface="+mn-lt"/>
                        </a:rPr>
                        <a:t>-</a:t>
                      </a:r>
                      <a:endParaRPr lang="en-GB" sz="1100" dirty="0">
                        <a:latin typeface="+mn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  <a:endParaRPr lang="en-GB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  <a:r>
                        <a:rPr lang="en-GB" sz="11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  <a:endParaRPr lang="en-GB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  <a:r>
                        <a:rPr lang="en-GB" sz="11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  <a:endParaRPr lang="en-GB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GB" sz="1050" b="0" i="0" u="none" strike="noStrike" dirty="0" smtClean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  <a:p>
                      <a:pPr algn="ctr" fontAlgn="ctr"/>
                      <a:r>
                        <a:rPr lang="en-GB" sz="105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48</a:t>
                      </a:r>
                      <a:endParaRPr lang="en-GB" sz="105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n-lt"/>
                        </a:rPr>
                        <a:t>1</a:t>
                      </a:r>
                      <a:endParaRPr lang="en-GB" sz="1050" dirty="0">
                        <a:latin typeface="+mn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51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n-lt"/>
                        </a:rPr>
                        <a:t>-</a:t>
                      </a:r>
                      <a:endParaRPr lang="en-GB" sz="1050" dirty="0">
                        <a:latin typeface="+mn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609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321894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US" sz="630" b="0" kern="1200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3</a:t>
                      </a:r>
                      <a:endParaRPr lang="en-US" sz="630" b="0" dirty="0"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2953" marR="2953" marT="295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30" b="0" u="none" strike="noStrike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AIR FRANCE</a:t>
                      </a:r>
                      <a:endParaRPr lang="en-US" sz="630" b="0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45720" marR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35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33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38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38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-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-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39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100" dirty="0" smtClean="0">
                          <a:latin typeface="+mn-lt"/>
                        </a:rPr>
                        <a:t>-</a:t>
                      </a:r>
                      <a:endParaRPr lang="en-GB" sz="1100" dirty="0">
                        <a:latin typeface="+mn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38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  <a:r>
                        <a:rPr lang="en-GB" sz="11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  <a:endParaRPr lang="en-GB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  <a:r>
                        <a:rPr lang="en-GB" sz="11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  <a:endParaRPr lang="en-GB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GB" sz="1050" b="0" i="0" u="none" strike="noStrike" dirty="0" smtClean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  <a:p>
                      <a:pPr algn="ctr" fontAlgn="ctr"/>
                      <a:r>
                        <a:rPr lang="en-GB" sz="105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38</a:t>
                      </a:r>
                      <a:endParaRPr lang="en-GB" sz="105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n-lt"/>
                        </a:rPr>
                        <a:t>1</a:t>
                      </a:r>
                      <a:endParaRPr lang="en-GB" sz="1050" dirty="0">
                        <a:latin typeface="+mn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44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n-lt"/>
                        </a:rPr>
                        <a:t>-</a:t>
                      </a:r>
                      <a:endParaRPr lang="en-GB" sz="1050" dirty="0">
                        <a:latin typeface="+mn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450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321894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GB" sz="630" b="0" dirty="0">
                          <a:latin typeface="Cambria" pitchFamily="18" charset="0"/>
                          <a:ea typeface="Cambria" panose="02040503050406030204" pitchFamily="18" charset="0"/>
                          <a:cs typeface="Times New Roman"/>
                        </a:rPr>
                        <a:t>4</a:t>
                      </a:r>
                      <a:endParaRPr lang="en-US" sz="630" b="0" dirty="0"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2953" marR="2953" marT="295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30" b="0" u="none" strike="noStrike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   AIR PEACE</a:t>
                      </a:r>
                      <a:endParaRPr lang="en-US" sz="630" b="0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99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93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99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1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107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116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-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102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-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111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100" dirty="0" smtClean="0">
                          <a:latin typeface="+mn-lt"/>
                        </a:rPr>
                        <a:t>-</a:t>
                      </a:r>
                      <a:endParaRPr lang="en-GB" sz="1100" dirty="0">
                        <a:latin typeface="+mn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  <a:r>
                        <a:rPr lang="en-GB" sz="11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  <a:endParaRPr lang="en-GB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  <a:r>
                        <a:rPr lang="en-GB" sz="11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  <a:endParaRPr lang="en-GB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  <a:r>
                        <a:rPr lang="en-GB" sz="11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  <a:endParaRPr lang="en-GB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GB" sz="1050" b="0" i="0" u="none" strike="noStrike" dirty="0" smtClean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  <a:p>
                      <a:pPr algn="ctr" fontAlgn="ctr"/>
                      <a:r>
                        <a:rPr lang="en-GB" sz="105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104</a:t>
                      </a:r>
                      <a:endParaRPr lang="en-GB" sz="105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/>
                        <a:t>2</a:t>
                      </a:r>
                      <a:endParaRPr lang="en-GB" sz="105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111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n-lt"/>
                        </a:rPr>
                        <a:t>1</a:t>
                      </a:r>
                      <a:endParaRPr lang="en-GB" sz="1050" dirty="0">
                        <a:latin typeface="+mn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1,258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321894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GB" sz="630" b="0" dirty="0">
                          <a:latin typeface="Cambria" pitchFamily="18" charset="0"/>
                          <a:ea typeface="Cambria" panose="02040503050406030204" pitchFamily="18" charset="0"/>
                          <a:cs typeface="Times New Roman"/>
                        </a:rPr>
                        <a:t>5</a:t>
                      </a:r>
                      <a:endParaRPr lang="en-US" sz="630" b="0" dirty="0"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2953" marR="2953" marT="295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30" b="0" u="none" strike="noStrike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ASKY AIRLINE</a:t>
                      </a:r>
                      <a:endParaRPr lang="en-US" sz="630" b="0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45720" marR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69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77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87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1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82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83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-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95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-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106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100" dirty="0" smtClean="0">
                          <a:latin typeface="+mn-lt"/>
                        </a:rPr>
                        <a:t>-</a:t>
                      </a:r>
                      <a:endParaRPr lang="en-GB" sz="1100" dirty="0">
                        <a:latin typeface="+mn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  <a:r>
                        <a:rPr lang="en-GB" sz="11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  <a:endParaRPr lang="en-GB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  <a:r>
                        <a:rPr lang="en-GB" sz="11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  <a:endParaRPr lang="en-GB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  <a:r>
                        <a:rPr lang="en-GB" sz="11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  <a:endParaRPr lang="en-GB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GB" sz="1050" b="0" i="0" u="none" strike="noStrike" dirty="0" smtClean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  <a:p>
                      <a:pPr algn="ctr" fontAlgn="ctr"/>
                      <a:r>
                        <a:rPr lang="en-GB" sz="105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93</a:t>
                      </a:r>
                      <a:endParaRPr lang="en-GB" sz="105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/>
                        <a:t>-</a:t>
                      </a:r>
                      <a:endParaRPr lang="en-GB" sz="105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101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n-lt"/>
                        </a:rPr>
                        <a:t>1</a:t>
                      </a:r>
                      <a:endParaRPr lang="en-GB" sz="1050" dirty="0">
                        <a:latin typeface="+mn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1,097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321894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GB" sz="630" b="0" dirty="0">
                          <a:latin typeface="Cambria" pitchFamily="18" charset="0"/>
                          <a:ea typeface="Cambria" panose="02040503050406030204" pitchFamily="18" charset="0"/>
                          <a:cs typeface="Times New Roman"/>
                        </a:rPr>
                        <a:t>6</a:t>
                      </a:r>
                      <a:endParaRPr lang="en-US" sz="630" b="0" dirty="0"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2953" marR="2953" marT="295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30" b="0" i="0" u="none" strike="noStrike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Cambria" panose="02040503050406030204" pitchFamily="18" charset="0"/>
                        </a:rPr>
                        <a:t>AZMAN</a:t>
                      </a:r>
                      <a:r>
                        <a:rPr lang="en-US" sz="630" b="0" i="0" u="none" strike="noStrike" baseline="0" dirty="0" smtClean="0">
                          <a:solidFill>
                            <a:srgbClr val="000000"/>
                          </a:solidFill>
                          <a:latin typeface="Cambria" pitchFamily="18" charset="0"/>
                          <a:ea typeface="Cambria" panose="02040503050406030204" pitchFamily="18" charset="0"/>
                        </a:rPr>
                        <a:t> AIR</a:t>
                      </a:r>
                      <a:endParaRPr lang="en-US" sz="630" b="0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45720" marR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 </a:t>
                      </a:r>
                      <a:r>
                        <a:rPr lang="en-GB" sz="105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-</a:t>
                      </a:r>
                      <a:endParaRPr lang="en-GB" sz="1050" b="0" i="0" u="none" strike="noStrike" dirty="0">
                        <a:solidFill>
                          <a:srgbClr val="000000"/>
                        </a:solidFill>
                        <a:effectLst/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-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-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-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 </a:t>
                      </a:r>
                      <a:r>
                        <a:rPr lang="en-GB" sz="11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-</a:t>
                      </a:r>
                      <a:endParaRPr lang="en-GB" sz="11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100" dirty="0" smtClean="0">
                          <a:latin typeface="+mn-lt"/>
                        </a:rPr>
                        <a:t>-</a:t>
                      </a:r>
                      <a:endParaRPr lang="en-GB" sz="1100" dirty="0">
                        <a:latin typeface="+mn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en-GB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  <a:r>
                        <a:rPr lang="en-GB" sz="11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  <a:endParaRPr lang="en-GB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  <a:endParaRPr lang="en-GB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  <a:endParaRPr lang="en-GB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  <a:endParaRPr lang="en-GB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  <a:endParaRPr lang="en-GB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-</a:t>
                      </a:r>
                      <a:endParaRPr lang="en-GB" sz="105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/>
                        <a:t>-</a:t>
                      </a:r>
                      <a:endParaRPr lang="en-GB" sz="105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GB" sz="105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GB" sz="1050" dirty="0">
                        <a:latin typeface="+mn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  <a:endParaRPr lang="en-GB" sz="1100" b="1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321894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en-GB" sz="630" b="0" dirty="0">
                          <a:latin typeface="Cambria" pitchFamily="18" charset="0"/>
                          <a:ea typeface="Cambria" panose="02040503050406030204" pitchFamily="18" charset="0"/>
                          <a:cs typeface="Times New Roman"/>
                        </a:rPr>
                        <a:t>7</a:t>
                      </a:r>
                      <a:endParaRPr lang="en-US" sz="630" b="0" dirty="0">
                        <a:latin typeface="Cambria" pitchFamily="18" charset="0"/>
                        <a:ea typeface="Cambria" panose="02040503050406030204" pitchFamily="18" charset="0"/>
                        <a:cs typeface="Times New Roman"/>
                      </a:endParaRPr>
                    </a:p>
                  </a:txBody>
                  <a:tcPr marL="2953" marR="2953" marT="295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30" b="0" u="none" strike="noStrike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BADR AIR</a:t>
                      </a:r>
                      <a:endParaRPr lang="en-US" sz="630" b="0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45720" marR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4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-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-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100" dirty="0" smtClean="0">
                          <a:latin typeface="+mn-lt"/>
                        </a:rPr>
                        <a:t>-</a:t>
                      </a:r>
                      <a:endParaRPr lang="en-GB" sz="1100" dirty="0">
                        <a:latin typeface="+mn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  <a:r>
                        <a:rPr lang="en-GB" sz="11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  <a:endParaRPr lang="en-GB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  <a:r>
                        <a:rPr lang="en-GB" sz="11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  <a:endParaRPr lang="en-GB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  <a:r>
                        <a:rPr lang="en-GB" sz="11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  <a:endParaRPr lang="en-GB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GB" sz="1050" b="0" i="0" u="none" strike="noStrike" dirty="0" smtClean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  <a:p>
                      <a:pPr algn="ctr" fontAlgn="ctr"/>
                      <a:r>
                        <a:rPr lang="en-GB" sz="105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11</a:t>
                      </a:r>
                      <a:endParaRPr lang="en-GB" sz="105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/>
                        <a:t>-</a:t>
                      </a:r>
                      <a:endParaRPr lang="en-GB" sz="105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n-lt"/>
                        </a:rPr>
                        <a:t>-</a:t>
                      </a:r>
                      <a:endParaRPr lang="en-GB" sz="1050" dirty="0">
                        <a:latin typeface="+mn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69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  <a:endParaRPr lang="en-GB" sz="1100" b="1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43538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en-GB" sz="630" b="0" dirty="0">
                          <a:latin typeface="Cambria" pitchFamily="18" charset="0"/>
                          <a:ea typeface="Cambria" panose="02040503050406030204" pitchFamily="18" charset="0"/>
                        </a:rPr>
                        <a:t>8</a:t>
                      </a:r>
                      <a:endParaRPr lang="en-US" sz="630" b="0" dirty="0"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2953" marR="2953" marT="295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30" b="0" u="none" strike="noStrike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BRITISH AIRWAYS</a:t>
                      </a:r>
                      <a:endParaRPr lang="en-US" sz="630" b="0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45720" marR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52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55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61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60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-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39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-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45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100" dirty="0" smtClean="0">
                          <a:latin typeface="+mn-lt"/>
                        </a:rPr>
                        <a:t>-</a:t>
                      </a:r>
                      <a:endParaRPr lang="en-GB" sz="1100" dirty="0">
                        <a:latin typeface="+mn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  <a:r>
                        <a:rPr lang="en-GB" sz="11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  <a:endParaRPr lang="en-GB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  <a:r>
                        <a:rPr lang="en-GB" sz="11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  <a:endParaRPr lang="en-GB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  <a:r>
                        <a:rPr lang="en-GB" sz="11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  <a:endParaRPr lang="en-GB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GB" sz="1050" b="0" i="0" u="none" strike="noStrike" dirty="0" smtClean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  <a:p>
                      <a:pPr algn="ctr" fontAlgn="ctr"/>
                      <a:r>
                        <a:rPr lang="en-GB" sz="105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58</a:t>
                      </a:r>
                      <a:endParaRPr lang="en-GB" sz="105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/>
                        <a:t>-</a:t>
                      </a:r>
                      <a:endParaRPr lang="en-GB" sz="105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62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n-lt"/>
                        </a:rPr>
                        <a:t>-</a:t>
                      </a:r>
                      <a:endParaRPr lang="en-GB" sz="1050" dirty="0">
                        <a:latin typeface="+mn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616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86909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en-GB" sz="630" b="0" dirty="0">
                          <a:latin typeface="Cambria" pitchFamily="18" charset="0"/>
                          <a:ea typeface="Cambria" panose="02040503050406030204" pitchFamily="18" charset="0"/>
                        </a:rPr>
                        <a:t>9</a:t>
                      </a:r>
                    </a:p>
                  </a:txBody>
                  <a:tcPr marL="2953" marR="2953" marT="295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GB" sz="630" b="0" i="0" u="none" strike="noStrike" dirty="0">
                          <a:solidFill>
                            <a:srgbClr val="000000"/>
                          </a:solidFill>
                          <a:latin typeface="Cambria" pitchFamily="18" charset="0"/>
                          <a:ea typeface="Cambria" panose="02040503050406030204" pitchFamily="18" charset="0"/>
                        </a:rPr>
                        <a:t>CRONOS AIR</a:t>
                      </a:r>
                      <a:endParaRPr lang="en-US" sz="630" b="0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45720" marR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-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-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100" dirty="0" smtClean="0">
                          <a:latin typeface="+mn-lt"/>
                        </a:rPr>
                        <a:t>-</a:t>
                      </a:r>
                      <a:endParaRPr lang="en-GB" sz="1100" dirty="0">
                        <a:latin typeface="+mn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  <a:endParaRPr lang="en-GB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  <a:r>
                        <a:rPr lang="en-GB" sz="11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  <a:endParaRPr lang="en-GB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  <a:r>
                        <a:rPr lang="en-GB" sz="11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  <a:endParaRPr lang="en-GB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GB" sz="1050" b="0" i="0" u="none" strike="noStrike" dirty="0" smtClean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  <a:p>
                      <a:pPr algn="ctr" fontAlgn="ctr"/>
                      <a:r>
                        <a:rPr lang="en-GB" sz="105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4</a:t>
                      </a:r>
                      <a:endParaRPr lang="en-GB" sz="105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/>
                        <a:t>-</a:t>
                      </a:r>
                      <a:endParaRPr lang="en-GB" sz="105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6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n-lt"/>
                        </a:rPr>
                        <a:t>-</a:t>
                      </a:r>
                      <a:endParaRPr lang="en-GB" sz="1050" dirty="0">
                        <a:latin typeface="+mn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53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  <a:endParaRPr lang="en-GB" sz="1100" b="1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86909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en-GB" sz="630" b="0" dirty="0">
                          <a:latin typeface="Cambria" pitchFamily="18" charset="0"/>
                          <a:ea typeface="Cambria" panose="02040503050406030204" pitchFamily="18" charset="0"/>
                        </a:rPr>
                        <a:t>10</a:t>
                      </a:r>
                    </a:p>
                  </a:txBody>
                  <a:tcPr marL="2953" marR="2953" marT="295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30" b="0" u="none" strike="noStrike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DELTA AIRLINE</a:t>
                      </a:r>
                      <a:endParaRPr lang="en-US" sz="630" b="0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45720" marR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37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28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31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30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1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-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-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42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100" dirty="0" smtClean="0">
                          <a:latin typeface="+mn-lt"/>
                        </a:rPr>
                        <a:t>-</a:t>
                      </a:r>
                      <a:endParaRPr lang="en-GB" sz="1100" dirty="0">
                        <a:latin typeface="+mn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42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  <a:r>
                        <a:rPr lang="en-GB" sz="11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  <a:endParaRPr lang="en-GB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/>
                        <a:t>-</a:t>
                      </a:r>
                      <a:endParaRPr lang="en-GB" sz="105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GB" sz="1050" b="0" i="0" u="none" strike="noStrike" dirty="0" smtClean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  <a:p>
                      <a:pPr algn="ctr" fontAlgn="ctr"/>
                      <a:r>
                        <a:rPr lang="en-GB" sz="105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29</a:t>
                      </a:r>
                      <a:endParaRPr lang="en-GB" sz="105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/>
                        <a:t>-</a:t>
                      </a:r>
                      <a:endParaRPr lang="en-GB" sz="105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30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n-lt"/>
                        </a:rPr>
                        <a:t>-</a:t>
                      </a:r>
                      <a:endParaRPr lang="en-GB" sz="1050" dirty="0">
                        <a:latin typeface="+mn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407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86909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en-GB" sz="630" b="0" dirty="0">
                          <a:latin typeface="Cambria" pitchFamily="18" charset="0"/>
                          <a:ea typeface="Cambria" panose="02040503050406030204" pitchFamily="18" charset="0"/>
                        </a:rPr>
                        <a:t>11</a:t>
                      </a:r>
                    </a:p>
                  </a:txBody>
                  <a:tcPr marL="2953" marR="2953" marT="295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30" b="0" u="none" strike="noStrike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EGYPT AIR</a:t>
                      </a:r>
                      <a:endParaRPr lang="en-US" sz="630" b="0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45720" marR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53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46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58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60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1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-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60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-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64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100" dirty="0" smtClean="0">
                          <a:latin typeface="+mn-lt"/>
                        </a:rPr>
                        <a:t>-</a:t>
                      </a:r>
                      <a:endParaRPr lang="en-GB" sz="1100" dirty="0">
                        <a:latin typeface="+mn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63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  <a:r>
                        <a:rPr lang="en-GB" sz="11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  <a:endParaRPr lang="en-GB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n-lt"/>
                        </a:rPr>
                        <a:t>-</a:t>
                      </a:r>
                      <a:endParaRPr lang="en-GB" sz="1050" dirty="0">
                        <a:latin typeface="+mn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  <a:r>
                        <a:rPr lang="en-GB" sz="11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  <a:endParaRPr lang="en-GB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GB" sz="1050" b="0" i="0" u="none" strike="noStrike" dirty="0" smtClean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  <a:p>
                      <a:pPr algn="ctr" fontAlgn="ctr"/>
                      <a:r>
                        <a:rPr lang="en-GB" sz="105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57</a:t>
                      </a:r>
                      <a:endParaRPr lang="en-GB" sz="105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n-lt"/>
                        </a:rPr>
                        <a:t>-</a:t>
                      </a:r>
                      <a:endParaRPr lang="en-GB" sz="1050" dirty="0">
                        <a:latin typeface="+mn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65</a:t>
                      </a:r>
                      <a:endParaRPr lang="en-GB" sz="105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n-lt"/>
                        </a:rPr>
                        <a:t>-</a:t>
                      </a:r>
                      <a:endParaRPr lang="en-GB" sz="1050" dirty="0">
                        <a:latin typeface="+mn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706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86909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en-GB" sz="630" b="0" dirty="0">
                          <a:latin typeface="Cambria" pitchFamily="18" charset="0"/>
                          <a:ea typeface="Cambria" panose="02040503050406030204" pitchFamily="18" charset="0"/>
                        </a:rPr>
                        <a:t>12</a:t>
                      </a:r>
                    </a:p>
                  </a:txBody>
                  <a:tcPr marL="2953" marR="2953" marT="295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30" b="0" u="none" strike="noStrike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EMIRATES</a:t>
                      </a:r>
                      <a:endParaRPr lang="en-US" sz="630" b="0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45720" marR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32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44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45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52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-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68580" marR="6858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33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-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72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100" dirty="0" smtClean="0">
                          <a:latin typeface="+mn-lt"/>
                        </a:rPr>
                        <a:t>-</a:t>
                      </a:r>
                      <a:endParaRPr lang="en-GB" sz="1100" dirty="0">
                        <a:latin typeface="+mn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60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  <a:r>
                        <a:rPr lang="en-GB" sz="11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  <a:endParaRPr lang="en-GB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n-lt"/>
                        </a:rPr>
                        <a:t>-</a:t>
                      </a:r>
                      <a:endParaRPr lang="en-GB" sz="1050" dirty="0">
                        <a:latin typeface="+mn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  <a:r>
                        <a:rPr lang="en-GB" sz="11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  <a:endParaRPr lang="en-GB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-</a:t>
                      </a:r>
                      <a:endParaRPr lang="en-GB" sz="105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n-lt"/>
                        </a:rPr>
                        <a:t>-</a:t>
                      </a:r>
                      <a:endParaRPr lang="en-GB" sz="1050" dirty="0">
                        <a:latin typeface="+mn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-</a:t>
                      </a:r>
                      <a:endParaRPr lang="en-GB" sz="105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n-lt"/>
                        </a:rPr>
                        <a:t>-</a:t>
                      </a:r>
                      <a:endParaRPr lang="en-GB" sz="1050" dirty="0">
                        <a:latin typeface="+mn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365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  <a:endParaRPr lang="en-GB" sz="1100" b="1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286909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lang="en-GB" sz="630" b="0" dirty="0">
                          <a:latin typeface="Cambria" pitchFamily="18" charset="0"/>
                          <a:ea typeface="Cambria" panose="02040503050406030204" pitchFamily="18" charset="0"/>
                        </a:rPr>
                        <a:t>13</a:t>
                      </a:r>
                    </a:p>
                  </a:txBody>
                  <a:tcPr marL="2953" marR="2953" marT="2953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30" b="0" u="none" strike="noStrike" dirty="0">
                          <a:latin typeface="Cambria" panose="02040503050406030204" pitchFamily="18" charset="0"/>
                          <a:ea typeface="Cambria" panose="02040503050406030204" pitchFamily="18" charset="0"/>
                        </a:rPr>
                        <a:t>ETHIOPIAN AIR</a:t>
                      </a:r>
                      <a:endParaRPr lang="en-US" sz="630" b="0" i="0" u="none" strike="noStrike" dirty="0">
                        <a:solidFill>
                          <a:srgbClr val="000000"/>
                        </a:solidFill>
                        <a:latin typeface="Cambria" pitchFamily="18" charset="0"/>
                        <a:ea typeface="Cambria" panose="02040503050406030204" pitchFamily="18" charset="0"/>
                      </a:endParaRPr>
                    </a:p>
                  </a:txBody>
                  <a:tcPr marL="45720" marR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81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86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90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-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  <a:ea typeface="Cambria" panose="02040503050406030204" pitchFamily="18" charset="0"/>
                        </a:rPr>
                        <a:t>105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  <a:ea typeface="Cambria" panose="02040503050406030204" pitchFamily="18" charset="0"/>
                        </a:rPr>
                        <a:t>1</a:t>
                      </a:r>
                      <a:endParaRPr lang="en-GB" sz="1050" dirty="0">
                        <a:latin typeface="+mj-lt"/>
                        <a:ea typeface="Cambria" panose="020405030504060302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88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-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93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j-lt"/>
                        </a:rPr>
                        <a:t>-</a:t>
                      </a:r>
                      <a:endParaRPr lang="en-GB" sz="1050" dirty="0">
                        <a:latin typeface="+mj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85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100" dirty="0" smtClean="0">
                          <a:latin typeface="+mn-lt"/>
                        </a:rPr>
                        <a:t>-</a:t>
                      </a:r>
                      <a:endParaRPr lang="en-GB" sz="1100" dirty="0">
                        <a:latin typeface="+mn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91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100" dirty="0" smtClean="0">
                          <a:latin typeface="+mn-lt"/>
                        </a:rPr>
                        <a:t>-</a:t>
                      </a:r>
                      <a:endParaRPr lang="en-GB" sz="1100" dirty="0">
                        <a:latin typeface="+mn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86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n-lt"/>
                        </a:rPr>
                        <a:t>-</a:t>
                      </a:r>
                      <a:endParaRPr lang="en-GB" sz="1050" dirty="0">
                        <a:latin typeface="+mn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89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  <a:r>
                        <a:rPr lang="en-GB" sz="11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</a:t>
                      </a:r>
                      <a:endParaRPr lang="en-GB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GB" sz="1050" b="0" i="0" u="none" strike="noStrike" dirty="0" smtClean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  <a:p>
                      <a:pPr algn="ctr" fontAlgn="ctr"/>
                      <a:r>
                        <a:rPr lang="en-GB" sz="105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94</a:t>
                      </a:r>
                      <a:endParaRPr lang="en-GB" sz="105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n-lt"/>
                        </a:rPr>
                        <a:t>-</a:t>
                      </a:r>
                      <a:endParaRPr lang="en-GB" sz="1050" dirty="0">
                        <a:latin typeface="+mn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GB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92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050" dirty="0" smtClean="0">
                          <a:latin typeface="+mn-lt"/>
                        </a:rPr>
                        <a:t>-</a:t>
                      </a:r>
                      <a:endParaRPr lang="en-GB" sz="1050" dirty="0">
                        <a:latin typeface="+mn-lt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1,080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GB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</a:tbl>
          </a:graphicData>
        </a:graphic>
      </p:graphicFrame>
      <p:sp>
        <p:nvSpPr>
          <p:cNvPr id="31746" name="Rectangle 2"/>
          <p:cNvSpPr>
            <a:spLocks noChangeArrowheads="1"/>
          </p:cNvSpPr>
          <p:nvPr/>
        </p:nvSpPr>
        <p:spPr bwMode="auto">
          <a:xfrm>
            <a:off x="3233679" y="97795"/>
            <a:ext cx="5724644" cy="26161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indent="457200" algn="just" fontAlgn="base">
              <a:spcBef>
                <a:spcPct val="0"/>
              </a:spcBef>
              <a:spcAft>
                <a:spcPct val="0"/>
              </a:spcAft>
            </a:pPr>
            <a:r>
              <a:rPr lang="en-US" sz="1100" dirty="0">
                <a:latin typeface="Calibri" pitchFamily="34" charset="0"/>
                <a:ea typeface="Calibri" pitchFamily="34" charset="0"/>
                <a:cs typeface="Times New Roman" pitchFamily="18" charset="0"/>
              </a:rPr>
              <a:t>						</a:t>
            </a:r>
            <a:endParaRPr lang="en-US" dirty="0">
              <a:latin typeface="Arial" pitchFamily="34" charset="0"/>
            </a:endParaRPr>
          </a:p>
        </p:txBody>
      </p:sp>
      <p:sp>
        <p:nvSpPr>
          <p:cNvPr id="31747" name="Rectangle 3"/>
          <p:cNvSpPr>
            <a:spLocks noChangeArrowheads="1"/>
          </p:cNvSpPr>
          <p:nvPr/>
        </p:nvSpPr>
        <p:spPr bwMode="auto">
          <a:xfrm>
            <a:off x="831273" y="11543"/>
            <a:ext cx="10648603" cy="57708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indent="457200" algn="ctr" fontAlgn="base">
              <a:spcBef>
                <a:spcPct val="0"/>
              </a:spcBef>
              <a:spcAft>
                <a:spcPct val="0"/>
              </a:spcAft>
              <a:tabLst>
                <a:tab pos="384175" algn="l"/>
              </a:tabLst>
            </a:pPr>
            <a:r>
              <a:rPr lang="en-GB" sz="1050" b="1" dirty="0" smtClean="0">
                <a:latin typeface="Cambria" pitchFamily="18" charset="0"/>
                <a:ea typeface="Calibri" pitchFamily="34" charset="0"/>
                <a:cs typeface="Times New Roman" pitchFamily="18" charset="0"/>
              </a:rPr>
              <a:t>NIGERIA </a:t>
            </a:r>
            <a:r>
              <a:rPr lang="en-GB" sz="1050" b="1" dirty="0">
                <a:latin typeface="Cambria" pitchFamily="18" charset="0"/>
                <a:ea typeface="Calibri" pitchFamily="34" charset="0"/>
                <a:cs typeface="Times New Roman" pitchFamily="18" charset="0"/>
              </a:rPr>
              <a:t>CIVIL AVIATION AUTHORITY</a:t>
            </a:r>
          </a:p>
          <a:p>
            <a:pPr indent="457200" algn="ctr" fontAlgn="base">
              <a:spcBef>
                <a:spcPct val="0"/>
              </a:spcBef>
              <a:spcAft>
                <a:spcPct val="0"/>
              </a:spcAft>
              <a:tabLst>
                <a:tab pos="384175" algn="l"/>
              </a:tabLst>
            </a:pPr>
            <a:r>
              <a:rPr lang="en-US" sz="1050" b="1" dirty="0">
                <a:latin typeface="Cambria" pitchFamily="18" charset="0"/>
                <a:ea typeface="Calibri" pitchFamily="34" charset="0"/>
                <a:cs typeface="Times New Roman" pitchFamily="18" charset="0"/>
              </a:rPr>
              <a:t>AIR/RAMP RETURN: INTERNATIONAL AIRLINE OPERATIONS </a:t>
            </a:r>
          </a:p>
          <a:p>
            <a:pPr indent="457200" algn="ctr" eaLnBrk="0" fontAlgn="base" hangingPunct="0">
              <a:spcBef>
                <a:spcPct val="0"/>
              </a:spcBef>
              <a:spcAft>
                <a:spcPct val="0"/>
              </a:spcAft>
              <a:tabLst>
                <a:tab pos="384175" algn="l"/>
              </a:tabLst>
            </a:pPr>
            <a:r>
              <a:rPr lang="en-US" sz="1050" b="1" dirty="0" smtClean="0">
                <a:latin typeface="Cambria" pitchFamily="18" charset="0"/>
                <a:ea typeface="Calibri" pitchFamily="34" charset="0"/>
                <a:cs typeface="Times New Roman" pitchFamily="18" charset="0"/>
              </a:rPr>
              <a:t>(JANUARY –  DECEMBER, 2022)</a:t>
            </a:r>
            <a:endParaRPr lang="en-US" sz="1050" dirty="0">
              <a:latin typeface="Arial" pitchFamily="34" charset="0"/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>
          <a:xfrm>
            <a:off x="11594360" y="6460832"/>
            <a:ext cx="483813" cy="292082"/>
          </a:xfrm>
        </p:spPr>
        <p:txBody>
          <a:bodyPr/>
          <a:lstStyle/>
          <a:p>
            <a:fld id="{4B95ED36-659F-4CC6-9776-40FDF25A500F}" type="slidenum">
              <a:rPr lang="en-US" b="1"/>
              <a:pPr/>
              <a:t>9</a:t>
            </a:fld>
            <a:endParaRPr lang="en-US" b="1" dirty="0"/>
          </a:p>
        </p:txBody>
      </p:sp>
      <p:graphicFrame>
        <p:nvGraphicFramePr>
          <p:cNvPr id="8" name="Object 7"/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3261009776"/>
              </p:ext>
            </p:extLst>
          </p:nvPr>
        </p:nvGraphicFramePr>
        <p:xfrm>
          <a:off x="11358093" y="97795"/>
          <a:ext cx="720080" cy="6381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9353" r:id="rId4" imgW="568482" imgH="638663" progId="">
                  <p:embed/>
                </p:oleObj>
              </mc:Choice>
              <mc:Fallback>
                <p:oleObj r:id="rId4" imgW="568482" imgH="638663" progId="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5"/>
                      <a:stretch>
                        <a:fillRect/>
                      </a:stretch>
                    </p:blipFill>
                    <p:spPr>
                      <a:xfrm>
                        <a:off x="11358093" y="97795"/>
                        <a:ext cx="720080" cy="638175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</p:spTree>
    <p:extLst>
      <p:ext uri="{BB962C8B-B14F-4D97-AF65-F5344CB8AC3E}">
        <p14:creationId xmlns:p14="http://schemas.microsoft.com/office/powerpoint/2010/main" val="281720777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/>
      </p:par>
    </p:tnLst>
  </p:timing>
</p:sld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2078</TotalTime>
  <Words>16502</Words>
  <Application>Microsoft Office PowerPoint</Application>
  <PresentationFormat>Widescreen</PresentationFormat>
  <Paragraphs>12554</Paragraphs>
  <Slides>30</Slides>
  <Notes>26</Notes>
  <HiddenSlides>0</HiddenSlides>
  <MMClips>0</MMClips>
  <ScaleCrop>false</ScaleCrop>
  <HeadingPairs>
    <vt:vector size="8" baseType="variant">
      <vt:variant>
        <vt:lpstr>Fonts Used</vt:lpstr>
      </vt:variant>
      <vt:variant>
        <vt:i4>5</vt:i4>
      </vt:variant>
      <vt:variant>
        <vt:lpstr>Theme</vt:lpstr>
      </vt:variant>
      <vt:variant>
        <vt:i4>1</vt:i4>
      </vt:variant>
      <vt:variant>
        <vt:lpstr>Embedded OLE Servers</vt:lpstr>
      </vt:variant>
      <vt:variant>
        <vt:i4>1</vt:i4>
      </vt:variant>
      <vt:variant>
        <vt:lpstr>Slide Titles</vt:lpstr>
      </vt:variant>
      <vt:variant>
        <vt:i4>30</vt:i4>
      </vt:variant>
    </vt:vector>
  </HeadingPairs>
  <TitlesOfParts>
    <vt:vector size="37" baseType="lpstr">
      <vt:lpstr>Arial</vt:lpstr>
      <vt:lpstr>Calibri</vt:lpstr>
      <vt:lpstr>Calibri Light</vt:lpstr>
      <vt:lpstr>Cambria</vt:lpstr>
      <vt:lpstr>Times New Roman</vt:lpstr>
      <vt:lpstr>Office Theme</vt:lpstr>
      <vt:lpstr>CorelDRAW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</vt:vector>
  </TitlesOfParts>
  <Company/>
  <LinksUpToDate>false</LinksUpToDate>
  <SharedDoc>false</SharedDoc>
  <HyperlinksChanged>false</HyperlinksChanged>
  <AppVersion>15.0000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Microsoft account</dc:creator>
  <cp:lastModifiedBy>NCAA-CPD</cp:lastModifiedBy>
  <cp:revision>142</cp:revision>
  <dcterms:created xsi:type="dcterms:W3CDTF">2022-01-17T14:21:57Z</dcterms:created>
  <dcterms:modified xsi:type="dcterms:W3CDTF">2023-02-08T08:35:04Z</dcterms:modified>
</cp:coreProperties>
</file>