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2"/>
  </p:notesMasterIdLst>
  <p:handoutMasterIdLst>
    <p:handoutMasterId r:id="rId33"/>
  </p:handoutMasterIdLst>
  <p:sldIdLst>
    <p:sldId id="446" r:id="rId2"/>
    <p:sldId id="676" r:id="rId3"/>
    <p:sldId id="456" r:id="rId4"/>
    <p:sldId id="457" r:id="rId5"/>
    <p:sldId id="448" r:id="rId6"/>
    <p:sldId id="629" r:id="rId7"/>
    <p:sldId id="631" r:id="rId8"/>
    <p:sldId id="633" r:id="rId9"/>
    <p:sldId id="679" r:id="rId10"/>
    <p:sldId id="680" r:id="rId11"/>
    <p:sldId id="635" r:id="rId12"/>
    <p:sldId id="638" r:id="rId13"/>
    <p:sldId id="640" r:id="rId14"/>
    <p:sldId id="642" r:id="rId15"/>
    <p:sldId id="643" r:id="rId16"/>
    <p:sldId id="644" r:id="rId17"/>
    <p:sldId id="666" r:id="rId18"/>
    <p:sldId id="667" r:id="rId19"/>
    <p:sldId id="646" r:id="rId20"/>
    <p:sldId id="647" r:id="rId21"/>
    <p:sldId id="523" r:id="rId22"/>
    <p:sldId id="650" r:id="rId23"/>
    <p:sldId id="649" r:id="rId24"/>
    <p:sldId id="651" r:id="rId25"/>
    <p:sldId id="681" r:id="rId26"/>
    <p:sldId id="652" r:id="rId27"/>
    <p:sldId id="654" r:id="rId28"/>
    <p:sldId id="655" r:id="rId29"/>
    <p:sldId id="671" r:id="rId30"/>
    <p:sldId id="656" r:id="rId31"/>
  </p:sldIdLst>
  <p:sldSz cx="9144000" cy="6858000" type="screen4x3"/>
  <p:notesSz cx="67611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ACAC"/>
    <a:srgbClr val="EAD7FD"/>
    <a:srgbClr val="EBE6FE"/>
    <a:srgbClr val="FF7C80"/>
    <a:srgbClr val="CC0066"/>
    <a:srgbClr val="FF3399"/>
    <a:srgbClr val="FFFF00"/>
    <a:srgbClr val="FEDDD6"/>
    <a:srgbClr val="F9685D"/>
    <a:srgbClr val="8F7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859" autoAdjust="0"/>
  </p:normalViewPr>
  <p:slideViewPr>
    <p:cSldViewPr>
      <p:cViewPr>
        <p:scale>
          <a:sx n="98" d="100"/>
          <a:sy n="98" d="100"/>
        </p:scale>
        <p:origin x="558" y="-12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40" y="-108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29837" cy="497465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2" y="2"/>
            <a:ext cx="2929837" cy="497465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fld id="{B6C47A73-51A8-4C06-BBB1-BF8C44F6A0E6}" type="datetimeFigureOut">
              <a:rPr lang="en-US" smtClean="0"/>
              <a:pPr/>
              <a:t>5/26/2023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3352"/>
            <a:ext cx="2929837" cy="497465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l">
              <a:defRPr sz="1200"/>
            </a:lvl1pPr>
          </a:lstStyle>
          <a:p>
            <a:r>
              <a:rPr lang="en-US"/>
              <a:t>NOTE THAT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2" y="9443352"/>
            <a:ext cx="2929837" cy="497465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r">
              <a:defRPr sz="1200"/>
            </a:lvl1pPr>
          </a:lstStyle>
          <a:p>
            <a:fld id="{636DF2BC-5C7F-4E13-948C-32981DB77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0707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29837" cy="497465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2" y="2"/>
            <a:ext cx="2929837" cy="497465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fld id="{EE357098-2314-4F54-8868-0973595F5FEF}" type="datetimeFigureOut">
              <a:rPr lang="en-US" smtClean="0"/>
              <a:pPr/>
              <a:t>5/26/2023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10" tIns="46305" rIns="92610" bIns="4630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3376"/>
            <a:ext cx="5408930" cy="4473792"/>
          </a:xfrm>
          <a:prstGeom prst="rect">
            <a:avLst/>
          </a:prstGeom>
        </p:spPr>
        <p:txBody>
          <a:bodyPr vert="horz" lIns="92610" tIns="46305" rIns="92610" bIns="4630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3352"/>
            <a:ext cx="2929837" cy="497465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l">
              <a:defRPr sz="1200"/>
            </a:lvl1pPr>
          </a:lstStyle>
          <a:p>
            <a:r>
              <a:rPr lang="en-US"/>
              <a:t>NOTE THAT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2" y="9443352"/>
            <a:ext cx="2929837" cy="497465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r">
              <a:defRPr sz="1200"/>
            </a:lvl1pPr>
          </a:lstStyle>
          <a:p>
            <a:fld id="{26AC566F-EF73-444F-A584-86BC112FEE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2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95350" y="746125"/>
            <a:ext cx="497046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2847314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3903708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90062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2990929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3959928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734951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35866413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2878109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7442087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2156527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95350" y="746125"/>
            <a:ext cx="497046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4187062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8661886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3908286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1078101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2123894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8659040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2623400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32320741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2701706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2327926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2011989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4099070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51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25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16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3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13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2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81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31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-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-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-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-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205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96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48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13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59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37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2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-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4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3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25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13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21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9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58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40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87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51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89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30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17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5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-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>
                <a:solidFill>
                  <a:schemeClr val="tx1"/>
                </a:solidFill>
                <a:latin typeface="Cambria"/>
              </a:rPr>
              <a:t> </a:t>
            </a:r>
            <a:endParaRPr lang="en-US" sz="1200" b="0" i="0" u="none" strike="noStrike" kern="1200" dirty="0">
              <a:solidFill>
                <a:srgbClr val="000000"/>
              </a:solidFill>
              <a:latin typeface="Cambria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795148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641691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97180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2535926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NOTE THAT </a:t>
            </a:r>
          </a:p>
        </p:txBody>
      </p:sp>
    </p:spTree>
    <p:extLst>
      <p:ext uri="{BB962C8B-B14F-4D97-AF65-F5344CB8AC3E}">
        <p14:creationId xmlns:p14="http://schemas.microsoft.com/office/powerpoint/2010/main" val="104651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1AD3-D8A9-4866-A27A-EBE2F4C83806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4E46-BEA0-4493-BF8F-50D79671F2DF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E3CE-9420-4014-ACD8-3C07B6A3356B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586C-3F14-442F-9938-2CA965C7D9D9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F3B30-8894-42F0-9AFB-A293D669DF3C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CC06-4A93-40EC-A847-52B2F3E85E07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5996-9391-472C-BF78-DD9B3869DB32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AAA5-FFF1-4D57-956B-9EB4CEC01350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DA257-A38C-425E-AECA-7D73C0722194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CB9-79F9-41C8-AD1B-9D3999C07EF2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B683-1E4F-4102-A051-34B71CADF85F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1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1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5C18E99-5895-48F3-A2ED-D28A03C17A18}" type="datetime1">
              <a:rPr lang="en-US" smtClean="0"/>
              <a:pPr/>
              <a:t>5/26/2023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8EB603-B53A-462C-9089-9D4AB954B97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>
    <p:wipe dir="d"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52401" y="609600"/>
            <a:ext cx="8764588" cy="395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b="1" dirty="0">
              <a:solidFill>
                <a:srgbClr val="262626"/>
              </a:solidFill>
              <a:latin typeface="Arial Rounded MT Bold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2400" b="1" dirty="0">
              <a:solidFill>
                <a:srgbClr val="262626"/>
              </a:solidFill>
              <a:latin typeface="Arial Rounded MT Bold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200" b="1" dirty="0">
              <a:solidFill>
                <a:srgbClr val="262626"/>
              </a:solidFill>
              <a:latin typeface="Arial Rounded MT Bold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 i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200" b="1" i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200" b="1" i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1400" b="1" dirty="0">
                <a:latin typeface="Arial Rounded MT Bold" pitchFamily="34" charset="0"/>
              </a:rPr>
              <a:t>				</a:t>
            </a: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17934" y="642918"/>
            <a:ext cx="5667256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2400" b="1" dirty="0">
                <a:solidFill>
                  <a:srgbClr val="5959FF"/>
                </a:solidFill>
                <a:latin typeface="Cambria" pitchFamily="18" charset="0"/>
              </a:rPr>
              <a:t>NIGERIAN CIVIL AVIATION AUTHORITY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471429" y="953110"/>
            <a:ext cx="82153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EXECUTIVE SUMMARY </a:t>
            </a:r>
            <a:r>
              <a:rPr lang="en-US" sz="16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ON INTERNATIONAL AND DOMESTIC FLIGHT OPERATIONS</a:t>
            </a:r>
            <a:endParaRPr lang="en-US" sz="400" b="1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11760" y="1237584"/>
            <a:ext cx="5000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	(JANUARY - MARCH, 2023)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z="1600" smtClean="0"/>
              <a:pPr/>
              <a:t>1</a:t>
            </a:fld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440270-755B-F2B0-3476-FE75541E4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588" y="1635174"/>
            <a:ext cx="5000660" cy="4721176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774755"/>
              </p:ext>
            </p:extLst>
          </p:nvPr>
        </p:nvGraphicFramePr>
        <p:xfrm>
          <a:off x="285720" y="642919"/>
          <a:ext cx="8694666" cy="6042786"/>
        </p:xfrm>
        <a:graphic>
          <a:graphicData uri="http://schemas.openxmlformats.org/drawingml/2006/table">
            <a:tbl>
              <a:tblPr/>
              <a:tblGrid>
                <a:gridCol w="405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0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39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27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68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61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61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686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294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  S/N 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OF 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 NO. 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RETURN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5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75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RETURN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RETURN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RETURN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2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9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9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9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2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3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OPERATION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OPERATION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29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1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8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8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455712"/>
                  </a:ext>
                </a:extLst>
              </a:tr>
              <a:tr h="45107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50" b="1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TOTAL NO OF FLIGHTS OPERATED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VI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1,114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1,072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3,073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2887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dirty="0">
                          <a:latin typeface="Cambria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</a:rPr>
                        <a:t> NO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baseline="0" dirty="0">
                          <a:latin typeface="Cambria" pitchFamily="18" charset="0"/>
                        </a:rPr>
                        <a:t>AIR/RAMP RETURN</a:t>
                      </a:r>
                      <a:endParaRPr lang="en-GB" sz="650" b="1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41701"/>
            <a:ext cx="8072494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AIR/ RAMP RETURN: INTERNATIONAL AIRLINE OPERATIONS 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          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73596" y="6309320"/>
            <a:ext cx="257944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10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588887"/>
              </p:ext>
            </p:extLst>
          </p:nvPr>
        </p:nvGraphicFramePr>
        <p:xfrm>
          <a:off x="285721" y="571482"/>
          <a:ext cx="8572562" cy="5089766"/>
        </p:xfrm>
        <a:graphic>
          <a:graphicData uri="http://schemas.openxmlformats.org/drawingml/2006/table">
            <a:tbl>
              <a:tblPr/>
              <a:tblGrid>
                <a:gridCol w="390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7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7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13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03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1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7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099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535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724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OF 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 NO.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OVERBOOKING/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DENIED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OVERBOOKING/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OVERBOOKING/ 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OVERBOOKING/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0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0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0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3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3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5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5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45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0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47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143900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3900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-42598"/>
            <a:ext cx="828680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OVER-BOOKING/DENIED BOARDING : INTERNATIONAL AIRLINE OPERATIONS 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57426" y="6469138"/>
            <a:ext cx="571472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11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581272"/>
              </p:ext>
            </p:extLst>
          </p:nvPr>
        </p:nvGraphicFramePr>
        <p:xfrm>
          <a:off x="357160" y="642917"/>
          <a:ext cx="8501119" cy="6003772"/>
        </p:xfrm>
        <a:graphic>
          <a:graphicData uri="http://schemas.openxmlformats.org/drawingml/2006/table">
            <a:tbl>
              <a:tblPr/>
              <a:tblGrid>
                <a:gridCol w="397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7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1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1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67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67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137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990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 NO OF OVERBOOKING/ DENIED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OVERBOOKING/ 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OVERBOOKING/ 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OVERBOOKING/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3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3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955262"/>
                  </a:ext>
                </a:extLst>
              </a:tr>
              <a:tr h="2883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8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8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8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6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0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OPERATION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OPERATION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0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7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60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4654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50" b="1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TOTAL NO OF FLIGHTS OPERATED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VI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1,114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1,072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3,073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2456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dirty="0">
                          <a:latin typeface="Cambria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</a:rPr>
                        <a:t> NO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baseline="0" dirty="0">
                          <a:latin typeface="Cambria" pitchFamily="18" charset="0"/>
                        </a:rPr>
                        <a:t>AIR/RAMP RETURN</a:t>
                      </a:r>
                      <a:endParaRPr lang="en-GB" sz="650" b="1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41701"/>
            <a:ext cx="828680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OVER-BOOKING / DENIED BOARDING : INTERNATIONAL AIRLINE OPERATIONS 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       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1116" y="6387524"/>
            <a:ext cx="762000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12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908258"/>
              </p:ext>
            </p:extLst>
          </p:nvPr>
        </p:nvGraphicFramePr>
        <p:xfrm>
          <a:off x="285717" y="642922"/>
          <a:ext cx="8643999" cy="4895731"/>
        </p:xfrm>
        <a:graphic>
          <a:graphicData uri="http://schemas.openxmlformats.org/drawingml/2006/table">
            <a:tbl>
              <a:tblPr/>
              <a:tblGrid>
                <a:gridCol w="407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7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7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2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6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6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74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39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071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64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737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7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 OF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 OF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 OF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7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0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8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20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745023"/>
              </p:ext>
            </p:extLst>
          </p:nvPr>
        </p:nvGraphicFramePr>
        <p:xfrm>
          <a:off x="8351478" y="20356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1478" y="20356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85720" y="20356"/>
            <a:ext cx="857256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OTHERS (PILFERAGE, DISCOURTESY, PEBEC ,ETC): INTERNATIONAL AIRLINE OPERATIONS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395536" cy="365125"/>
          </a:xfrm>
        </p:spPr>
        <p:txBody>
          <a:bodyPr/>
          <a:lstStyle/>
          <a:p>
            <a:fld id="{BA8EB603-B53A-462C-9089-9D4AB954B978}" type="slidenum">
              <a:rPr lang="en-US" sz="1050" smtClean="0">
                <a:latin typeface="Cambria" pitchFamily="18" charset="0"/>
              </a:rPr>
              <a:pPr/>
              <a:t>13</a:t>
            </a:fld>
            <a:endParaRPr lang="en-US" sz="105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289377"/>
              </p:ext>
            </p:extLst>
          </p:nvPr>
        </p:nvGraphicFramePr>
        <p:xfrm>
          <a:off x="142845" y="714357"/>
          <a:ext cx="8786874" cy="6010366"/>
        </p:xfrm>
        <a:graphic>
          <a:graphicData uri="http://schemas.openxmlformats.org/drawingml/2006/table">
            <a:tbl>
              <a:tblPr/>
              <a:tblGrid>
                <a:gridCol w="410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60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63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63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7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79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62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7160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 OF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 OF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 OF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6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j-lt"/>
                        </a:rPr>
                        <a:t>-</a:t>
                      </a:r>
                      <a:endParaRPr lang="en-NG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6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814448"/>
                  </a:ext>
                </a:extLst>
              </a:tr>
              <a:tr h="31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4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3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3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1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3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4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62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1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1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 OPERATION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 OPERATION</a:t>
                      </a:r>
                      <a:endParaRPr lang="en-NG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1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97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63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  <a:endParaRPr lang="en-NG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+mj-lt"/>
                        </a:rPr>
                        <a:t>-</a:t>
                      </a:r>
                      <a:endParaRPr lang="en-NG" sz="105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599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50" b="1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TOTAL NO OF FLIGHTS OPERATED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VI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1,114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1,072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3,073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2886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dirty="0">
                          <a:latin typeface="Cambria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</a:rPr>
                        <a:t> NO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baseline="0" dirty="0">
                          <a:latin typeface="Cambria" pitchFamily="18" charset="0"/>
                        </a:rPr>
                        <a:t>AIR/RAMP RETURN</a:t>
                      </a:r>
                      <a:endParaRPr lang="en-GB" sz="650" b="1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41703"/>
            <a:ext cx="835824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OTHERS (PILFERAGE, DISCOURTESY, PEBEC ,ETC): INTERNATIONAL AIRLINE OPERATIONS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20472" y="6309320"/>
            <a:ext cx="323528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446587"/>
              </p:ext>
            </p:extLst>
          </p:nvPr>
        </p:nvGraphicFramePr>
        <p:xfrm>
          <a:off x="147438" y="599018"/>
          <a:ext cx="8677626" cy="4904460"/>
        </p:xfrm>
        <a:graphic>
          <a:graphicData uri="http://schemas.openxmlformats.org/drawingml/2006/table">
            <a:tbl>
              <a:tblPr/>
              <a:tblGrid>
                <a:gridCol w="433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21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21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06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41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8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283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4046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 NO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 NO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 FOUND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3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BAGGAGE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FOUND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BAGGAGE</a:t>
                      </a:r>
                      <a:endParaRPr lang="en-US" sz="600" b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BAGGAGE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FOUND</a:t>
                      </a:r>
                      <a:endParaRPr lang="en-US" sz="600" b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BAGGAGE</a:t>
                      </a:r>
                      <a:endParaRPr lang="en-US" sz="600" b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BAGGAGE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FOUND</a:t>
                      </a:r>
                      <a:endParaRPr lang="en-US" sz="600" b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7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14 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7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7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444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436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32 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3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16 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216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3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99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41 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67 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129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4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147 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358214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8214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12383"/>
            <a:ext cx="726847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MISSING BAGGAGE/ BAGGAGE FOUND: INTERNATIONAL AIRLINE OPERATIONS 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41664" y="6310312"/>
            <a:ext cx="251520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021740"/>
              </p:ext>
            </p:extLst>
          </p:nvPr>
        </p:nvGraphicFramePr>
        <p:xfrm>
          <a:off x="179513" y="620690"/>
          <a:ext cx="8750207" cy="5748992"/>
        </p:xfrm>
        <a:graphic>
          <a:graphicData uri="http://schemas.openxmlformats.org/drawingml/2006/table">
            <a:tbl>
              <a:tblPr/>
              <a:tblGrid>
                <a:gridCol w="57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6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9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9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89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58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89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813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0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5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FOUND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FOUND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MISSING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FOUND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29 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8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111 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340 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257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1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1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516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270 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1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52 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66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2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31 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2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2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NO OPERATION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 OPERATION</a:t>
                      </a:r>
                      <a:endParaRPr lang="en-NG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45183"/>
                  </a:ext>
                </a:extLst>
              </a:tr>
              <a:tr h="324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82 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71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71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143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176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  <a:r>
                        <a:rPr kumimoji="0" lang="en-US" sz="6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BAGGAGE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4,011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1,671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3,405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9,807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602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BAGGAGE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FOUND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3,662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1,456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2,824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7,942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44408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4408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12382"/>
            <a:ext cx="835824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MISSING BAGGAGE/ BAGGAGE FOUND: INTERNATIONAL AIRLINE OPERATIONS 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257944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208941"/>
              </p:ext>
            </p:extLst>
          </p:nvPr>
        </p:nvGraphicFramePr>
        <p:xfrm>
          <a:off x="142845" y="642914"/>
          <a:ext cx="8786873" cy="5461902"/>
        </p:xfrm>
        <a:graphic>
          <a:graphicData uri="http://schemas.openxmlformats.org/drawingml/2006/table">
            <a:tbl>
              <a:tblPr/>
              <a:tblGrid>
                <a:gridCol w="43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0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7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0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30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74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74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45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40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833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IN-BOUND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OUT-BOUND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5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IN-BOUND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OUT-BOUND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IN-BOUND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OUT-BOUND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IN-BOUND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OUT-BOUND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62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62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2934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2694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5260</a:t>
                      </a:r>
                      <a:endParaRPr lang="en-GB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4951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>
                          <a:latin typeface="+mj-lt"/>
                        </a:rPr>
                        <a:t>3975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10410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6714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>
                          <a:latin typeface="+mj-lt"/>
                        </a:rPr>
                        <a:t>6991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5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5628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>
                          <a:latin typeface="+mj-lt"/>
                        </a:rPr>
                        <a:t>5700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7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8546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8958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7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419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1911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3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11833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14509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11622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10591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11292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5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167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03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5052</a:t>
                      </a:r>
                      <a:endParaRPr lang="en-GB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4839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4313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49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6810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4070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5175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1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21784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28276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13942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15594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dirty="0">
                          <a:latin typeface="+mj-lt"/>
                        </a:rPr>
                        <a:t>24622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75927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429652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52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42845" y="12382"/>
            <a:ext cx="8786873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TOTAL NUMBER OF IN-BOUND PASSENGERS / OUT-BOUND PASSENGERS: INTERNATIONAL AIRLINE OPERATIONS 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58280" y="6357958"/>
            <a:ext cx="285720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17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63314423"/>
      </p:ext>
    </p:extLst>
  </p:cSld>
  <p:clrMapOvr>
    <a:masterClrMapping/>
  </p:clrMapOvr>
  <p:transition spd="med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726559"/>
              </p:ext>
            </p:extLst>
          </p:nvPr>
        </p:nvGraphicFramePr>
        <p:xfrm>
          <a:off x="285721" y="714351"/>
          <a:ext cx="8731929" cy="5884003"/>
        </p:xfrm>
        <a:graphic>
          <a:graphicData uri="http://schemas.openxmlformats.org/drawingml/2006/table">
            <a:tbl>
              <a:tblPr/>
              <a:tblGrid>
                <a:gridCol w="534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6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6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0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9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60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15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01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177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95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945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IN-BOUND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OUT-BOUND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5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IN-BOUND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OUT-BOUND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IN-BOUND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OUT-BOUND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IN-BOUND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NUMBER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OUT-BOUND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62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62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3171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4077</a:t>
                      </a:r>
                      <a:endParaRPr lang="en-GB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11951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2980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5928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10612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12645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6471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8881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1323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1773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14048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19675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17772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21535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6467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2060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4421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1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3046</a:t>
                      </a:r>
                      <a:endParaRPr lang="en-GB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5604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4065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4084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1905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NO OPERATION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 OPERATION</a:t>
                      </a:r>
                      <a:endParaRPr lang="en-NG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862684"/>
                  </a:ext>
                </a:extLst>
              </a:tr>
              <a:tr h="277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3752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9412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65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1406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2750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66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10484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4196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7965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9197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NO. OF IN-BOUND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152,596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mbria" panose="02040503050406030204" pitchFamily="18" charset="0"/>
                      </a:endParaRPr>
                    </a:p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96,761</a:t>
                      </a:r>
                    </a:p>
                    <a:p>
                      <a:pPr algn="ctr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Cambria" panose="02040503050406030204" pitchFamily="18" charset="0"/>
                      </a:endParaRPr>
                    </a:p>
                    <a:p>
                      <a:pPr algn="ctr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126,343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Cambria" panose="02040503050406030204" pitchFamily="18" charset="0"/>
                      </a:endParaRPr>
                    </a:p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375,700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1793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US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NO. OF OUT-BOUND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192,526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154,105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148,445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495,076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582025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2025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85720" y="12381"/>
            <a:ext cx="850112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TOTAL NUMBER OF IN-BOUND PASSENGERS / OUT-BOUND PASSENGERS: INTERNATIONAL AIRLINE OPERATIONS 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92480" y="6492875"/>
            <a:ext cx="251520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05805"/>
      </p:ext>
    </p:extLst>
  </p:cSld>
  <p:clrMapOvr>
    <a:masterClrMapping/>
  </p:clrMapOvr>
  <p:transition spd="med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897817"/>
              </p:ext>
            </p:extLst>
          </p:nvPr>
        </p:nvGraphicFramePr>
        <p:xfrm>
          <a:off x="168142" y="579176"/>
          <a:ext cx="8786873" cy="5298100"/>
        </p:xfrm>
        <a:graphic>
          <a:graphicData uri="http://schemas.openxmlformats.org/drawingml/2006/table">
            <a:tbl>
              <a:tblPr/>
              <a:tblGrid>
                <a:gridCol w="42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5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35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35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6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6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678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733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304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</a:rPr>
                        <a:t>TOTAL  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r>
                        <a:rPr lang="en-GB" sz="600" b="1" dirty="0">
                          <a:latin typeface="Cambria" pitchFamily="18" charset="0"/>
                        </a:rPr>
                        <a:t>  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6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COMPLAINTS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4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4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5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5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1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1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1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61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61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316416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416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42844" y="12382"/>
            <a:ext cx="871543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TOTAL COMPLAINTS/ RESOLVED CASES: INTERNATIONAL AIRLINE OPERATIONS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2022)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16416" y="6440242"/>
            <a:ext cx="762000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19</a:t>
            </a:fld>
            <a:endParaRPr lang="en-US" sz="1000" dirty="0"/>
          </a:p>
        </p:txBody>
      </p:sp>
      <p:sp>
        <p:nvSpPr>
          <p:cNvPr id="8" name="Rectangle 7"/>
          <p:cNvSpPr/>
          <p:nvPr/>
        </p:nvSpPr>
        <p:spPr>
          <a:xfrm>
            <a:off x="142844" y="6512979"/>
            <a:ext cx="7500990" cy="292388"/>
          </a:xfrm>
          <a:prstGeom prst="rect">
            <a:avLst/>
          </a:prstGeom>
          <a:solidFill>
            <a:srgbClr val="FF7C80"/>
          </a:solidFill>
        </p:spPr>
        <p:txBody>
          <a:bodyPr wrap="square">
            <a:spAutoFit/>
          </a:bodyPr>
          <a:lstStyle/>
          <a:p>
            <a:r>
              <a:rPr lang="en-GB" sz="650" b="1" dirty="0"/>
              <a:t>NOTE:</a:t>
            </a:r>
          </a:p>
          <a:p>
            <a:r>
              <a:rPr lang="en-GB" sz="650" b="1" dirty="0"/>
              <a:t>HOWEVER, MOST OF THESE CASES WERE RESOLVED AFTER FOLLOW-UP  AND ADDITIONAL BACKLOG FROM THE PREVIOUS MONTHS</a:t>
            </a:r>
            <a:endParaRPr lang="en-US" sz="650" b="1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656359"/>
              </p:ext>
            </p:extLst>
          </p:nvPr>
        </p:nvGraphicFramePr>
        <p:xfrm>
          <a:off x="179512" y="2492896"/>
          <a:ext cx="8784974" cy="2857553"/>
        </p:xfrm>
        <a:graphic>
          <a:graphicData uri="http://schemas.openxmlformats.org/drawingml/2006/table">
            <a:tbl>
              <a:tblPr/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85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2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0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606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606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74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ROUTES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NUMBER OF AIRLINES IN OPERATION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FLIGHTS OPERATED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 OF DELAYS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CANCELLATIONS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AIR/RAMP RETURN</a:t>
                      </a: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DELAYED/</a:t>
                      </a:r>
                      <a:r>
                        <a:rPr lang="en-GB" sz="650" b="1" baseline="0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MISSING BAGGAGE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FOUND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OVER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BOOKING &amp;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DENIED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BOARDING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(A)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OTHER COMPLAINTS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( PILFERAGE, DISCOURTESY           &amp;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PEBEC ETC)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(B)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</a:t>
                      </a:r>
                      <a:r>
                        <a:rPr lang="en-GB" sz="650" b="1" baseline="0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OF IN-BOUND PASSENGERS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650" b="1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</a:t>
                      </a:r>
                      <a:r>
                        <a:rPr lang="en-GB" sz="650" b="1" baseline="0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OF OUT-BOUND PASSENGERS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COMPLAINTS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(A+B)</a:t>
                      </a: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 OF RESOLVED CASES</a:t>
                      </a:r>
                    </a:p>
                  </a:txBody>
                  <a:tcPr marL="45625" marR="4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4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INTERNATIONAL AIRLINES</a:t>
                      </a:r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3,073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1,193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45625" marR="4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9,087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7,942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375,700</a:t>
                      </a: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495,076</a:t>
                      </a: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b="1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DOMESTIC AIRLINES</a:t>
                      </a:r>
                      <a:endParaRPr lang="en-US" sz="7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45625" marR="4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101,28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284</a:t>
                      </a:r>
                    </a:p>
                  </a:txBody>
                  <a:tcPr marL="45625" marR="4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1,391,560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1,400,031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42909" y="642919"/>
            <a:ext cx="82153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b="1" dirty="0">
                <a:latin typeface="Cambria" pitchFamily="18" charset="0"/>
              </a:rPr>
              <a:t>NIGERIAN CIVIL AVIATION AUTHORITY </a:t>
            </a:r>
          </a:p>
          <a:p>
            <a:pPr algn="ctr"/>
            <a:r>
              <a:rPr lang="en-GB" sz="1200" b="1" u="sng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EXECUTIVE SUMMARY </a:t>
            </a:r>
            <a:r>
              <a:rPr lang="en-US" sz="1200" b="1" u="sng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ON INTERNATIONAL AND DOMESTIC FLIGHT OPERATIONS </a:t>
            </a:r>
          </a:p>
          <a:p>
            <a:pPr algn="ctr"/>
            <a:r>
              <a:rPr lang="en-US" sz="1200" b="1" u="sng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(JANUARY - MARCH, 2023)</a:t>
            </a:r>
            <a:endParaRPr lang="en-US" sz="1000" u="sng" dirty="0"/>
          </a:p>
        </p:txBody>
      </p:sp>
      <p:sp>
        <p:nvSpPr>
          <p:cNvPr id="119809" name="Rectangle 1"/>
          <p:cNvSpPr>
            <a:spLocks noChangeArrowheads="1"/>
          </p:cNvSpPr>
          <p:nvPr/>
        </p:nvSpPr>
        <p:spPr bwMode="auto">
          <a:xfrm>
            <a:off x="357159" y="1498576"/>
            <a:ext cx="8329641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For the period under </a:t>
            </a:r>
            <a:r>
              <a:rPr kumimoji="0" lang="en-US" sz="1050" b="0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review, a total number of 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3,073</a:t>
            </a:r>
            <a:r>
              <a:rPr kumimoji="0" lang="en-US" sz="1050" b="0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flights operated on international routes while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182,88</a:t>
            </a:r>
            <a:r>
              <a:rPr kumimoji="0" lang="en-US" sz="1050" b="0" i="0" u="none" strike="noStrike" cap="none" normalizeH="0" dirty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050" b="0" i="0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flights operated on domestic routes.</a:t>
            </a:r>
            <a:endParaRPr kumimoji="0" lang="en-US" sz="105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29491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317243"/>
              </p:ext>
            </p:extLst>
          </p:nvPr>
        </p:nvGraphicFramePr>
        <p:xfrm>
          <a:off x="8244408" y="93010"/>
          <a:ext cx="558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331720" imgH="2350008" progId="">
                  <p:embed/>
                </p:oleObj>
              </mc:Choice>
              <mc:Fallback>
                <p:oleObj r:id="rId2" imgW="2331720" imgH="2350008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4408" y="93010"/>
                        <a:ext cx="5588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835969"/>
              </p:ext>
            </p:extLst>
          </p:nvPr>
        </p:nvGraphicFramePr>
        <p:xfrm>
          <a:off x="214283" y="642919"/>
          <a:ext cx="8750208" cy="5689765"/>
        </p:xfrm>
        <a:graphic>
          <a:graphicData uri="http://schemas.openxmlformats.org/drawingml/2006/table">
            <a:tbl>
              <a:tblPr/>
              <a:tblGrid>
                <a:gridCol w="574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6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9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9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89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58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89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0807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</a:rPr>
                        <a:t>TOTAL  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r>
                        <a:rPr lang="en-GB" sz="600" b="1" dirty="0">
                          <a:latin typeface="Cambria" pitchFamily="18" charset="0"/>
                        </a:rPr>
                        <a:t>  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2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COMPLAINTS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COMPLAINTS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COMPLAINTS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30601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NO OPERATION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  <a:ea typeface="Cambria" panose="02040503050406030204" pitchFamily="18" charset="0"/>
                        </a:rPr>
                        <a:t>NO OPERATION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7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48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21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360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50" b="1" dirty="0">
                          <a:latin typeface="Cambria" pitchFamily="18" charset="0"/>
                        </a:rPr>
                        <a:t>TOTAL  N</a:t>
                      </a: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O.</a:t>
                      </a: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OF </a:t>
                      </a:r>
                      <a:r>
                        <a:rPr kumimoji="0" lang="en-US" sz="6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COMPLAINTS</a:t>
                      </a:r>
                      <a:endParaRPr lang="en-US" sz="65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800" b="1" dirty="0">
                        <a:latin typeface="Cambria" pitchFamily="18" charset="0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531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dirty="0">
                          <a:latin typeface="Cambria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</a:rPr>
                        <a:t>  NO. OF </a:t>
                      </a:r>
                      <a:r>
                        <a:rPr kumimoji="0" lang="en-US" sz="6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6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 pitchFamily="18" charset="0"/>
                        </a:rPr>
                        <a:t>CASES</a:t>
                      </a:r>
                      <a:endParaRPr lang="en-GB" sz="650" b="1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b="1" dirty="0">
                        <a:latin typeface="Cambria" pitchFamily="18" charset="0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0"/>
            <a:ext cx="828680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TOTAL COMPLAINTS/ RESOLVED CASES: INTERNATIONAL AIRLINE OPERATIONS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2022)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20472" y="6492875"/>
            <a:ext cx="323528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4283" y="6506160"/>
            <a:ext cx="7072362" cy="292388"/>
          </a:xfrm>
          <a:prstGeom prst="rect">
            <a:avLst/>
          </a:prstGeom>
          <a:solidFill>
            <a:srgbClr val="FF7C80"/>
          </a:solidFill>
        </p:spPr>
        <p:txBody>
          <a:bodyPr wrap="square">
            <a:spAutoFit/>
          </a:bodyPr>
          <a:lstStyle/>
          <a:p>
            <a:r>
              <a:rPr lang="en-GB" sz="650" b="1" dirty="0"/>
              <a:t>NOTE:</a:t>
            </a:r>
          </a:p>
          <a:p>
            <a:r>
              <a:rPr lang="en-GB" sz="650" b="1" dirty="0"/>
              <a:t>HOWEVER, MOST OF THESE CASES WERE RESOLVED AFTER FOLLOW-UP  AND ADDITIONAL BACKLOG FROM THE PREVIOUS MONTHS</a:t>
            </a:r>
            <a:endParaRPr lang="en-US" sz="650" b="1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52401" y="609600"/>
            <a:ext cx="8764588" cy="37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b="1" dirty="0">
              <a:solidFill>
                <a:srgbClr val="262626"/>
              </a:solidFill>
              <a:latin typeface="Arial Rounded MT Bold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2400" b="1" dirty="0">
              <a:solidFill>
                <a:srgbClr val="262626"/>
              </a:solidFill>
              <a:latin typeface="Arial Rounded MT Bold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 i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200" b="1" i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200" b="1" i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1400" b="1" dirty="0">
                <a:latin typeface="Arial Rounded MT Bold" pitchFamily="34" charset="0"/>
              </a:rPr>
              <a:t>				</a:t>
            </a: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endParaRPr lang="en-US" sz="1400" b="1" dirty="0">
              <a:latin typeface="Arial Rounded MT Bol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17934" y="642918"/>
            <a:ext cx="5667256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2400" b="1" dirty="0">
                <a:solidFill>
                  <a:srgbClr val="5959FF"/>
                </a:solidFill>
                <a:latin typeface="Cambria" pitchFamily="18" charset="0"/>
              </a:rPr>
              <a:t>NIGERIAN CIVIL AVIATION AUTHORITY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500033" y="1142985"/>
            <a:ext cx="8215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DOMESTIC FLIGHT OPERATIONS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5984" y="1500175"/>
            <a:ext cx="37179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z="1600" smtClean="0"/>
              <a:pPr/>
              <a:t>21</a:t>
            </a:fld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3182131" y="1571612"/>
            <a:ext cx="2798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Cambria" pitchFamily="18" charset="0"/>
              </a:rPr>
              <a:t>JANUARY – MARCH, 2023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DB1A37-A296-9EC0-99EC-DCFCAB086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34" y="2076480"/>
            <a:ext cx="5030330" cy="4448864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7156" y="0"/>
            <a:ext cx="85725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  <a:endParaRPr lang="en-US" sz="1100" b="1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SUMMARY OF COMPLAINTS RECEIVED ON DOMESTIC AIRLINE OPERATIONS (WITH PERCENTAGE)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188318"/>
              </p:ext>
            </p:extLst>
          </p:nvPr>
        </p:nvGraphicFramePr>
        <p:xfrm>
          <a:off x="251520" y="764705"/>
          <a:ext cx="8743044" cy="5795351"/>
        </p:xfrm>
        <a:graphic>
          <a:graphicData uri="http://schemas.openxmlformats.org/drawingml/2006/table">
            <a:tbl>
              <a:tblPr/>
              <a:tblGrid>
                <a:gridCol w="360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781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8590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 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SN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AIR/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RAMP RETURN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OVER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BOOKING &amp; DENIED BOARDING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OTHERS (PILFERAGE, DISCOURTESY, ETC)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MISSING BAGGAGE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 FOUND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IN-BOUND PASSENGERS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OUT-BOUND PASSENGERS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CASES/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COMPENSATION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527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ON DELAYED 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ON CANCELLED 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5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70748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142767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143268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39680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68097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67810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24941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24502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598486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611437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131475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132029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174679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175074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1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47447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47316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44817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1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VALUE JET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681433"/>
                  </a:ext>
                </a:extLst>
              </a:tr>
              <a:tr h="40958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endParaRPr lang="en-US" sz="65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182,88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101,28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55%</a:t>
                      </a:r>
                      <a:endParaRPr lang="en-NG" sz="105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1,391,560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1,400.031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912385" name="Object 1"/>
          <p:cNvGraphicFramePr>
            <a:graphicFrameLocks noChangeAspect="1"/>
          </p:cNvGraphicFramePr>
          <p:nvPr/>
        </p:nvGraphicFramePr>
        <p:xfrm>
          <a:off x="8358214" y="0"/>
          <a:ext cx="558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331720" imgH="2350008" progId="">
                  <p:embed/>
                </p:oleObj>
              </mc:Choice>
              <mc:Fallback>
                <p:oleObj r:id="rId2" imgW="2331720" imgH="2350008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8214" y="0"/>
                        <a:ext cx="5588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097885"/>
              </p:ext>
            </p:extLst>
          </p:nvPr>
        </p:nvGraphicFramePr>
        <p:xfrm>
          <a:off x="395536" y="743014"/>
          <a:ext cx="8496945" cy="5857039"/>
        </p:xfrm>
        <a:graphic>
          <a:graphicData uri="http://schemas.openxmlformats.org/drawingml/2006/table">
            <a:tbl>
              <a:tblPr/>
              <a:tblGrid>
                <a:gridCol w="304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6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65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95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40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85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15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426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9060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1789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9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8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DELAYED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DELAYED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6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VALUE JET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807373"/>
                  </a:ext>
                </a:extLst>
              </a:tr>
              <a:tr h="360985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7,518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5,308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NG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en-NG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446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DELAYED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</a:rPr>
                        <a:t>4,561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</a:rPr>
                        <a:t>2,976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2,591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G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101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NG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142852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142852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83118"/>
            <a:ext cx="828680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  <a:endParaRPr lang="en-US" sz="1100" b="1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DELAYED FLIGHTS : DOMESTIC AIRLINE OPERATIONS (WITH PERCENTAGE)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301502"/>
              </p:ext>
            </p:extLst>
          </p:nvPr>
        </p:nvGraphicFramePr>
        <p:xfrm>
          <a:off x="339772" y="980729"/>
          <a:ext cx="8624714" cy="5616622"/>
        </p:xfrm>
        <a:graphic>
          <a:graphicData uri="http://schemas.openxmlformats.org/drawingml/2006/table">
            <a:tbl>
              <a:tblPr/>
              <a:tblGrid>
                <a:gridCol w="364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4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96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24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24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96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24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24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24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298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043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4928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S/N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CANCELLED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99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5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 CANCELLED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 CANCELLED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 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4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1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1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VALUE JET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653519"/>
                  </a:ext>
                </a:extLst>
              </a:tr>
              <a:tr h="41001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7,518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5,308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NG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182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</a:t>
                      </a:r>
                      <a:r>
                        <a:rPr lang="en-NG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1096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CANCELLED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5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142852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142852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28596" y="65516"/>
            <a:ext cx="8429684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  <a:endParaRPr lang="en-US" sz="1100" b="1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CANCELLED FLIGHTS : DOMESTIC AIRLINE OPERATIONS (WITH PERCENTAGE)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885731"/>
              </p:ext>
            </p:extLst>
          </p:nvPr>
        </p:nvGraphicFramePr>
        <p:xfrm>
          <a:off x="214282" y="676667"/>
          <a:ext cx="8715434" cy="5865674"/>
        </p:xfrm>
        <a:graphic>
          <a:graphicData uri="http://schemas.openxmlformats.org/drawingml/2006/table">
            <a:tbl>
              <a:tblPr/>
              <a:tblGrid>
                <a:gridCol w="562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6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06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70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28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34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992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5598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584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AIR/RAMP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RETURNS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AIR/RAMP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RETURNS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RETURNS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RETURNS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0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 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VALUE JET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929367"/>
                  </a:ext>
                </a:extLst>
              </a:tr>
              <a:tr h="752148">
                <a:tc gridSpan="2">
                  <a:txBody>
                    <a:bodyPr/>
                    <a:lstStyle/>
                    <a:p>
                      <a:pPr algn="ctr"/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 NO OF  FLIGHTS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OPERATED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+mj-lt"/>
                          <a:ea typeface="Cambria" panose="02040503050406030204" pitchFamily="18" charset="0"/>
                        </a:rPr>
                        <a:t>7,518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+mj-lt"/>
                          <a:ea typeface="Cambria" panose="02040503050406030204" pitchFamily="18" charset="0"/>
                        </a:rPr>
                        <a:t>5,402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+mj-lt"/>
                          <a:ea typeface="Cambria" panose="02040503050406030204" pitchFamily="18" charset="0"/>
                        </a:rPr>
                        <a:t>5,308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182,88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03576">
                <a:tc gridSpan="2">
                  <a:txBody>
                    <a:bodyPr/>
                    <a:lstStyle/>
                    <a:p>
                      <a:pPr algn="ctr"/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NO  AIR/RAMP </a:t>
                      </a:r>
                    </a:p>
                    <a:p>
                      <a:pPr algn="ctr"/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RETURN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+mj-lt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+mj-lt"/>
                          <a:ea typeface="Cambria" panose="020405030504060302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+mj-lt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142852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142852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85720" y="76503"/>
            <a:ext cx="864399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AIR/RAMP RETURN : DOMESTIC AIRLINE OPERATIONS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86656"/>
      </p:ext>
    </p:extLst>
  </p:cSld>
  <p:clrMapOvr>
    <a:masterClrMapping/>
  </p:clrMapOvr>
  <p:transition spd="med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017102"/>
              </p:ext>
            </p:extLst>
          </p:nvPr>
        </p:nvGraphicFramePr>
        <p:xfrm>
          <a:off x="395537" y="786203"/>
          <a:ext cx="8581801" cy="5739143"/>
        </p:xfrm>
        <a:graphic>
          <a:graphicData uri="http://schemas.openxmlformats.org/drawingml/2006/table">
            <a:tbl>
              <a:tblPr/>
              <a:tblGrid>
                <a:gridCol w="528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2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3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38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3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23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29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400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1277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OF OVERBOOKING /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DENIED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9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OVERBOOKING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/ 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OVERBOOKING/ 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OVERBOOKING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/ DENIED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BOARDING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4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0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VALUE JET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44652"/>
                  </a:ext>
                </a:extLst>
              </a:tr>
              <a:tr h="4182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 NO OF  FLIGHTS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OPERATED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7,518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5,402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5,308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182,88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2787">
                <a:tc gridSpan="2">
                  <a:txBody>
                    <a:bodyPr/>
                    <a:lstStyle/>
                    <a:p>
                      <a:pPr algn="ctr"/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NO OF OVERBOOKING / </a:t>
                      </a:r>
                    </a:p>
                    <a:p>
                      <a:pPr algn="ctr"/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DENIED</a:t>
                      </a:r>
                    </a:p>
                    <a:p>
                      <a:pPr algn="ctr"/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BOARDING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142852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142852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76503"/>
            <a:ext cx="82153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OVER-BOOKING/DENIED BOARDING : DOMESTIC AIRLINE OPERATIONS 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86842" y="6381328"/>
            <a:ext cx="190496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640877"/>
              </p:ext>
            </p:extLst>
          </p:nvPr>
        </p:nvGraphicFramePr>
        <p:xfrm>
          <a:off x="142844" y="697961"/>
          <a:ext cx="8777340" cy="6094892"/>
        </p:xfrm>
        <a:graphic>
          <a:graphicData uri="http://schemas.openxmlformats.org/drawingml/2006/table">
            <a:tbl>
              <a:tblPr/>
              <a:tblGrid>
                <a:gridCol w="410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8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4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4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54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68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54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1482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6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</a:rPr>
                        <a:t>N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O. OF 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</a:rPr>
                        <a:t>N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O. OF 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</a:rPr>
                        <a:t>N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O. OF 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OTHER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COMPLAINTS</a:t>
                      </a: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5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9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9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VALUE JET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                                                                           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516294"/>
                  </a:ext>
                </a:extLst>
              </a:tr>
              <a:tr h="682953">
                <a:tc gridSpan="2">
                  <a:txBody>
                    <a:bodyPr/>
                    <a:lstStyle/>
                    <a:p>
                      <a:pPr algn="ctr"/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 NO OF  FLIGHTS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OPERATED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7,518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5,402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5,308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182,88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81047">
                <a:tc gridSpan="2">
                  <a:txBody>
                    <a:bodyPr/>
                    <a:lstStyle/>
                    <a:p>
                      <a:pPr algn="ctr"/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 NO. OF  OTHER </a:t>
                      </a:r>
                    </a:p>
                    <a:p>
                      <a:pPr algn="ctr"/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COMPLAINTS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358214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8214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14282" y="-16139"/>
            <a:ext cx="864399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OTHER COMPLAINTS (PILFERAGE, DISCOURTESY,PEBEC ETC): DOMESTIC AIRLINE OPERATIONS 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20188" y="6309320"/>
            <a:ext cx="200025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844634"/>
              </p:ext>
            </p:extLst>
          </p:nvPr>
        </p:nvGraphicFramePr>
        <p:xfrm>
          <a:off x="228351" y="612546"/>
          <a:ext cx="8644000" cy="5840790"/>
        </p:xfrm>
        <a:graphic>
          <a:graphicData uri="http://schemas.openxmlformats.org/drawingml/2006/table">
            <a:tbl>
              <a:tblPr/>
              <a:tblGrid>
                <a:gridCol w="411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1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79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22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793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927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3470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5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65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MISSING 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BAGGAGE FOUND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MISSING 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BAGGAGE FOUND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  <a:r>
                        <a:rPr kumimoji="0" 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MISSING 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BAGGAGE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FOUND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3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VALUE JET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108716"/>
                  </a:ext>
                </a:extLst>
              </a:tr>
              <a:tr h="35311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  <a:r>
                        <a:rPr kumimoji="0" lang="en-US" sz="6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MISSING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BAGGAGE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2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BAGGAGE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FOUND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295016"/>
              </p:ext>
            </p:extLst>
          </p:nvPr>
        </p:nvGraphicFramePr>
        <p:xfrm>
          <a:off x="8179444" y="69621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9444" y="69621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14282" y="12382"/>
            <a:ext cx="864399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MISSING BAGGAGE/ BAGGAGE FOUND: DOMESTIC AIRLINE OPERATIONS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60432" y="6356351"/>
            <a:ext cx="226368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6930" y="6525344"/>
            <a:ext cx="5681253" cy="307777"/>
          </a:xfrm>
          <a:prstGeom prst="rect">
            <a:avLst/>
          </a:prstGeom>
          <a:solidFill>
            <a:srgbClr val="FF7C80"/>
          </a:solidFill>
        </p:spPr>
        <p:txBody>
          <a:bodyPr wrap="square">
            <a:spAutoFit/>
          </a:bodyPr>
          <a:lstStyle/>
          <a:p>
            <a:r>
              <a:rPr lang="en-GB" sz="700" b="1" dirty="0"/>
              <a:t>NOTE:HOWEVER, MOST OF THESE CASES WERE RESOLVED AFTER FOLLOW-UP  AND ADDITIONAL BACKLOG FROM THE PREVIOUS MONTHS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349976"/>
              </p:ext>
            </p:extLst>
          </p:nvPr>
        </p:nvGraphicFramePr>
        <p:xfrm>
          <a:off x="205181" y="836713"/>
          <a:ext cx="8687299" cy="5948134"/>
        </p:xfrm>
        <a:graphic>
          <a:graphicData uri="http://schemas.openxmlformats.org/drawingml/2006/table">
            <a:tbl>
              <a:tblPr/>
              <a:tblGrid>
                <a:gridCol w="433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0958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IN-BOUND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OUT-BOUND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1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65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IN-BOUND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OUT-BOUND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IN-BOUND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OUT-BOUND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IN-BOUND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OUT-BOUND PASSENGERS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62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62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28110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27948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21072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22262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21728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70748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69029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68085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38895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35195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36288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142767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143268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7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21369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21889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8364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8413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38943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38372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12281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12091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9491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9451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7644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7301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221327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235616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188607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188552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184688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598486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611437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55071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52510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37437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38601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38967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40918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131475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132029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5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66736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65937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56986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51737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52151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174679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175074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22698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22232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9677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9722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 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22200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21035</a:t>
                      </a: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13271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12628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5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VALUE JET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13176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14021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13939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735408"/>
                  </a:ext>
                </a:extLst>
              </a:tr>
              <a:tr h="4112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  <a:r>
                        <a:rPr kumimoji="0" lang="en-US" sz="6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IN- BOUND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PASSENGERS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568,334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5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421,255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</a:rPr>
                        <a:t>401,971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1,391,560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2964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OUT-BOUND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PASSENGERS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9641" marR="19641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576,251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423,913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399,867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1,400,031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142852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142852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12382"/>
            <a:ext cx="82153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TOTAL NUMBER OF IN-BOUND /OUT-BOUND PASSENGERS: DOMESTIC AIRLINE OPERATIONS 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EB603-B53A-462C-9089-9D4AB954B97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99559"/>
      </p:ext>
    </p:extLst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7157" y="23083"/>
            <a:ext cx="8286808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100" b="1" dirty="0">
                <a:latin typeface="Cambria" pitchFamily="18" charset="0"/>
              </a:rPr>
              <a:t>NIGERIAN CIVIL AVIATION AUTHORITY </a:t>
            </a:r>
            <a:br>
              <a:rPr lang="en-GB" sz="1100" b="1" dirty="0">
                <a:latin typeface="Cambria" pitchFamily="18" charset="0"/>
              </a:rPr>
            </a:br>
            <a:r>
              <a:rPr lang="en-GB" sz="1100" b="1" dirty="0">
                <a:latin typeface="Cambria" pitchFamily="18" charset="0"/>
              </a:rPr>
              <a:t>SUMMARY OF COMPLAINTS RECEIVED ON INTERNATIONAL AIRLINES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2022)</a:t>
            </a:r>
            <a:endParaRPr lang="en-US" sz="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335698"/>
              </p:ext>
            </p:extLst>
          </p:nvPr>
        </p:nvGraphicFramePr>
        <p:xfrm>
          <a:off x="179512" y="644640"/>
          <a:ext cx="8784975" cy="5520668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4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31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0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53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53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42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70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1332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8887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11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8887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026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   SN 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 OPERATED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AIR/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RAMP RETURN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MISSING BAGGAGE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BAGGAGE</a:t>
                      </a:r>
                      <a:r>
                        <a:rPr lang="en-GB" sz="600" b="1" baseline="0" dirty="0">
                          <a:latin typeface="Cambria" pitchFamily="18" charset="0"/>
                          <a:ea typeface="Calibri"/>
                          <a:cs typeface="Times New Roman"/>
                        </a:rPr>
                        <a:t> FOUND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OVER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BOOKING &amp; DENIED BOARDING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(A)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OTHERS (PILFERAGE, DISCOURTESY,PEBEC, ETC)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(B)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IN-BOUND PASSENGERS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OUT-BOUND PASSENGERS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COMPLAINTS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(A+B) 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 OF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CASES/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COMPENSATION </a:t>
                      </a: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236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libri"/>
                          <a:cs typeface="Times New Roman"/>
                        </a:rPr>
                        <a:t>No. of Delayed Flights</a:t>
                      </a:r>
                      <a:endParaRPr lang="en-US" sz="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0" dirty="0">
                          <a:latin typeface="Cambria" pitchFamily="18" charset="0"/>
                          <a:ea typeface="Calibri"/>
                          <a:cs typeface="Times New Roman"/>
                        </a:rPr>
                        <a:t>% on Delayed </a:t>
                      </a:r>
                      <a:endParaRPr lang="en-US" sz="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0" dirty="0">
                          <a:latin typeface="Cambria" pitchFamily="18" charset="0"/>
                          <a:ea typeface="Calibri"/>
                          <a:cs typeface="Times New Roman"/>
                        </a:rPr>
                        <a:t>No. of Cancelled Flights</a:t>
                      </a:r>
                      <a:endParaRPr lang="en-US" sz="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0" dirty="0">
                          <a:latin typeface="Cambria" pitchFamily="18" charset="0"/>
                          <a:ea typeface="Calibri"/>
                          <a:cs typeface="Times New Roman"/>
                        </a:rPr>
                        <a:t>% on Cancelled </a:t>
                      </a:r>
                      <a:endParaRPr lang="en-US" sz="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9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75927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92480" y="6453336"/>
            <a:ext cx="179512" cy="260648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3</a:t>
            </a:fld>
            <a:endParaRPr lang="en-US" sz="1000" dirty="0"/>
          </a:p>
        </p:txBody>
      </p:sp>
      <p:graphicFrame>
        <p:nvGraphicFramePr>
          <p:cNvPr id="293889" name="Object 1"/>
          <p:cNvGraphicFramePr>
            <a:graphicFrameLocks noChangeAspect="1"/>
          </p:cNvGraphicFramePr>
          <p:nvPr/>
        </p:nvGraphicFramePr>
        <p:xfrm>
          <a:off x="8172400" y="0"/>
          <a:ext cx="558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2400" y="0"/>
                        <a:ext cx="5588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271284"/>
              </p:ext>
            </p:extLst>
          </p:nvPr>
        </p:nvGraphicFramePr>
        <p:xfrm>
          <a:off x="120901" y="555307"/>
          <a:ext cx="8771578" cy="5911568"/>
        </p:xfrm>
        <a:graphic>
          <a:graphicData uri="http://schemas.openxmlformats.org/drawingml/2006/table">
            <a:tbl>
              <a:tblPr/>
              <a:tblGrid>
                <a:gridCol w="446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6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1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37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22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25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098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635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122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  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</a:rPr>
                        <a:t>  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TOTAL COMPLAINTS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COMPLAINTS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CASES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AERO CONTRACTORS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ARIK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614541"/>
                  </a:ext>
                </a:extLst>
              </a:tr>
              <a:tr h="325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AZMAN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DANA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OVERLAND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AIR PEACE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7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MAX AIR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8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IBOM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10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latin typeface="Cambria" pitchFamily="18" charset="0"/>
                          <a:ea typeface="Cambria" panose="02040503050406030204" pitchFamily="18" charset="0"/>
                        </a:rPr>
                        <a:t>GREEN AFRICA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19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11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mbria" pitchFamily="18" charset="0"/>
                        </a:rPr>
                        <a:t>VALUE JET</a:t>
                      </a: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NG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NG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847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  N</a:t>
                      </a:r>
                      <a:r>
                        <a:rPr lang="en-US" sz="65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O.</a:t>
                      </a:r>
                      <a:r>
                        <a:rPr lang="en-US" sz="65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  <a:r>
                        <a:rPr kumimoji="0" lang="en-US" sz="6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TOTAL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COMPLAINTS</a:t>
                      </a:r>
                      <a:endParaRPr lang="en-US" sz="65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3579">
                <a:tc gridSpan="2">
                  <a:txBody>
                    <a:bodyPr/>
                    <a:lstStyle/>
                    <a:p>
                      <a:pPr algn="ctr"/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 NO. OF </a:t>
                      </a:r>
                      <a:r>
                        <a:rPr kumimoji="0" lang="en-US" sz="6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RESOLVED </a:t>
                      </a:r>
                    </a:p>
                    <a:p>
                      <a:pPr algn="ctr"/>
                      <a:r>
                        <a:rPr kumimoji="0" lang="en-US" sz="6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CASES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86776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76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12382"/>
            <a:ext cx="828680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GB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TOTAL COMPLAINTS/ RESOLVED CASES: DOMESTIC AIRLINE OPERATIONS 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–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16416" y="6356351"/>
            <a:ext cx="370384" cy="365125"/>
          </a:xfrm>
        </p:spPr>
        <p:txBody>
          <a:bodyPr/>
          <a:lstStyle/>
          <a:p>
            <a:fld id="{BA8EB603-B53A-462C-9089-9D4AB954B978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1520" y="6533784"/>
            <a:ext cx="7072362" cy="292388"/>
          </a:xfrm>
          <a:prstGeom prst="rect">
            <a:avLst/>
          </a:prstGeom>
          <a:solidFill>
            <a:srgbClr val="FF7C80"/>
          </a:solidFill>
        </p:spPr>
        <p:txBody>
          <a:bodyPr wrap="square">
            <a:spAutoFit/>
          </a:bodyPr>
          <a:lstStyle/>
          <a:p>
            <a:r>
              <a:rPr lang="en-GB" sz="650" b="1" dirty="0"/>
              <a:t>NOTE:</a:t>
            </a:r>
          </a:p>
          <a:p>
            <a:r>
              <a:rPr lang="en-GB" sz="650" b="1" dirty="0"/>
              <a:t>HOWEVER, MOST OF THESE CASES WERE RESOLVED AFTER FOLLOW-UP  AND ADDITIONAL BACKLOG FROM THE PREVIOUS MONTHS</a:t>
            </a:r>
            <a:endParaRPr lang="en-US" sz="650" b="1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702529"/>
              </p:ext>
            </p:extLst>
          </p:nvPr>
        </p:nvGraphicFramePr>
        <p:xfrm>
          <a:off x="69688" y="533400"/>
          <a:ext cx="8784974" cy="6269247"/>
        </p:xfrm>
        <a:graphic>
          <a:graphicData uri="http://schemas.openxmlformats.org/drawingml/2006/table">
            <a:tbl>
              <a:tblPr/>
              <a:tblGrid>
                <a:gridCol w="250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1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768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327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30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423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087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2333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1581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2108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0171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   SN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CANCELLED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RAMP RETURN</a:t>
                      </a: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MISSING BAGGAGE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BAGGAGE FOUND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OVER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BOOKING &amp; DENIED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BOARDING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OTHERS (PILFERAGE, DISCOURTESY PEBEC, ETC)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IN-BOUND PASSENGERS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OUT-BOUND PASSENGERS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COMPLAINTS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 RESOLVED CASES/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COMPENSATION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67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Delayed Flights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On Delayed 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Flights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On Cancelled 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7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6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3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5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8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7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1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40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846968"/>
                  </a:ext>
                </a:extLst>
              </a:tr>
              <a:tr h="4040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40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0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11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endParaRPr lang="en-US" sz="12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3,073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1,193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39%</a:t>
                      </a: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</a:p>
                  </a:txBody>
                  <a:tcPr marL="9057" marR="9057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9,087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7,942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375,700</a:t>
                      </a: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495,076</a:t>
                      </a: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91231" y="6453336"/>
            <a:ext cx="107504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4</a:t>
            </a:fld>
            <a:endParaRPr lang="en-US" sz="1000" dirty="0"/>
          </a:p>
        </p:txBody>
      </p:sp>
      <p:sp>
        <p:nvSpPr>
          <p:cNvPr id="4" name="Rectangle 3"/>
          <p:cNvSpPr/>
          <p:nvPr/>
        </p:nvSpPr>
        <p:spPr>
          <a:xfrm>
            <a:off x="285720" y="-23083"/>
            <a:ext cx="8572560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GB" sz="1100" b="1" dirty="0">
                <a:latin typeface="Cambria" pitchFamily="18" charset="0"/>
              </a:rPr>
              <a:t>NIGERIAN CIVIL AVIATION AUTHORITY </a:t>
            </a:r>
            <a:br>
              <a:rPr lang="en-GB" sz="1100" b="1" dirty="0">
                <a:latin typeface="Cambria" pitchFamily="18" charset="0"/>
              </a:rPr>
            </a:br>
            <a:r>
              <a:rPr lang="en-GB" sz="1100" b="1" dirty="0">
                <a:latin typeface="Cambria" pitchFamily="18" charset="0"/>
              </a:rPr>
              <a:t>SUMMARY OF COMPLAINTS RECEIVED ON INTERNATIONAL AIRLINES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graphicFrame>
        <p:nvGraphicFramePr>
          <p:cNvPr id="292865" name="Object 1"/>
          <p:cNvGraphicFramePr>
            <a:graphicFrameLocks noChangeAspect="1"/>
          </p:cNvGraphicFramePr>
          <p:nvPr/>
        </p:nvGraphicFramePr>
        <p:xfrm>
          <a:off x="8172400" y="0"/>
          <a:ext cx="558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331720" imgH="2350008" progId="">
                  <p:embed/>
                </p:oleObj>
              </mc:Choice>
              <mc:Fallback>
                <p:oleObj r:id="rId2" imgW="2331720" imgH="2350008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2400" y="0"/>
                        <a:ext cx="5588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075636"/>
              </p:ext>
            </p:extLst>
          </p:nvPr>
        </p:nvGraphicFramePr>
        <p:xfrm>
          <a:off x="395536" y="836714"/>
          <a:ext cx="8605622" cy="5472606"/>
        </p:xfrm>
        <a:graphic>
          <a:graphicData uri="http://schemas.openxmlformats.org/drawingml/2006/table">
            <a:tbl>
              <a:tblPr/>
              <a:tblGrid>
                <a:gridCol w="297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5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552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197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4928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8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75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1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1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1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7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8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4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7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4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71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71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77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142852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142852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19224" y="59323"/>
            <a:ext cx="828680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DELAYED FLIGHTS :</a:t>
            </a:r>
            <a:r>
              <a:rPr kumimoji="0" lang="en-US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INTERNATIONAL</a:t>
            </a:r>
            <a:r>
              <a:rPr kumimoji="0" lang="en-US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AIRLINE OPERATIONS</a:t>
            </a: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(WITH PERCENTAGE)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algn="ctr"/>
            <a:r>
              <a:rPr lang="en-GB" sz="1100" b="1" dirty="0">
                <a:latin typeface="Cambria" pitchFamily="18" charset="0"/>
              </a:rPr>
              <a:t>       </a:t>
            </a:r>
            <a:r>
              <a:rPr lang="en-US" sz="1100" b="1" dirty="0">
                <a:latin typeface="Cambria" pitchFamily="18" charset="0"/>
              </a:rPr>
              <a:t>(JANUARY - MARCH, 2023)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64488" y="6453336"/>
            <a:ext cx="142844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5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449952"/>
              </p:ext>
            </p:extLst>
          </p:nvPr>
        </p:nvGraphicFramePr>
        <p:xfrm>
          <a:off x="402609" y="685777"/>
          <a:ext cx="8561877" cy="6081908"/>
        </p:xfrm>
        <a:graphic>
          <a:graphicData uri="http://schemas.openxmlformats.org/drawingml/2006/table">
            <a:tbl>
              <a:tblPr/>
              <a:tblGrid>
                <a:gridCol w="475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7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1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6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33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1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11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11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0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09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770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108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8590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1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750" i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DELAYED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0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6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3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OPERATION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OPERATION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84995"/>
                  </a:ext>
                </a:extLst>
              </a:tr>
              <a:tr h="3064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31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56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828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 NO OF  FLIGHTS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OPERATED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887</a:t>
                      </a:r>
                    </a:p>
                    <a:p>
                      <a:pPr algn="ct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3,073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86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NO OF 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FLIGHTS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499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j-lt"/>
                          <a:ea typeface="Cambria" panose="02040503050406030204" pitchFamily="18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800" dirty="0"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1,193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898521"/>
              </p:ext>
            </p:extLst>
          </p:nvPr>
        </p:nvGraphicFramePr>
        <p:xfrm>
          <a:off x="8375959" y="4013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5959" y="4013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9688" y="40130"/>
            <a:ext cx="835824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DELAYED FLIGHTS :</a:t>
            </a:r>
            <a:r>
              <a:rPr kumimoji="0" lang="en-US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INTERNATIONAL</a:t>
            </a:r>
            <a:r>
              <a:rPr kumimoji="0" lang="en-US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AIRLINE OPERATIONS</a:t>
            </a: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(WITH PERCENTAGE)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48178" y="6453336"/>
            <a:ext cx="179512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6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886064"/>
              </p:ext>
            </p:extLst>
          </p:nvPr>
        </p:nvGraphicFramePr>
        <p:xfrm>
          <a:off x="59221" y="663803"/>
          <a:ext cx="8731982" cy="6034396"/>
        </p:xfrm>
        <a:graphic>
          <a:graphicData uri="http://schemas.openxmlformats.org/drawingml/2006/table">
            <a:tbl>
              <a:tblPr/>
              <a:tblGrid>
                <a:gridCol w="306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5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7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4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4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4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4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82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459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1028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8411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6255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CANCELLED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3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75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CANCELLED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 CANCELLED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FLIGHTS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%  OF CANCELLED FLIGHTS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6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6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6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1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1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1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23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44408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4408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79512" y="-23083"/>
            <a:ext cx="876672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CANCELLED FLIGHTS : INTERNATIONAL AIRLINE OPERATIONS (WITH PERCENTAGE)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46232" y="6500834"/>
            <a:ext cx="197768" cy="105047"/>
          </a:xfrm>
        </p:spPr>
        <p:txBody>
          <a:bodyPr anchor="ctr"/>
          <a:lstStyle/>
          <a:p>
            <a:pPr algn="ctr"/>
            <a:fld id="{BA8EB603-B53A-462C-9089-9D4AB954B978}" type="slidenum">
              <a:rPr lang="en-US" sz="800" smtClean="0"/>
              <a:pPr algn="ctr"/>
              <a:t>7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928614"/>
              </p:ext>
            </p:extLst>
          </p:nvPr>
        </p:nvGraphicFramePr>
        <p:xfrm>
          <a:off x="383185" y="692702"/>
          <a:ext cx="8563464" cy="5964954"/>
        </p:xfrm>
        <a:graphic>
          <a:graphicData uri="http://schemas.openxmlformats.org/drawingml/2006/table">
            <a:tbl>
              <a:tblPr/>
              <a:tblGrid>
                <a:gridCol w="471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7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2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3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67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66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66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66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52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77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534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660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9034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5MARCH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NO. OF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CANCELLED FLIGHTS</a:t>
                      </a:r>
                      <a:endParaRPr lang="en-US" sz="6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2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75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%  OF CANCELLED FLIGHTS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%  OF 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FLIGHTS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NO. OF FLIGHTS OPERATED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 OF CANCELLED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FLIGHTS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19641" marR="19641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%  OF CANCELLED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FLIGHTS</a:t>
                      </a:r>
                      <a:endParaRPr lang="en-US" sz="6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KENYA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KLM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LUFTHANSA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0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MIDDLE EAST 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16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QATAR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8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17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ROYAL AIR MAROC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9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18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RWAND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19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SAUDI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3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20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SOUTH AFRICAN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3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TAAG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ANGOLA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3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TARCO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OPERATION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50" dirty="0"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OPERATION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762777"/>
                  </a:ext>
                </a:extLst>
              </a:tr>
              <a:tr h="3199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TURKISH </a:t>
                      </a:r>
                    </a:p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AIRLINES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65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UNITED AIRLINE 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7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VIRGIN ATLANTIC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NG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8857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dirty="0">
                          <a:latin typeface="Cambria" pitchFamily="18" charset="0"/>
                          <a:ea typeface="Cambria" panose="02040503050406030204" pitchFamily="18" charset="0"/>
                        </a:rPr>
                        <a:t>TOTAL NO OF  FLIGHTS</a:t>
                      </a: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50" b="1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OPERATED</a:t>
                      </a:r>
                      <a:endParaRPr lang="en-GB" sz="650" b="1" dirty="0"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mbria" panose="02040503050406030204" pitchFamily="18" charset="0"/>
                        </a:rPr>
                        <a:t>3,073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22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65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  <a:r>
                        <a:rPr lang="en-GB" sz="650" b="1" baseline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NO OF  CANCELLED </a:t>
                      </a:r>
                    </a:p>
                    <a:p>
                      <a:pPr algn="ctr"/>
                      <a:r>
                        <a:rPr lang="en-GB" sz="650" b="1" baseline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FLIGHTS</a:t>
                      </a:r>
                      <a:endParaRPr lang="en-GB" sz="65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Cambria" pitchFamily="18" charset="0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+mj-lt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j-lt"/>
                          <a:ea typeface="Cambria" panose="020405030504060302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09679" y="97795"/>
            <a:ext cx="57246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215338" y="142852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38" y="142852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28596" y="23083"/>
            <a:ext cx="850112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CANCELLED FLIGHTS : INTERNATIONAL AIRLINE OPERATIONS (WITH PERCENTAGE)</a:t>
            </a:r>
            <a:r>
              <a:rPr lang="en-US" sz="1100" dirty="0">
                <a:latin typeface="Cambria" pitchFamily="18" charset="0"/>
              </a:rPr>
              <a:t>  </a:t>
            </a:r>
          </a:p>
          <a:p>
            <a:pPr algn="ctr"/>
            <a:r>
              <a:rPr lang="en-US" sz="1100" b="1" dirty="0">
                <a:latin typeface="Cambria" pitchFamily="18" charset="0"/>
              </a:rPr>
              <a:t>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39962" y="6453336"/>
            <a:ext cx="179512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8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631594"/>
              </p:ext>
            </p:extLst>
          </p:nvPr>
        </p:nvGraphicFramePr>
        <p:xfrm>
          <a:off x="285719" y="571486"/>
          <a:ext cx="8643998" cy="5377790"/>
        </p:xfrm>
        <a:graphic>
          <a:graphicData uri="http://schemas.openxmlformats.org/drawingml/2006/table">
            <a:tbl>
              <a:tblPr/>
              <a:tblGrid>
                <a:gridCol w="39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2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53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92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Arial"/>
                        </a:rPr>
                        <a:t>    S/N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AIRLINES</a:t>
                      </a: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JANUARY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FEBRUARY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MARCH</a:t>
                      </a: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NO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RETURN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7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70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405" marR="6405" marT="64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RETURN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AIR/RAMP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RETURN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TOTAL NO.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OF FLIGHTS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AIR/RAMP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  <a:cs typeface="Times New Roman"/>
                        </a:rPr>
                        <a:t> RETURN</a:t>
                      </a:r>
                      <a:endParaRPr lang="en-US" sz="600" b="1" dirty="0">
                        <a:latin typeface="Cambria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405" marR="6405" marT="427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405" marR="6405" marT="4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AFRICA WORLD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COTE D'IVOIRE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AIR FRANCE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1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AIR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 PEACE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ASKY</a:t>
                      </a:r>
                      <a:r>
                        <a:rPr lang="en-US" sz="600" u="none" strike="noStrike" baseline="0" dirty="0">
                          <a:latin typeface="Cambria" pitchFamily="18" charset="0"/>
                          <a:ea typeface="Cambria" panose="02040503050406030204" pitchFamily="18" charset="0"/>
                        </a:rPr>
                        <a:t>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mbria" pitchFamily="18" charset="0"/>
                          <a:ea typeface="Cambria" panose="02040503050406030204" pitchFamily="18" charset="0"/>
                        </a:rPr>
                        <a:t>BADR AIR</a:t>
                      </a: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BRITISH AIRWAYS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</a:t>
                      </a:r>
                      <a:endParaRPr lang="en-US" sz="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CRONOS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DELTA AIRLINE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-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39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dirty="0">
                          <a:latin typeface="Cambria" pitchFamily="18" charset="0"/>
                        </a:rPr>
                        <a:t>10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EGYPT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dirty="0">
                          <a:latin typeface="Cambria" pitchFamily="18" charset="0"/>
                        </a:rPr>
                        <a:t>11</a:t>
                      </a: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latin typeface="Cambria" pitchFamily="18" charset="0"/>
                          <a:ea typeface="Cambria" panose="02040503050406030204" pitchFamily="18" charset="0"/>
                        </a:rPr>
                        <a:t>ETHIOPIAN AIR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mbria" pitchFamily="18" charset="0"/>
                        <a:ea typeface="Cambria" panose="02040503050406030204" pitchFamily="18" charset="0"/>
                      </a:endParaRPr>
                    </a:p>
                  </a:txBody>
                  <a:tcPr marL="45720" marR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</a:rPr>
                        <a:t>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+mj-lt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G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j-lt"/>
                          <a:ea typeface="Cambria" panose="020405030504060302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8429652" y="0"/>
          <a:ext cx="5619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52" y="0"/>
                        <a:ext cx="5619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-42598"/>
            <a:ext cx="828680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l"/>
              </a:tabLst>
            </a:pPr>
            <a:r>
              <a:rPr kumimoji="0" lang="en-GB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NIGERIAN</a:t>
            </a:r>
            <a:r>
              <a:rPr kumimoji="0" lang="en-GB" sz="11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CIVIL AVIATION AUTHORITY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84175" algn="l"/>
              </a:tabLst>
            </a:pPr>
            <a:r>
              <a:rPr lang="en-US" sz="11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AIR / RAMP RETURN : INTERNATIONAL AIRLINE OPERATIONS </a:t>
            </a:r>
            <a:endParaRPr lang="en-US" sz="1100" dirty="0">
              <a:latin typeface="Cambria" pitchFamily="18" charset="0"/>
            </a:endParaRPr>
          </a:p>
          <a:p>
            <a:pPr algn="ctr"/>
            <a:r>
              <a:rPr lang="en-US" sz="1100" b="1" dirty="0">
                <a:latin typeface="Cambria" pitchFamily="18" charset="0"/>
              </a:rPr>
              <a:t>         (JANUARY - MARCH, 2023)</a:t>
            </a:r>
            <a:endParaRPr lang="en-US" sz="11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892480" y="6309320"/>
            <a:ext cx="251520" cy="365125"/>
          </a:xfrm>
        </p:spPr>
        <p:txBody>
          <a:bodyPr/>
          <a:lstStyle/>
          <a:p>
            <a:fld id="{BA8EB603-B53A-462C-9089-9D4AB954B978}" type="slidenum">
              <a:rPr lang="en-US" sz="1000" smtClean="0"/>
              <a:pPr/>
              <a:t>9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17765656"/>
      </p:ext>
    </p:extLst>
  </p:cSld>
  <p:clrMapOvr>
    <a:masterClrMapping/>
  </p:clrMapOvr>
  <p:transition spd="med"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14993</TotalTime>
  <Words>7189</Words>
  <Application>Microsoft Office PowerPoint</Application>
  <PresentationFormat>On-screen Show (4:3)</PresentationFormat>
  <Paragraphs>5026</Paragraphs>
  <Slides>30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Arial Rounded MT Bold</vt:lpstr>
      <vt:lpstr>Calibri</vt:lpstr>
      <vt:lpstr>Cambria</vt:lpstr>
      <vt:lpstr>Constantia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cpdpe</dc:creator>
  <cp:lastModifiedBy>Oluwaseun Olaiya</cp:lastModifiedBy>
  <cp:revision>3386</cp:revision>
  <cp:lastPrinted>2022-05-11T11:25:09Z</cp:lastPrinted>
  <dcterms:created xsi:type="dcterms:W3CDTF">2013-09-06T14:24:17Z</dcterms:created>
  <dcterms:modified xsi:type="dcterms:W3CDTF">2023-05-26T11:39:42Z</dcterms:modified>
</cp:coreProperties>
</file>